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9" r:id="rId3"/>
    <p:sldId id="260" r:id="rId4"/>
    <p:sldId id="261" r:id="rId5"/>
    <p:sldId id="288" r:id="rId6"/>
    <p:sldId id="262" r:id="rId7"/>
    <p:sldId id="263" r:id="rId8"/>
    <p:sldId id="284" r:id="rId9"/>
    <p:sldId id="274" r:id="rId10"/>
    <p:sldId id="270" r:id="rId11"/>
    <p:sldId id="290" r:id="rId12"/>
    <p:sldId id="273" r:id="rId13"/>
    <p:sldId id="272" r:id="rId14"/>
    <p:sldId id="265" r:id="rId15"/>
    <p:sldId id="275" r:id="rId16"/>
    <p:sldId id="277" r:id="rId17"/>
    <p:sldId id="278" r:id="rId18"/>
    <p:sldId id="279" r:id="rId19"/>
    <p:sldId id="297" r:id="rId20"/>
    <p:sldId id="281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249"/>
    <a:srgbClr val="0038A8"/>
    <a:srgbClr val="008DF6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224" autoAdjust="0"/>
    <p:restoredTop sz="92518" autoAdjust="0"/>
  </p:normalViewPr>
  <p:slideViewPr>
    <p:cSldViewPr>
      <p:cViewPr varScale="1">
        <p:scale>
          <a:sx n="66" d="100"/>
          <a:sy n="66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60C89-BBCD-4D57-85B3-7544FED08B4B}" type="datetimeFigureOut">
              <a:rPr lang="en-US" smtClean="0"/>
              <a:pPr/>
              <a:t>6/29/2010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2F7AE-61FE-46B9-9863-ED0E3E893F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AE3EED-3CC5-4097-96D7-FB80B4E9E38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EBBB49-15DA-4FA3-8E64-B5A31B268D0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1B5C69-5FC5-464A-867E-66740EC5255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2F7AE-61FE-46B9-9863-ED0E3E893FA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2E7F0-D9A1-417B-88FD-6340532E2291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73736-B4FC-41BC-B126-825FA1E582F8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705F1-AAC9-4ABC-AAF2-0EA7A1058D8B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9DDFA-5544-4B5F-BF58-8C14E3F99ACD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8E332-2FEA-4D5B-9A2C-E163B1313EBE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A098-C15F-447A-9E20-07809D7B603E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CDA81-6422-4CC0-AFE4-EC5CA3C10E50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2C5C4-4469-45CC-B9CA-24C27B0F3E5E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15FF-9C97-401F-8493-4728DF1969BE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DF27-128E-4A07-9086-39B8A061B519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2983F-1DD7-4D79-B053-1EE290B824AC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B926E-7CF2-406D-8061-BEBD1C152F5F}" type="datetime1">
              <a:rPr lang="en-US" smtClean="0"/>
              <a:pPr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8077200" cy="1679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BCube: A High Performance, Server-centric Network Architecture for Modular Data Centers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543800" cy="2743200"/>
          </a:xfrm>
        </p:spPr>
        <p:txBody>
          <a:bodyPr>
            <a:normAutofit/>
          </a:bodyPr>
          <a:lstStyle/>
          <a:p>
            <a:r>
              <a:rPr lang="en-US" sz="2200" i="1" dirty="0" smtClean="0">
                <a:solidFill>
                  <a:srgbClr val="00B050"/>
                </a:solidFill>
              </a:rPr>
              <a:t>Chuanxiong Guo</a:t>
            </a:r>
            <a:r>
              <a:rPr lang="en-US" sz="2200" i="1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Guohan Lu</a:t>
            </a:r>
            <a:r>
              <a:rPr lang="en-US" sz="2200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Dan Li</a:t>
            </a:r>
            <a:r>
              <a:rPr lang="en-US" sz="2200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Haitao Wu</a:t>
            </a:r>
            <a:r>
              <a:rPr lang="en-US" sz="2200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Xuan Zhang</a:t>
            </a:r>
            <a:r>
              <a:rPr lang="en-US" sz="2200" baseline="30000" dirty="0" smtClean="0">
                <a:solidFill>
                  <a:schemeClr val="tx1"/>
                </a:solidFill>
              </a:rPr>
              <a:t>2</a:t>
            </a:r>
            <a:r>
              <a:rPr lang="en-US" sz="2200" dirty="0" smtClean="0">
                <a:solidFill>
                  <a:schemeClr val="tx1"/>
                </a:solidFill>
              </a:rPr>
              <a:t>, </a:t>
            </a:r>
            <a:r>
              <a:rPr lang="en-US" sz="2200" dirty="0" err="1" smtClean="0">
                <a:solidFill>
                  <a:schemeClr val="tx1"/>
                </a:solidFill>
              </a:rPr>
              <a:t>Yunfeng</a:t>
            </a:r>
            <a:r>
              <a:rPr lang="en-US" sz="2200" dirty="0" smtClean="0">
                <a:solidFill>
                  <a:schemeClr val="tx1"/>
                </a:solidFill>
              </a:rPr>
              <a:t> Shi</a:t>
            </a:r>
            <a:r>
              <a:rPr lang="en-US" sz="2200" baseline="30000" dirty="0" smtClean="0">
                <a:solidFill>
                  <a:schemeClr val="tx1"/>
                </a:solidFill>
              </a:rPr>
              <a:t>3</a:t>
            </a:r>
            <a:r>
              <a:rPr lang="en-US" sz="2200" dirty="0" smtClean="0">
                <a:solidFill>
                  <a:schemeClr val="tx1"/>
                </a:solidFill>
              </a:rPr>
              <a:t>, Tian Chen</a:t>
            </a:r>
            <a:r>
              <a:rPr lang="en-US" sz="2200" baseline="30000" dirty="0" smtClean="0">
                <a:solidFill>
                  <a:schemeClr val="tx1"/>
                </a:solidFill>
              </a:rPr>
              <a:t>4</a:t>
            </a:r>
            <a:r>
              <a:rPr lang="en-US" sz="2200" dirty="0" smtClean="0">
                <a:solidFill>
                  <a:schemeClr val="tx1"/>
                </a:solidFill>
              </a:rPr>
              <a:t>, Yongguang Zhang</a:t>
            </a:r>
            <a:r>
              <a:rPr lang="en-US" sz="2200" baseline="30000" dirty="0" smtClean="0">
                <a:solidFill>
                  <a:schemeClr val="tx1"/>
                </a:solidFill>
              </a:rPr>
              <a:t>1</a:t>
            </a:r>
            <a:r>
              <a:rPr lang="en-US" sz="2200" dirty="0" smtClean="0">
                <a:solidFill>
                  <a:schemeClr val="tx1"/>
                </a:solidFill>
              </a:rPr>
              <a:t>, Songwu Lu</a:t>
            </a:r>
            <a:r>
              <a:rPr lang="en-US" sz="2200" baseline="30000" dirty="0" smtClean="0">
                <a:solidFill>
                  <a:schemeClr val="tx1"/>
                </a:solidFill>
              </a:rPr>
              <a:t>5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1: Microsoft Research Asia (MSR-A), 2: </a:t>
            </a:r>
            <a:r>
              <a:rPr lang="en-US" sz="1800" dirty="0" err="1" smtClean="0">
                <a:solidFill>
                  <a:schemeClr val="tx1"/>
                </a:solidFill>
              </a:rPr>
              <a:t>Tsinghua</a:t>
            </a:r>
            <a:r>
              <a:rPr lang="en-US" sz="1800" dirty="0" smtClean="0">
                <a:solidFill>
                  <a:schemeClr val="tx1"/>
                </a:solidFill>
              </a:rPr>
              <a:t> U, 3: PKU, 4: HUST, 5: UCLA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August 17, 2009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Barcelona Spain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BCube Source Routing (BSR)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Server-centric source routing</a:t>
            </a:r>
          </a:p>
          <a:p>
            <a:pPr lvl="1"/>
            <a:r>
              <a:rPr lang="en-US" dirty="0" smtClean="0"/>
              <a:t>Source server decides the best path for a flow by probing a set of parallel paths</a:t>
            </a:r>
          </a:p>
          <a:p>
            <a:pPr lvl="1"/>
            <a:r>
              <a:rPr lang="en-US" dirty="0" smtClean="0"/>
              <a:t>Source server adapts to network condition by re-probing periodically or due to failures</a:t>
            </a:r>
          </a:p>
          <a:p>
            <a:r>
              <a:rPr lang="en-US" dirty="0" smtClean="0"/>
              <a:t>BSR design rationale </a:t>
            </a:r>
          </a:p>
          <a:p>
            <a:pPr lvl="1"/>
            <a:r>
              <a:rPr lang="en-US" dirty="0" smtClean="0"/>
              <a:t>Network structural property</a:t>
            </a:r>
          </a:p>
          <a:p>
            <a:pPr lvl="1"/>
            <a:r>
              <a:rPr lang="en-US" dirty="0" smtClean="0"/>
              <a:t>Scalability </a:t>
            </a:r>
          </a:p>
          <a:p>
            <a:pPr lvl="1"/>
            <a:r>
              <a:rPr lang="en-US" dirty="0" smtClean="0"/>
              <a:t>Routing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 compression and fast packet forwarding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343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&lt;0,0&gt;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524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6" name="Oval 5"/>
          <p:cNvSpPr/>
          <p:nvPr/>
        </p:nvSpPr>
        <p:spPr>
          <a:xfrm>
            <a:off x="6858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2192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7526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6" idx="0"/>
            <a:endCxn id="4" idx="2"/>
          </p:cNvCxnSpPr>
          <p:nvPr/>
        </p:nvCxnSpPr>
        <p:spPr>
          <a:xfrm rot="5400000" flipH="1" flipV="1">
            <a:off x="762000" y="5029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7" idx="0"/>
            <a:endCxn id="4" idx="2"/>
          </p:cNvCxnSpPr>
          <p:nvPr/>
        </p:nvCxnSpPr>
        <p:spPr>
          <a:xfrm rot="16200000" flipV="1">
            <a:off x="1028700" y="4991100"/>
            <a:ext cx="533400" cy="304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524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7526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95600" y="4343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&lt;0,1&gt;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24384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9" name="Oval 18"/>
          <p:cNvSpPr/>
          <p:nvPr/>
        </p:nvSpPr>
        <p:spPr>
          <a:xfrm>
            <a:off x="29718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5052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0386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>
            <a:stCxn id="19" idx="0"/>
            <a:endCxn id="17" idx="2"/>
          </p:cNvCxnSpPr>
          <p:nvPr/>
        </p:nvCxnSpPr>
        <p:spPr>
          <a:xfrm rot="5400000" flipH="1" flipV="1">
            <a:off x="3048000" y="5029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20" idx="0"/>
            <a:endCxn id="17" idx="2"/>
          </p:cNvCxnSpPr>
          <p:nvPr/>
        </p:nvCxnSpPr>
        <p:spPr>
          <a:xfrm rot="16200000" flipV="1">
            <a:off x="3314700" y="49911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4384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9718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505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386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5105400" y="4343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&lt;0,2&gt;</a:t>
            </a:r>
            <a:endParaRPr lang="en-US" dirty="0"/>
          </a:p>
        </p:txBody>
      </p:sp>
      <p:sp>
        <p:nvSpPr>
          <p:cNvPr id="32" name="Oval 31"/>
          <p:cNvSpPr/>
          <p:nvPr/>
        </p:nvSpPr>
        <p:spPr>
          <a:xfrm>
            <a:off x="46482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33" name="Oval 32"/>
          <p:cNvSpPr/>
          <p:nvPr/>
        </p:nvSpPr>
        <p:spPr>
          <a:xfrm>
            <a:off x="51816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7150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248400" y="5410200"/>
            <a:ext cx="457200" cy="4572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>
            <a:stCxn id="32" idx="0"/>
            <a:endCxn id="31" idx="2"/>
          </p:cNvCxnSpPr>
          <p:nvPr/>
        </p:nvCxnSpPr>
        <p:spPr>
          <a:xfrm rot="5400000" flipH="1" flipV="1">
            <a:off x="4991100" y="4762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33" idx="0"/>
            <a:endCxn id="31" idx="2"/>
          </p:cNvCxnSpPr>
          <p:nvPr/>
        </p:nvCxnSpPr>
        <p:spPr>
          <a:xfrm rot="5400000" flipH="1" flipV="1">
            <a:off x="5257800" y="5029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34" idx="0"/>
            <a:endCxn id="31" idx="2"/>
          </p:cNvCxnSpPr>
          <p:nvPr/>
        </p:nvCxnSpPr>
        <p:spPr>
          <a:xfrm rot="16200000" flipV="1">
            <a:off x="5524500" y="4991100"/>
            <a:ext cx="533400" cy="304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5" idx="0"/>
            <a:endCxn id="31" idx="2"/>
          </p:cNvCxnSpPr>
          <p:nvPr/>
        </p:nvCxnSpPr>
        <p:spPr>
          <a:xfrm rot="16200000" flipV="1">
            <a:off x="5791200" y="4724400"/>
            <a:ext cx="533400" cy="8382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648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1816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7150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62484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7391400" y="4343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&lt;0,3&gt;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>
          <a:xfrm>
            <a:off x="69342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47" name="Oval 46"/>
          <p:cNvSpPr/>
          <p:nvPr/>
        </p:nvSpPr>
        <p:spPr>
          <a:xfrm>
            <a:off x="74676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0010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534400" y="5410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>
            <a:stCxn id="47" idx="0"/>
            <a:endCxn id="45" idx="2"/>
          </p:cNvCxnSpPr>
          <p:nvPr/>
        </p:nvCxnSpPr>
        <p:spPr>
          <a:xfrm rot="5400000" flipH="1" flipV="1">
            <a:off x="7543800" y="5029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8" idx="0"/>
            <a:endCxn id="45" idx="2"/>
          </p:cNvCxnSpPr>
          <p:nvPr/>
        </p:nvCxnSpPr>
        <p:spPr>
          <a:xfrm rot="16200000" flipV="1">
            <a:off x="7810500" y="49911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9342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74676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8001000" y="5486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8534400" y="5498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096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895600" y="32766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5105400" y="32766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7391400" y="32766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63" name="Straight Connector 62"/>
          <p:cNvCxnSpPr>
            <a:endCxn id="59" idx="2"/>
          </p:cNvCxnSpPr>
          <p:nvPr/>
        </p:nvCxnSpPr>
        <p:spPr>
          <a:xfrm rot="5400000" flipH="1" flipV="1">
            <a:off x="1371600" y="3352800"/>
            <a:ext cx="16002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60" idx="2"/>
          </p:cNvCxnSpPr>
          <p:nvPr/>
        </p:nvCxnSpPr>
        <p:spPr>
          <a:xfrm rot="5400000" flipH="1" flipV="1">
            <a:off x="2743200" y="2514600"/>
            <a:ext cx="1600200" cy="41910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59" idx="2"/>
          </p:cNvCxnSpPr>
          <p:nvPr/>
        </p:nvCxnSpPr>
        <p:spPr>
          <a:xfrm rot="5400000" flipH="1" flipV="1">
            <a:off x="2514600" y="4495800"/>
            <a:ext cx="16002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endCxn id="60" idx="2"/>
          </p:cNvCxnSpPr>
          <p:nvPr/>
        </p:nvCxnSpPr>
        <p:spPr>
          <a:xfrm rot="5400000" flipH="1" flipV="1">
            <a:off x="3886200" y="3657600"/>
            <a:ext cx="16002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58" idx="2"/>
          </p:cNvCxnSpPr>
          <p:nvPr/>
        </p:nvCxnSpPr>
        <p:spPr>
          <a:xfrm rot="16200000" flipV="1">
            <a:off x="2171700" y="2705100"/>
            <a:ext cx="1676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59" idx="2"/>
          </p:cNvCxnSpPr>
          <p:nvPr/>
        </p:nvCxnSpPr>
        <p:spPr>
          <a:xfrm rot="16200000" flipV="1">
            <a:off x="3619500" y="3619500"/>
            <a:ext cx="16002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60" idx="2"/>
          </p:cNvCxnSpPr>
          <p:nvPr/>
        </p:nvCxnSpPr>
        <p:spPr>
          <a:xfrm rot="16200000" flipV="1">
            <a:off x="4991100" y="4457700"/>
            <a:ext cx="1600200" cy="304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1" idx="2"/>
          </p:cNvCxnSpPr>
          <p:nvPr/>
        </p:nvCxnSpPr>
        <p:spPr>
          <a:xfrm rot="5400000" flipH="1" flipV="1">
            <a:off x="6400800" y="3886200"/>
            <a:ext cx="1600200" cy="1447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58" idx="2"/>
          </p:cNvCxnSpPr>
          <p:nvPr/>
        </p:nvCxnSpPr>
        <p:spPr>
          <a:xfrm rot="16200000" flipV="1">
            <a:off x="3314700" y="1562100"/>
            <a:ext cx="1676400" cy="6019800"/>
          </a:xfrm>
          <a:prstGeom prst="line">
            <a:avLst/>
          </a:prstGeom>
          <a:ln w="9525"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59" idx="2"/>
          </p:cNvCxnSpPr>
          <p:nvPr/>
        </p:nvCxnSpPr>
        <p:spPr>
          <a:xfrm rot="16200000" flipV="1">
            <a:off x="4762500" y="2476500"/>
            <a:ext cx="16002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60" idx="2"/>
          </p:cNvCxnSpPr>
          <p:nvPr/>
        </p:nvCxnSpPr>
        <p:spPr>
          <a:xfrm rot="16200000" flipV="1">
            <a:off x="6134100" y="3314700"/>
            <a:ext cx="16002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76200" y="4267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/>
          <p:cNvSpPr/>
          <p:nvPr/>
        </p:nvSpPr>
        <p:spPr>
          <a:xfrm>
            <a:off x="2362200" y="42672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4572000" y="4267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6858000" y="4267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0" y="3048000"/>
            <a:ext cx="9144000" cy="3048000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Connector 94"/>
          <p:cNvCxnSpPr>
            <a:stCxn id="58" idx="2"/>
            <a:endCxn id="5" idx="0"/>
          </p:cNvCxnSpPr>
          <p:nvPr/>
        </p:nvCxnSpPr>
        <p:spPr>
          <a:xfrm rot="5400000">
            <a:off x="-76200" y="4191000"/>
            <a:ext cx="1676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4" idx="2"/>
            <a:endCxn id="5" idx="0"/>
          </p:cNvCxnSpPr>
          <p:nvPr/>
        </p:nvCxnSpPr>
        <p:spPr>
          <a:xfrm rot="5400000">
            <a:off x="495300" y="4762500"/>
            <a:ext cx="533400" cy="7620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8" idx="0"/>
            <a:endCxn id="4" idx="2"/>
          </p:cNvCxnSpPr>
          <p:nvPr/>
        </p:nvCxnSpPr>
        <p:spPr>
          <a:xfrm rot="16200000" flipV="1">
            <a:off x="1295400" y="4724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8" idx="0"/>
            <a:endCxn id="61" idx="2"/>
          </p:cNvCxnSpPr>
          <p:nvPr/>
        </p:nvCxnSpPr>
        <p:spPr>
          <a:xfrm rot="5400000" flipH="1" flipV="1">
            <a:off x="4152900" y="1638300"/>
            <a:ext cx="16002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61" idx="2"/>
            <a:endCxn id="21" idx="0"/>
          </p:cNvCxnSpPr>
          <p:nvPr/>
        </p:nvCxnSpPr>
        <p:spPr>
          <a:xfrm rot="5400000">
            <a:off x="5295900" y="2781300"/>
            <a:ext cx="1600200" cy="36576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21" idx="0"/>
            <a:endCxn id="17" idx="2"/>
          </p:cNvCxnSpPr>
          <p:nvPr/>
        </p:nvCxnSpPr>
        <p:spPr>
          <a:xfrm rot="16200000" flipV="1">
            <a:off x="3581400" y="4724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18" idx="0"/>
            <a:endCxn id="17" idx="2"/>
          </p:cNvCxnSpPr>
          <p:nvPr/>
        </p:nvCxnSpPr>
        <p:spPr>
          <a:xfrm rot="5400000" flipH="1" flipV="1">
            <a:off x="2781300" y="4762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61" idx="2"/>
            <a:endCxn id="49" idx="0"/>
          </p:cNvCxnSpPr>
          <p:nvPr/>
        </p:nvCxnSpPr>
        <p:spPr>
          <a:xfrm rot="16200000" flipH="1">
            <a:off x="7543800" y="4191000"/>
            <a:ext cx="16002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45" idx="2"/>
            <a:endCxn id="49" idx="0"/>
          </p:cNvCxnSpPr>
          <p:nvPr/>
        </p:nvCxnSpPr>
        <p:spPr>
          <a:xfrm rot="16200000" flipH="1">
            <a:off x="8077200" y="4724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45" idx="2"/>
            <a:endCxn id="46" idx="0"/>
          </p:cNvCxnSpPr>
          <p:nvPr/>
        </p:nvCxnSpPr>
        <p:spPr>
          <a:xfrm rot="5400000">
            <a:off x="7277100" y="4762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0" y="1447800"/>
            <a:ext cx="5562600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Traditional address array needs 16 bytes:</a:t>
            </a:r>
          </a:p>
          <a:p>
            <a:r>
              <a:rPr lang="en-US" sz="2400" dirty="0" smtClean="0"/>
              <a:t>Path(00,13) = {02,22,23,13}  </a:t>
            </a:r>
            <a:endParaRPr lang="en-US" sz="2400" dirty="0"/>
          </a:p>
        </p:txBody>
      </p:sp>
      <p:sp>
        <p:nvSpPr>
          <p:cNvPr id="138" name="TextBox 137"/>
          <p:cNvSpPr txBox="1"/>
          <p:nvPr/>
        </p:nvSpPr>
        <p:spPr>
          <a:xfrm>
            <a:off x="5867400" y="1447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Forwarding table of server 23</a:t>
            </a:r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0" y="2328208"/>
            <a:ext cx="5943600" cy="1938992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The Next Hop Index (NHI) Array needs 4 bytes: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Path(00,13)={0:2,1:2,0:3,1:1}</a:t>
            </a:r>
          </a:p>
          <a:p>
            <a:endParaRPr lang="en-US" sz="2400" b="1" dirty="0" smtClean="0">
              <a:solidFill>
                <a:srgbClr val="00B050"/>
              </a:solidFill>
            </a:endParaRPr>
          </a:p>
          <a:p>
            <a:r>
              <a:rPr lang="en-US" sz="2400" b="1" dirty="0" smtClean="0">
                <a:solidFill>
                  <a:srgbClr val="00B050"/>
                </a:solidFill>
              </a:rPr>
              <a:t>          </a:t>
            </a:r>
          </a:p>
          <a:p>
            <a:endParaRPr lang="en-US" sz="2400" b="1" dirty="0" smtClean="0">
              <a:solidFill>
                <a:srgbClr val="00B050"/>
              </a:solidFill>
            </a:endParaRPr>
          </a:p>
        </p:txBody>
      </p:sp>
      <p:graphicFrame>
        <p:nvGraphicFramePr>
          <p:cNvPr id="110" name="Table 109"/>
          <p:cNvGraphicFramePr>
            <a:graphicFrameLocks noGrp="1"/>
          </p:cNvGraphicFramePr>
          <p:nvPr/>
        </p:nvGraphicFramePr>
        <p:xfrm>
          <a:off x="5029200" y="1935480"/>
          <a:ext cx="3886200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240"/>
                <a:gridCol w="1889760"/>
                <a:gridCol w="1219200"/>
              </a:tblGrid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NHI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 port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0:0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0:1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Mac21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0:2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Mac22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Mac03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Mac13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834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1:3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Mac33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40" name="Rounded Rectangle 139"/>
          <p:cNvSpPr/>
          <p:nvPr/>
        </p:nvSpPr>
        <p:spPr>
          <a:xfrm>
            <a:off x="5029200" y="3733800"/>
            <a:ext cx="3962400" cy="381000"/>
          </a:xfrm>
          <a:prstGeom prst="roundRect">
            <a:avLst/>
          </a:prstGeom>
          <a:solidFill>
            <a:srgbClr val="92D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Up Arrow 158"/>
          <p:cNvSpPr/>
          <p:nvPr/>
        </p:nvSpPr>
        <p:spPr>
          <a:xfrm>
            <a:off x="6324600" y="4648200"/>
            <a:ext cx="228600" cy="685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/>
          <p:cNvSpPr txBox="1"/>
          <p:nvPr/>
        </p:nvSpPr>
        <p:spPr>
          <a:xfrm>
            <a:off x="3200400" y="34290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2 3</a:t>
            </a:r>
            <a:endParaRPr lang="en-US" sz="3200" b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3200400" y="3886200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1 3</a:t>
            </a:r>
            <a:endParaRPr lang="en-US" sz="3200" b="1" dirty="0"/>
          </a:p>
        </p:txBody>
      </p:sp>
      <p:sp>
        <p:nvSpPr>
          <p:cNvPr id="160" name="Rounded Rectangle 159"/>
          <p:cNvSpPr/>
          <p:nvPr/>
        </p:nvSpPr>
        <p:spPr>
          <a:xfrm>
            <a:off x="3200400" y="3505200"/>
            <a:ext cx="381000" cy="914400"/>
          </a:xfrm>
          <a:prstGeom prst="round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3" name="Straight Arrow Connector 162"/>
          <p:cNvCxnSpPr/>
          <p:nvPr/>
        </p:nvCxnSpPr>
        <p:spPr>
          <a:xfrm rot="5400000" flipH="1" flipV="1">
            <a:off x="3277394" y="3275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1600200" y="34290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Fwd node</a:t>
            </a:r>
            <a:endParaRPr lang="en-US" sz="2400" dirty="0"/>
          </a:p>
        </p:txBody>
      </p:sp>
      <p:sp>
        <p:nvSpPr>
          <p:cNvPr id="91" name="TextBox 90"/>
          <p:cNvSpPr txBox="1"/>
          <p:nvPr/>
        </p:nvSpPr>
        <p:spPr>
          <a:xfrm>
            <a:off x="1600200" y="3886200"/>
            <a:ext cx="1447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Next hop</a:t>
            </a:r>
            <a:endParaRPr lang="en-US" sz="2400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3" name="Rounded Rectangle 92"/>
          <p:cNvSpPr/>
          <p:nvPr/>
        </p:nvSpPr>
        <p:spPr>
          <a:xfrm>
            <a:off x="3200400" y="2743200"/>
            <a:ext cx="609600" cy="381000"/>
          </a:xfrm>
          <a:prstGeom prst="roundRect">
            <a:avLst/>
          </a:prstGeom>
          <a:solidFill>
            <a:schemeClr val="accent1">
              <a:alpha val="3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38" grpId="0"/>
      <p:bldP spid="106" grpId="0" animBg="1"/>
      <p:bldP spid="140" grpId="0" animBg="1"/>
      <p:bldP spid="159" grpId="0" animBg="1"/>
      <p:bldP spid="155" grpId="0"/>
      <p:bldP spid="156" grpId="0"/>
      <p:bldP spid="160" grpId="0" animBg="1"/>
      <p:bldP spid="90" grpId="0"/>
      <p:bldP spid="91" grpId="0"/>
      <p:bldP spid="9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Graceful degradation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51125"/>
            <a:ext cx="3657600" cy="609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Server failure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105400" y="2651125"/>
            <a:ext cx="3657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/>
              <a:t>Switch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failure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3108325"/>
            <a:ext cx="4652129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1" y="3108324"/>
            <a:ext cx="4572000" cy="353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90600" y="34893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8A8"/>
                </a:solidFill>
              </a:rPr>
              <a:t>BCube</a:t>
            </a:r>
            <a:endParaRPr lang="en-US" dirty="0">
              <a:solidFill>
                <a:srgbClr val="0038A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8200" y="5558393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DCell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54705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DCell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43600" y="478472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Fat-tree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400" y="341312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8A8"/>
                </a:solidFill>
              </a:rPr>
              <a:t>BCube</a:t>
            </a:r>
            <a:endParaRPr lang="en-US" dirty="0">
              <a:solidFill>
                <a:srgbClr val="0038A8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00400" y="3870325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A249"/>
                </a:solidFill>
              </a:rPr>
              <a:t>Fat-tree</a:t>
            </a:r>
            <a:endParaRPr lang="en-US" dirty="0">
              <a:solidFill>
                <a:srgbClr val="00A249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6553200" y="6340475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457200" y="14478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metric: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ggregation bottleneck throughput (ABT)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under different server and switch failure rates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Routing to external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Ethernet has two levels link rate hierarchy</a:t>
            </a:r>
          </a:p>
          <a:p>
            <a:pPr lvl="1"/>
            <a:r>
              <a:rPr lang="en-US" sz="2400" dirty="0" smtClean="0"/>
              <a:t>1G for end hosts and 10G for uplink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981200" y="2602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aggregator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533400" y="6096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gateway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2819400" y="60960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gateway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5105400" y="60960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gateway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7391400" y="6096000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gateway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09600" y="4495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&lt;0,0&gt;</a:t>
            </a:r>
            <a:endParaRPr lang="en-US" dirty="0"/>
          </a:p>
        </p:txBody>
      </p:sp>
      <p:sp>
        <p:nvSpPr>
          <p:cNvPr id="112" name="Oval 111"/>
          <p:cNvSpPr/>
          <p:nvPr/>
        </p:nvSpPr>
        <p:spPr>
          <a:xfrm>
            <a:off x="152400" y="55626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113" name="Oval 112"/>
          <p:cNvSpPr/>
          <p:nvPr/>
        </p:nvSpPr>
        <p:spPr>
          <a:xfrm>
            <a:off x="685800" y="55626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1219200" y="55626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1752600" y="55626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Connector 115"/>
          <p:cNvCxnSpPr>
            <a:stCxn id="112" idx="0"/>
            <a:endCxn id="111" idx="2"/>
          </p:cNvCxnSpPr>
          <p:nvPr/>
        </p:nvCxnSpPr>
        <p:spPr>
          <a:xfrm rot="5400000" flipH="1" flipV="1">
            <a:off x="495300" y="49149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3" idx="0"/>
            <a:endCxn id="111" idx="2"/>
          </p:cNvCxnSpPr>
          <p:nvPr/>
        </p:nvCxnSpPr>
        <p:spPr>
          <a:xfrm rot="5400000" flipH="1" flipV="1">
            <a:off x="762000" y="51816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4" idx="0"/>
            <a:endCxn id="111" idx="2"/>
          </p:cNvCxnSpPr>
          <p:nvPr/>
        </p:nvCxnSpPr>
        <p:spPr>
          <a:xfrm rot="16200000" flipV="1">
            <a:off x="1028700" y="51435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15" idx="0"/>
            <a:endCxn id="111" idx="2"/>
          </p:cNvCxnSpPr>
          <p:nvPr/>
        </p:nvCxnSpPr>
        <p:spPr>
          <a:xfrm rot="16200000" flipV="1">
            <a:off x="1295400" y="48768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1524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6858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122" name="TextBox 121"/>
          <p:cNvSpPr txBox="1"/>
          <p:nvPr/>
        </p:nvSpPr>
        <p:spPr>
          <a:xfrm>
            <a:off x="1219200" y="5638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123" name="TextBox 122"/>
          <p:cNvSpPr txBox="1"/>
          <p:nvPr/>
        </p:nvSpPr>
        <p:spPr>
          <a:xfrm>
            <a:off x="1752600" y="56504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grpSp>
        <p:nvGrpSpPr>
          <p:cNvPr id="124" name="Group 108"/>
          <p:cNvGrpSpPr/>
          <p:nvPr/>
        </p:nvGrpSpPr>
        <p:grpSpPr>
          <a:xfrm>
            <a:off x="2438400" y="4495800"/>
            <a:ext cx="2057400" cy="1524000"/>
            <a:chOff x="2438400" y="3886200"/>
            <a:chExt cx="2057400" cy="1524000"/>
          </a:xfrm>
        </p:grpSpPr>
        <p:sp>
          <p:nvSpPr>
            <p:cNvPr id="125" name="Rectangle 124"/>
            <p:cNvSpPr/>
            <p:nvPr/>
          </p:nvSpPr>
          <p:spPr>
            <a:xfrm>
              <a:off x="2895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&lt;0,1&gt;</a:t>
              </a:r>
              <a:endParaRPr lang="en-US" dirty="0"/>
            </a:p>
          </p:txBody>
        </p:sp>
        <p:sp>
          <p:nvSpPr>
            <p:cNvPr id="126" name="Oval 125"/>
            <p:cNvSpPr/>
            <p:nvPr/>
          </p:nvSpPr>
          <p:spPr>
            <a:xfrm>
              <a:off x="243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27" name="Oval 126"/>
            <p:cNvSpPr/>
            <p:nvPr/>
          </p:nvSpPr>
          <p:spPr>
            <a:xfrm>
              <a:off x="2971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Oval 127"/>
            <p:cNvSpPr/>
            <p:nvPr/>
          </p:nvSpPr>
          <p:spPr>
            <a:xfrm>
              <a:off x="3505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>
              <a:off x="4038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0" name="Straight Connector 129"/>
            <p:cNvCxnSpPr>
              <a:stCxn id="126" idx="0"/>
              <a:endCxn id="125" idx="2"/>
            </p:cNvCxnSpPr>
            <p:nvPr/>
          </p:nvCxnSpPr>
          <p:spPr>
            <a:xfrm rot="5400000" flipH="1" flipV="1">
              <a:off x="2781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27" idx="0"/>
              <a:endCxn id="125" idx="2"/>
            </p:cNvCxnSpPr>
            <p:nvPr/>
          </p:nvCxnSpPr>
          <p:spPr>
            <a:xfrm rot="5400000" flipH="1" flipV="1">
              <a:off x="3048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>
              <a:stCxn id="128" idx="0"/>
              <a:endCxn id="125" idx="2"/>
            </p:cNvCxnSpPr>
            <p:nvPr/>
          </p:nvCxnSpPr>
          <p:spPr>
            <a:xfrm rot="16200000" flipV="1">
              <a:off x="3314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>
              <a:stCxn id="129" idx="0"/>
              <a:endCxn id="125" idx="2"/>
            </p:cNvCxnSpPr>
            <p:nvPr/>
          </p:nvCxnSpPr>
          <p:spPr>
            <a:xfrm rot="16200000" flipV="1">
              <a:off x="3581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2438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971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3505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4038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</p:grpSp>
      <p:grpSp>
        <p:nvGrpSpPr>
          <p:cNvPr id="138" name="Group 109"/>
          <p:cNvGrpSpPr/>
          <p:nvPr/>
        </p:nvGrpSpPr>
        <p:grpSpPr>
          <a:xfrm>
            <a:off x="4648200" y="4495800"/>
            <a:ext cx="2057400" cy="1524000"/>
            <a:chOff x="4648200" y="3886200"/>
            <a:chExt cx="2057400" cy="1524000"/>
          </a:xfrm>
        </p:grpSpPr>
        <p:sp>
          <p:nvSpPr>
            <p:cNvPr id="139" name="Rectangle 138"/>
            <p:cNvSpPr/>
            <p:nvPr/>
          </p:nvSpPr>
          <p:spPr>
            <a:xfrm>
              <a:off x="5105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&lt;0,2&gt;</a:t>
              </a:r>
              <a:endParaRPr lang="en-US" dirty="0"/>
            </a:p>
          </p:txBody>
        </p:sp>
        <p:sp>
          <p:nvSpPr>
            <p:cNvPr id="140" name="Oval 139"/>
            <p:cNvSpPr/>
            <p:nvPr/>
          </p:nvSpPr>
          <p:spPr>
            <a:xfrm>
              <a:off x="4648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41" name="Oval 140"/>
            <p:cNvSpPr/>
            <p:nvPr/>
          </p:nvSpPr>
          <p:spPr>
            <a:xfrm>
              <a:off x="5181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5715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624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4" name="Straight Connector 143"/>
            <p:cNvCxnSpPr>
              <a:stCxn id="140" idx="0"/>
              <a:endCxn id="139" idx="2"/>
            </p:cNvCxnSpPr>
            <p:nvPr/>
          </p:nvCxnSpPr>
          <p:spPr>
            <a:xfrm rot="5400000" flipH="1" flipV="1">
              <a:off x="4991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41" idx="0"/>
              <a:endCxn id="139" idx="2"/>
            </p:cNvCxnSpPr>
            <p:nvPr/>
          </p:nvCxnSpPr>
          <p:spPr>
            <a:xfrm rot="5400000" flipH="1" flipV="1">
              <a:off x="5257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42" idx="0"/>
              <a:endCxn id="139" idx="2"/>
            </p:cNvCxnSpPr>
            <p:nvPr/>
          </p:nvCxnSpPr>
          <p:spPr>
            <a:xfrm rot="16200000" flipV="1">
              <a:off x="5524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43" idx="0"/>
              <a:endCxn id="139" idx="2"/>
            </p:cNvCxnSpPr>
            <p:nvPr/>
          </p:nvCxnSpPr>
          <p:spPr>
            <a:xfrm rot="16200000" flipV="1">
              <a:off x="5791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4648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</a:t>
              </a:r>
              <a:endParaRPr lang="en-US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5181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5715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22</a:t>
              </a:r>
              <a:endParaRPr lang="en-US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248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23</a:t>
              </a:r>
              <a:endParaRPr lang="en-US" dirty="0"/>
            </a:p>
          </p:txBody>
        </p:sp>
      </p:grpSp>
      <p:grpSp>
        <p:nvGrpSpPr>
          <p:cNvPr id="152" name="Group 110"/>
          <p:cNvGrpSpPr/>
          <p:nvPr/>
        </p:nvGrpSpPr>
        <p:grpSpPr>
          <a:xfrm>
            <a:off x="6934200" y="4495800"/>
            <a:ext cx="2057400" cy="1524000"/>
            <a:chOff x="6934200" y="3886200"/>
            <a:chExt cx="2057400" cy="1524000"/>
          </a:xfrm>
        </p:grpSpPr>
        <p:sp>
          <p:nvSpPr>
            <p:cNvPr id="153" name="Rectangle 152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154" name="Oval 153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55" name="Oval 154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Oval 155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Oval 156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8" name="Straight Connector 157"/>
            <p:cNvCxnSpPr>
              <a:stCxn id="154" idx="0"/>
              <a:endCxn id="153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55" idx="0"/>
              <a:endCxn id="153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56" idx="0"/>
              <a:endCxn id="153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57" idx="0"/>
              <a:endCxn id="153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TextBox 161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166" name="Rectangle 165"/>
          <p:cNvSpPr/>
          <p:nvPr/>
        </p:nvSpPr>
        <p:spPr>
          <a:xfrm>
            <a:off x="6096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167" name="Rectangle 166"/>
          <p:cNvSpPr/>
          <p:nvPr/>
        </p:nvSpPr>
        <p:spPr>
          <a:xfrm>
            <a:off x="28956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168" name="Rectangle 167"/>
          <p:cNvSpPr/>
          <p:nvPr/>
        </p:nvSpPr>
        <p:spPr>
          <a:xfrm>
            <a:off x="51054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169" name="Rectangle 168"/>
          <p:cNvSpPr/>
          <p:nvPr/>
        </p:nvSpPr>
        <p:spPr>
          <a:xfrm>
            <a:off x="73914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170" name="Straight Connector 169"/>
          <p:cNvCxnSpPr>
            <a:endCxn id="166" idx="2"/>
          </p:cNvCxnSpPr>
          <p:nvPr/>
        </p:nvCxnSpPr>
        <p:spPr>
          <a:xfrm rot="5400000" flipH="1" flipV="1">
            <a:off x="-266700" y="41529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>
            <a:endCxn id="167" idx="2"/>
          </p:cNvCxnSpPr>
          <p:nvPr/>
        </p:nvCxnSpPr>
        <p:spPr>
          <a:xfrm rot="5400000" flipH="1" flipV="1">
            <a:off x="1143000" y="32766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Straight Connector 171"/>
          <p:cNvCxnSpPr>
            <a:endCxn id="168" idx="2"/>
          </p:cNvCxnSpPr>
          <p:nvPr/>
        </p:nvCxnSpPr>
        <p:spPr>
          <a:xfrm rot="5400000" flipH="1" flipV="1">
            <a:off x="2514600" y="24384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>
            <a:endCxn id="169" idx="2"/>
          </p:cNvCxnSpPr>
          <p:nvPr/>
        </p:nvCxnSpPr>
        <p:spPr>
          <a:xfrm rot="5400000" flipH="1" flipV="1">
            <a:off x="3924300" y="1562100"/>
            <a:ext cx="20574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endCxn id="166" idx="2"/>
          </p:cNvCxnSpPr>
          <p:nvPr/>
        </p:nvCxnSpPr>
        <p:spPr>
          <a:xfrm rot="16200000" flipV="1">
            <a:off x="876300" y="37719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endCxn id="167" idx="2"/>
          </p:cNvCxnSpPr>
          <p:nvPr/>
        </p:nvCxnSpPr>
        <p:spPr>
          <a:xfrm rot="5400000" flipH="1" flipV="1">
            <a:off x="2286000" y="44196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>
            <a:endCxn id="168" idx="2"/>
          </p:cNvCxnSpPr>
          <p:nvPr/>
        </p:nvCxnSpPr>
        <p:spPr>
          <a:xfrm rot="5400000" flipH="1" flipV="1">
            <a:off x="3657600" y="35814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>
            <a:endCxn id="169" idx="2"/>
          </p:cNvCxnSpPr>
          <p:nvPr/>
        </p:nvCxnSpPr>
        <p:spPr>
          <a:xfrm rot="5400000" flipH="1" flipV="1">
            <a:off x="5067300" y="27051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>
            <a:endCxn id="166" idx="2"/>
          </p:cNvCxnSpPr>
          <p:nvPr/>
        </p:nvCxnSpPr>
        <p:spPr>
          <a:xfrm rot="16200000" flipV="1">
            <a:off x="1981200" y="26670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>
            <a:endCxn id="167" idx="2"/>
          </p:cNvCxnSpPr>
          <p:nvPr/>
        </p:nvCxnSpPr>
        <p:spPr>
          <a:xfrm rot="16200000" flipV="1">
            <a:off x="3390900" y="35433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endCxn id="168" idx="2"/>
          </p:cNvCxnSpPr>
          <p:nvPr/>
        </p:nvCxnSpPr>
        <p:spPr>
          <a:xfrm rot="16200000" flipV="1">
            <a:off x="4762500" y="43815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endCxn id="169" idx="2"/>
          </p:cNvCxnSpPr>
          <p:nvPr/>
        </p:nvCxnSpPr>
        <p:spPr>
          <a:xfrm rot="5400000" flipH="1" flipV="1">
            <a:off x="6172200" y="3810000"/>
            <a:ext cx="2057400" cy="1447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>
            <a:endCxn id="166" idx="2"/>
          </p:cNvCxnSpPr>
          <p:nvPr/>
        </p:nvCxnSpPr>
        <p:spPr>
          <a:xfrm rot="16200000" flipV="1">
            <a:off x="3124200" y="15240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>
            <a:endCxn id="167" idx="2"/>
          </p:cNvCxnSpPr>
          <p:nvPr/>
        </p:nvCxnSpPr>
        <p:spPr>
          <a:xfrm rot="16200000" flipV="1">
            <a:off x="4533900" y="24003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>
            <a:endCxn id="168" idx="2"/>
          </p:cNvCxnSpPr>
          <p:nvPr/>
        </p:nvCxnSpPr>
        <p:spPr>
          <a:xfrm rot="16200000" flipV="1">
            <a:off x="5905500" y="32385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endCxn id="169" idx="2"/>
          </p:cNvCxnSpPr>
          <p:nvPr/>
        </p:nvCxnSpPr>
        <p:spPr>
          <a:xfrm rot="16200000" flipV="1">
            <a:off x="7315200" y="41148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Rectangle 189"/>
          <p:cNvSpPr/>
          <p:nvPr/>
        </p:nvSpPr>
        <p:spPr>
          <a:xfrm>
            <a:off x="76200" y="44196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ectangle 190"/>
          <p:cNvSpPr/>
          <p:nvPr/>
        </p:nvSpPr>
        <p:spPr>
          <a:xfrm>
            <a:off x="2362200" y="44196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/>
          <p:cNvSpPr/>
          <p:nvPr/>
        </p:nvSpPr>
        <p:spPr>
          <a:xfrm>
            <a:off x="4572000" y="44196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/>
          <p:cNvSpPr/>
          <p:nvPr/>
        </p:nvSpPr>
        <p:spPr>
          <a:xfrm>
            <a:off x="6858000" y="44196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Rectangle 196"/>
          <p:cNvSpPr/>
          <p:nvPr/>
        </p:nvSpPr>
        <p:spPr>
          <a:xfrm>
            <a:off x="2895600" y="2971800"/>
            <a:ext cx="1066800" cy="53340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198" name="Rectangle 197"/>
          <p:cNvSpPr/>
          <p:nvPr/>
        </p:nvSpPr>
        <p:spPr>
          <a:xfrm>
            <a:off x="3657600" y="2895600"/>
            <a:ext cx="152400" cy="152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TextBox 198"/>
          <p:cNvSpPr txBox="1"/>
          <p:nvPr/>
        </p:nvSpPr>
        <p:spPr>
          <a:xfrm>
            <a:off x="3200400" y="26670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10G</a:t>
            </a:r>
            <a:endParaRPr lang="en-US" sz="1600" dirty="0"/>
          </a:p>
        </p:txBody>
      </p:sp>
      <p:grpSp>
        <p:nvGrpSpPr>
          <p:cNvPr id="209" name="Group 208"/>
          <p:cNvGrpSpPr/>
          <p:nvPr/>
        </p:nvGrpSpPr>
        <p:grpSpPr>
          <a:xfrm>
            <a:off x="7467600" y="5562600"/>
            <a:ext cx="457200" cy="457200"/>
            <a:chOff x="228600" y="152400"/>
            <a:chExt cx="457200" cy="457200"/>
          </a:xfrm>
        </p:grpSpPr>
        <p:sp>
          <p:nvSpPr>
            <p:cNvPr id="203" name="Oval 202"/>
            <p:cNvSpPr/>
            <p:nvPr/>
          </p:nvSpPr>
          <p:spPr>
            <a:xfrm>
              <a:off x="228600" y="1524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228600" y="2286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</p:grpSp>
      <p:grpSp>
        <p:nvGrpSpPr>
          <p:cNvPr id="210" name="Group 209"/>
          <p:cNvGrpSpPr/>
          <p:nvPr/>
        </p:nvGrpSpPr>
        <p:grpSpPr>
          <a:xfrm>
            <a:off x="2971800" y="5562600"/>
            <a:ext cx="457200" cy="457200"/>
            <a:chOff x="0" y="762000"/>
            <a:chExt cx="457200" cy="457200"/>
          </a:xfrm>
        </p:grpSpPr>
        <p:sp>
          <p:nvSpPr>
            <p:cNvPr id="205" name="Oval 204"/>
            <p:cNvSpPr/>
            <p:nvPr/>
          </p:nvSpPr>
          <p:spPr>
            <a:xfrm>
              <a:off x="0" y="7620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0" y="838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5181600" y="5562600"/>
            <a:ext cx="457200" cy="457200"/>
            <a:chOff x="0" y="1600200"/>
            <a:chExt cx="457200" cy="457200"/>
          </a:xfrm>
        </p:grpSpPr>
        <p:sp>
          <p:nvSpPr>
            <p:cNvPr id="207" name="Oval 206"/>
            <p:cNvSpPr/>
            <p:nvPr/>
          </p:nvSpPr>
          <p:spPr>
            <a:xfrm>
              <a:off x="0" y="16002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0" y="16764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685800" y="5562600"/>
            <a:ext cx="457200" cy="457200"/>
            <a:chOff x="228600" y="2514600"/>
            <a:chExt cx="457200" cy="457200"/>
          </a:xfrm>
        </p:grpSpPr>
        <p:sp>
          <p:nvSpPr>
            <p:cNvPr id="200" name="Oval 199"/>
            <p:cNvSpPr/>
            <p:nvPr/>
          </p:nvSpPr>
          <p:spPr>
            <a:xfrm>
              <a:off x="228600" y="25146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28600" y="25908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</p:grpSp>
      <p:sp>
        <p:nvSpPr>
          <p:cNvPr id="213" name="Rectangle 212"/>
          <p:cNvSpPr/>
          <p:nvPr/>
        </p:nvSpPr>
        <p:spPr>
          <a:xfrm>
            <a:off x="7391400" y="29718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grpSp>
        <p:nvGrpSpPr>
          <p:cNvPr id="216" name="Group 215"/>
          <p:cNvGrpSpPr/>
          <p:nvPr/>
        </p:nvGrpSpPr>
        <p:grpSpPr>
          <a:xfrm>
            <a:off x="7391400" y="2895600"/>
            <a:ext cx="1066800" cy="609600"/>
            <a:chOff x="7696200" y="2895600"/>
            <a:chExt cx="1066800" cy="609600"/>
          </a:xfrm>
        </p:grpSpPr>
        <p:sp>
          <p:nvSpPr>
            <p:cNvPr id="214" name="Rectangle 213"/>
            <p:cNvSpPr/>
            <p:nvPr/>
          </p:nvSpPr>
          <p:spPr>
            <a:xfrm>
              <a:off x="7696200" y="2971800"/>
              <a:ext cx="1066800" cy="533400"/>
            </a:xfrm>
            <a:prstGeom prst="rect">
              <a:avLst/>
            </a:prstGeom>
            <a:ln/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&lt;1,3&gt;</a:t>
              </a:r>
              <a:endParaRPr lang="en-US" dirty="0"/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8458200" y="2895600"/>
              <a:ext cx="152400" cy="1524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304800" y="3810000"/>
            <a:ext cx="68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1G</a:t>
            </a:r>
            <a:endParaRPr lang="en-US" sz="1600" dirty="0"/>
          </a:p>
        </p:txBody>
      </p:sp>
      <p:sp>
        <p:nvSpPr>
          <p:cNvPr id="108" name="Slide Number Placeholder 10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/>
      <p:bldP spid="92" grpId="0"/>
      <p:bldP spid="177" grpId="0"/>
      <p:bldP spid="178" grpId="0"/>
      <p:bldP spid="179" grpId="0"/>
      <p:bldP spid="197" grpId="0" animBg="1"/>
      <p:bldP spid="198" grpId="0" animBg="1"/>
      <p:bldP spid="19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228600" y="1143000"/>
            <a:ext cx="6172200" cy="449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990600" y="4648201"/>
            <a:ext cx="4953000" cy="6887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altLang="zh-CN"/>
          </a:p>
          <a:p>
            <a:pPr algn="ctr"/>
            <a:endParaRPr lang="en-US" altLang="zh-CN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76200" y="5791200"/>
            <a:ext cx="64008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04800" y="5867400"/>
            <a:ext cx="118154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000" dirty="0" smtClean="0"/>
              <a:t>hardware</a:t>
            </a:r>
            <a:endParaRPr lang="en-US" altLang="zh-CN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400800" y="5867400"/>
            <a:ext cx="152400" cy="838200"/>
            <a:chOff x="2832" y="2880"/>
            <a:chExt cx="96" cy="528"/>
          </a:xfrm>
        </p:grpSpPr>
        <p:sp>
          <p:nvSpPr>
            <p:cNvPr id="4104" name="Rectangle 8"/>
            <p:cNvSpPr>
              <a:spLocks noChangeArrowheads="1"/>
            </p:cNvSpPr>
            <p:nvPr/>
          </p:nvSpPr>
          <p:spPr bwMode="auto">
            <a:xfrm>
              <a:off x="2832" y="2880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Rectangle 9"/>
            <p:cNvSpPr>
              <a:spLocks noChangeArrowheads="1"/>
            </p:cNvSpPr>
            <p:nvPr/>
          </p:nvSpPr>
          <p:spPr bwMode="auto">
            <a:xfrm>
              <a:off x="2832" y="3024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 noChangeArrowheads="1"/>
            </p:cNvSpPr>
            <p:nvPr/>
          </p:nvSpPr>
          <p:spPr bwMode="auto">
            <a:xfrm>
              <a:off x="2832" y="3168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2832" y="3312"/>
              <a:ext cx="96" cy="9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1143000" y="4955977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dirty="0" smtClean="0"/>
              <a:t>IF 0</a:t>
            </a:r>
            <a:endParaRPr lang="en-US" altLang="zh-CN" dirty="0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2286000" y="4955977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dirty="0" smtClean="0"/>
              <a:t>IF 1</a:t>
            </a:r>
            <a:endParaRPr lang="en-US" altLang="zh-CN" dirty="0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3657600" y="4955977"/>
            <a:ext cx="990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dirty="0" smtClean="0"/>
              <a:t>IF </a:t>
            </a:r>
            <a:r>
              <a:rPr lang="en-US" altLang="zh-CN" i="1" dirty="0" smtClean="0"/>
              <a:t>k</a:t>
            </a:r>
            <a:endParaRPr lang="en-US" altLang="zh-CN" i="1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1066800" y="4572000"/>
            <a:ext cx="2590800" cy="338554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600" dirty="0" smtClean="0"/>
              <a:t>Ethernet miniport </a:t>
            </a:r>
            <a:r>
              <a:rPr lang="en-US" altLang="zh-CN" sz="1600" dirty="0"/>
              <a:t>driver</a:t>
            </a:r>
          </a:p>
        </p:txBody>
      </p:sp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990600" y="2971800"/>
            <a:ext cx="4953000" cy="1524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endParaRPr lang="en-US" altLang="zh-CN" dirty="0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990600" y="2362200"/>
            <a:ext cx="426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sz="2000" dirty="0" smtClean="0"/>
              <a:t>TCP/IP protocol driver</a:t>
            </a:r>
            <a:endParaRPr lang="en-US" altLang="zh-CN" sz="2000" dirty="0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990600" y="1219200"/>
            <a:ext cx="1828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 smtClean="0"/>
              <a:t>BCube </a:t>
            </a:r>
          </a:p>
          <a:p>
            <a:r>
              <a:rPr lang="en-US" sz="2000" dirty="0" smtClean="0"/>
              <a:t>configuration</a:t>
            </a:r>
            <a:endParaRPr lang="en-US" sz="2000" dirty="0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5562600" y="5943600"/>
            <a:ext cx="7696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dirty="0" smtClean="0"/>
              <a:t>server</a:t>
            </a:r>
          </a:p>
          <a:p>
            <a:r>
              <a:rPr lang="en-US" altLang="zh-CN" dirty="0" smtClean="0"/>
              <a:t>ports</a:t>
            </a:r>
            <a:endParaRPr lang="en-US" altLang="zh-CN" dirty="0"/>
          </a:p>
        </p:txBody>
      </p:sp>
      <p:sp>
        <p:nvSpPr>
          <p:cNvPr id="23" name="Rectangle 22"/>
          <p:cNvSpPr/>
          <p:nvPr/>
        </p:nvSpPr>
        <p:spPr>
          <a:xfrm>
            <a:off x="990600" y="2971800"/>
            <a:ext cx="1600200" cy="304800"/>
          </a:xfrm>
          <a:prstGeom prst="rect">
            <a:avLst/>
          </a:prstGeom>
          <a:solidFill>
            <a:schemeClr val="lt1">
              <a:alpha val="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BCube driver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4191000" y="3200400"/>
            <a:ext cx="1676400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600" dirty="0" smtClean="0">
                <a:solidFill>
                  <a:schemeClr val="tx1"/>
                </a:solidFill>
              </a:rPr>
              <a:t>BSR path probing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&amp; selection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800600" y="3886200"/>
            <a:ext cx="990600" cy="457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dirty="0" smtClean="0">
                <a:solidFill>
                  <a:schemeClr val="tx1"/>
                </a:solidFill>
              </a:rPr>
              <a:t>Flow-path cache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514600" y="3733800"/>
            <a:ext cx="14478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zh-CN" sz="1400" dirty="0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1143000" y="3733800"/>
            <a:ext cx="1219200" cy="685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600" dirty="0" smtClean="0"/>
              <a:t>Neighbor </a:t>
            </a:r>
          </a:p>
          <a:p>
            <a:r>
              <a:rPr lang="en-US" altLang="zh-CN" sz="1600" dirty="0" smtClean="0"/>
              <a:t>maintenance</a:t>
            </a:r>
            <a:endParaRPr lang="en-US" altLang="zh-CN" sz="1600" dirty="0"/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2971800" y="3962400"/>
            <a:ext cx="9525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400" dirty="0" smtClean="0"/>
              <a:t>Ava_band </a:t>
            </a:r>
          </a:p>
          <a:p>
            <a:r>
              <a:rPr lang="en-US" altLang="zh-CN" sz="1400" dirty="0" smtClean="0"/>
              <a:t>calculation</a:t>
            </a:r>
            <a:endParaRPr lang="en-US" altLang="zh-CN" sz="1400" dirty="0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2514600" y="3124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600" dirty="0" smtClean="0"/>
              <a:t>Packet </a:t>
            </a:r>
          </a:p>
          <a:p>
            <a:r>
              <a:rPr lang="en-US" altLang="zh-CN" sz="1600" dirty="0" smtClean="0"/>
              <a:t>send/</a:t>
            </a:r>
            <a:r>
              <a:rPr lang="en-US" sz="1600" dirty="0" smtClean="0"/>
              <a:t>recv</a:t>
            </a:r>
            <a:endParaRPr lang="en-US" altLang="zh-CN" sz="16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76200" y="1981200"/>
            <a:ext cx="6096000" cy="762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6200" y="5715000"/>
            <a:ext cx="6553200" cy="15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15000" y="1447800"/>
            <a:ext cx="685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app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562600" y="2362200"/>
            <a:ext cx="106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kernel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514600" y="3657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packet fwd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1600200"/>
            <a:ext cx="492443" cy="12954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2000" dirty="0" smtClean="0"/>
              <a:t>software</a:t>
            </a:r>
            <a:endParaRPr lang="en-US" dirty="0"/>
          </a:p>
        </p:txBody>
      </p:sp>
      <p:sp>
        <p:nvSpPr>
          <p:cNvPr id="47" name="Rectangle 4"/>
          <p:cNvSpPr>
            <a:spLocks noChangeArrowheads="1"/>
          </p:cNvSpPr>
          <p:nvPr/>
        </p:nvSpPr>
        <p:spPr bwMode="auto">
          <a:xfrm>
            <a:off x="3733800" y="5943600"/>
            <a:ext cx="14478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en-US" altLang="zh-CN" sz="1400" dirty="0"/>
          </a:p>
        </p:txBody>
      </p:sp>
      <p:sp>
        <p:nvSpPr>
          <p:cNvPr id="48" name="Rectangle 4"/>
          <p:cNvSpPr>
            <a:spLocks noChangeArrowheads="1"/>
          </p:cNvSpPr>
          <p:nvPr/>
        </p:nvSpPr>
        <p:spPr bwMode="auto">
          <a:xfrm>
            <a:off x="1981200" y="5943600"/>
            <a:ext cx="12192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n-US" altLang="zh-CN" sz="1600" dirty="0" smtClean="0"/>
              <a:t>Neighbor </a:t>
            </a:r>
          </a:p>
          <a:p>
            <a:r>
              <a:rPr lang="en-US" altLang="zh-CN" sz="1600" dirty="0" smtClean="0"/>
              <a:t>maintenance</a:t>
            </a:r>
            <a:endParaRPr lang="en-US" altLang="zh-CN" sz="1600" dirty="0"/>
          </a:p>
        </p:txBody>
      </p:sp>
      <p:sp>
        <p:nvSpPr>
          <p:cNvPr id="49" name="Rectangle 4"/>
          <p:cNvSpPr>
            <a:spLocks noChangeArrowheads="1"/>
          </p:cNvSpPr>
          <p:nvPr/>
        </p:nvSpPr>
        <p:spPr bwMode="auto">
          <a:xfrm>
            <a:off x="4191000" y="6172200"/>
            <a:ext cx="9525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altLang="zh-CN" sz="1400" dirty="0" smtClean="0"/>
              <a:t>Ava_band </a:t>
            </a:r>
          </a:p>
          <a:p>
            <a:r>
              <a:rPr lang="en-US" altLang="zh-CN" sz="1400" dirty="0" smtClean="0"/>
              <a:t>calculation</a:t>
            </a:r>
            <a:endParaRPr lang="en-US" altLang="zh-CN" sz="1400" dirty="0"/>
          </a:p>
        </p:txBody>
      </p:sp>
      <p:sp>
        <p:nvSpPr>
          <p:cNvPr id="50" name="TextBox 49"/>
          <p:cNvSpPr txBox="1"/>
          <p:nvPr/>
        </p:nvSpPr>
        <p:spPr>
          <a:xfrm>
            <a:off x="3733800" y="58674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packet fwd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568414" y="4114800"/>
            <a:ext cx="25755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Intel® PRO/1000 PT Quad Port Server Adapter</a:t>
            </a:r>
            <a:endParaRPr lang="en-US" dirty="0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5105400"/>
            <a:ext cx="2057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Rectangle 43"/>
          <p:cNvSpPr/>
          <p:nvPr/>
        </p:nvSpPr>
        <p:spPr>
          <a:xfrm>
            <a:off x="7010400" y="6096000"/>
            <a:ext cx="144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NetFPGA</a:t>
            </a:r>
            <a:endParaRPr lang="en-US" dirty="0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Implementation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87978" y="2743200"/>
            <a:ext cx="430887" cy="171399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1600" dirty="0" smtClean="0"/>
              <a:t>Intermediate driver</a:t>
            </a:r>
            <a:endParaRPr lang="en-US" sz="1600" dirty="0"/>
          </a:p>
        </p:txBody>
      </p:sp>
      <p:pic>
        <p:nvPicPr>
          <p:cNvPr id="64514" name="Picture 2" descr="英特尔® PRO/1000 PT 四端口小尺寸服务器适配器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34200" y="2590800"/>
            <a:ext cx="1905000" cy="1421642"/>
          </a:xfrm>
          <a:prstGeom prst="rect">
            <a:avLst/>
          </a:prstGeom>
          <a:noFill/>
        </p:spPr>
      </p:pic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Testbed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BCube </a:t>
            </a:r>
            <a:r>
              <a:rPr lang="en-US" dirty="0" err="1" smtClean="0"/>
              <a:t>testbed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16 servers (Dell Precision 490 workstation with Intel 2.00GHz </a:t>
            </a:r>
            <a:r>
              <a:rPr lang="en-US" dirty="0" err="1" smtClean="0"/>
              <a:t>dualcore</a:t>
            </a:r>
            <a:r>
              <a:rPr lang="en-US" dirty="0" smtClean="0"/>
              <a:t> CPU, 4GB DRAM, 160GB disk)</a:t>
            </a:r>
          </a:p>
          <a:p>
            <a:pPr lvl="1"/>
            <a:r>
              <a:rPr lang="en-US" dirty="0" smtClean="0"/>
              <a:t>8 8-port mini-switches (</a:t>
            </a:r>
            <a:r>
              <a:rPr lang="en-US" dirty="0" err="1" smtClean="0"/>
              <a:t>DLink</a:t>
            </a:r>
            <a:r>
              <a:rPr lang="en-US" dirty="0" smtClean="0"/>
              <a:t> 8-port Gigabit switch DGS-1008D)</a:t>
            </a:r>
          </a:p>
          <a:p>
            <a:r>
              <a:rPr lang="en-US" dirty="0" smtClean="0"/>
              <a:t>NIC</a:t>
            </a:r>
          </a:p>
          <a:p>
            <a:pPr lvl="1"/>
            <a:r>
              <a:rPr lang="en-US" dirty="0" smtClean="0"/>
              <a:t>Intel Pro/1000 PT quad-port Ethernet NIC </a:t>
            </a:r>
          </a:p>
          <a:p>
            <a:pPr lvl="1"/>
            <a:r>
              <a:rPr lang="en-US" dirty="0" err="1" smtClean="0"/>
              <a:t>NetFPGA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Bandwidth-intensive application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199"/>
          </a:xfrm>
        </p:spPr>
        <p:txBody>
          <a:bodyPr/>
          <a:lstStyle/>
          <a:p>
            <a:r>
              <a:rPr lang="en-US" dirty="0" smtClean="0"/>
              <a:t>Per-server throughput</a:t>
            </a: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461473"/>
            <a:ext cx="7696200" cy="340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Support for all-to-all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609599"/>
          </a:xfrm>
        </p:spPr>
        <p:txBody>
          <a:bodyPr/>
          <a:lstStyle/>
          <a:p>
            <a:r>
              <a:rPr lang="en-US" dirty="0" smtClean="0"/>
              <a:t>Total throughput for all-to-all</a:t>
            </a:r>
            <a:endParaRPr lang="en-US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199" y="2438400"/>
            <a:ext cx="5638801" cy="439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676399"/>
            <a:ext cx="8191502" cy="4572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ounded Rectangle 6"/>
          <p:cNvSpPr/>
          <p:nvPr/>
        </p:nvSpPr>
        <p:spPr>
          <a:xfrm>
            <a:off x="6781800" y="2057400"/>
            <a:ext cx="1371600" cy="914400"/>
          </a:xfrm>
          <a:prstGeom prst="roundRect">
            <a:avLst/>
          </a:prstGeom>
          <a:solidFill>
            <a:srgbClr val="00B050">
              <a:alpha val="30000"/>
            </a:srgbClr>
          </a:solidFill>
          <a:ln>
            <a:solidFill>
              <a:schemeClr val="accent1">
                <a:shade val="50000"/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81800" y="4800600"/>
            <a:ext cx="1371600" cy="381000"/>
          </a:xfrm>
          <a:prstGeom prst="roundRect">
            <a:avLst/>
          </a:prstGeom>
          <a:solidFill>
            <a:srgbClr val="00B050">
              <a:alpha val="30000"/>
            </a:srgbClr>
          </a:solidFill>
          <a:ln>
            <a:solidFill>
              <a:schemeClr val="accent1">
                <a:shade val="50000"/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781800" y="3048000"/>
            <a:ext cx="1371600" cy="457200"/>
          </a:xfrm>
          <a:prstGeom prst="roundRect">
            <a:avLst/>
          </a:prstGeom>
          <a:solidFill>
            <a:srgbClr val="00B050">
              <a:alpha val="30000"/>
            </a:srgbClr>
          </a:solidFill>
          <a:ln>
            <a:solidFill>
              <a:schemeClr val="accent1">
                <a:shade val="50000"/>
                <a:alpha val="1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ine Callout 2 9"/>
          <p:cNvSpPr/>
          <p:nvPr/>
        </p:nvSpPr>
        <p:spPr>
          <a:xfrm>
            <a:off x="8077200" y="2209800"/>
            <a:ext cx="1066800" cy="4572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9842"/>
              <a:gd name="adj6" fmla="val -2713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Speedup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UCSD08 and Portland</a:t>
            </a:r>
          </a:p>
          <a:p>
            <a:pPr lvl="1"/>
            <a:r>
              <a:rPr lang="en-US" dirty="0" err="1" smtClean="0"/>
              <a:t>Rearrangeable</a:t>
            </a:r>
            <a:r>
              <a:rPr lang="en-US" dirty="0" smtClean="0"/>
              <a:t> non-blocking </a:t>
            </a:r>
            <a:r>
              <a:rPr lang="en-US" dirty="0" err="1" smtClean="0"/>
              <a:t>Clos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No server change needed</a:t>
            </a:r>
          </a:p>
          <a:p>
            <a:pPr lvl="1"/>
            <a:r>
              <a:rPr lang="en-US" dirty="0" smtClean="0"/>
              <a:t>Destination </a:t>
            </a:r>
            <a:r>
              <a:rPr lang="en-US" dirty="0" err="1" smtClean="0"/>
              <a:t>addr</a:t>
            </a:r>
            <a:r>
              <a:rPr lang="en-US" dirty="0" smtClean="0"/>
              <a:t> based routing</a:t>
            </a:r>
          </a:p>
          <a:p>
            <a:r>
              <a:rPr lang="en-US" dirty="0" smtClean="0"/>
              <a:t>VL2</a:t>
            </a:r>
          </a:p>
          <a:p>
            <a:pPr lvl="1"/>
            <a:r>
              <a:rPr lang="en-US" dirty="0" smtClean="0"/>
              <a:t>Reduces cables by using 10G Ethernet</a:t>
            </a:r>
          </a:p>
          <a:p>
            <a:pPr lvl="1"/>
            <a:r>
              <a:rPr lang="en-US" dirty="0" smtClean="0"/>
              <a:t>Leveraging existing OSFP and ECMP</a:t>
            </a:r>
          </a:p>
          <a:p>
            <a:pPr lvl="1"/>
            <a:r>
              <a:rPr lang="en-US" dirty="0" smtClean="0"/>
              <a:t>Randomized Valiant routing</a:t>
            </a:r>
          </a:p>
          <a:p>
            <a:r>
              <a:rPr lang="en-US" dirty="0" err="1" smtClean="0"/>
              <a:t>DCell</a:t>
            </a:r>
            <a:endParaRPr lang="en-US" dirty="0" smtClean="0"/>
          </a:p>
          <a:p>
            <a:pPr lvl="1"/>
            <a:r>
              <a:rPr lang="en-US" dirty="0" smtClean="0"/>
              <a:t>For different purposes but share the same design philosophy </a:t>
            </a:r>
          </a:p>
          <a:p>
            <a:pPr lvl="1"/>
            <a:r>
              <a:rPr lang="en-US" dirty="0" smtClean="0"/>
              <a:t>BCube provides better load-balancing and network capacity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Container-based modular DC</a:t>
            </a:r>
            <a:endParaRPr lang="en-US" dirty="0"/>
          </a:p>
        </p:txBody>
      </p:sp>
      <p:pic>
        <p:nvPicPr>
          <p:cNvPr id="6" name="Picture 20" descr="D:\JamesRH\ImageLibrary\2007\Images2007-08\2007-08 Images\SunBlackBoxCool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295400"/>
            <a:ext cx="2743200" cy="2167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501650" y="3378200"/>
            <a:ext cx="2012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latin typeface="Calibri" pitchFamily="34" charset="0"/>
              </a:rPr>
              <a:t>Sun Project Black Box</a:t>
            </a:r>
          </a:p>
          <a:p>
            <a:pPr algn="ctr"/>
            <a:r>
              <a:rPr lang="en-US" sz="1600" dirty="0">
                <a:latin typeface="Calibri" pitchFamily="34" charset="0"/>
              </a:rPr>
              <a:t>242 systems in 20’</a:t>
            </a:r>
          </a:p>
        </p:txBody>
      </p:sp>
      <p:sp>
        <p:nvSpPr>
          <p:cNvPr id="10" name="TextBox 15"/>
          <p:cNvSpPr txBox="1">
            <a:spLocks noChangeArrowheads="1"/>
          </p:cNvSpPr>
          <p:nvPr/>
        </p:nvSpPr>
        <p:spPr bwMode="auto">
          <a:xfrm>
            <a:off x="152400" y="5791200"/>
            <a:ext cx="25641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Calibri" pitchFamily="34" charset="0"/>
              </a:rPr>
              <a:t>Rackable</a:t>
            </a:r>
            <a:r>
              <a:rPr lang="en-US" sz="1600" b="1" dirty="0">
                <a:latin typeface="Calibri" pitchFamily="34" charset="0"/>
              </a:rPr>
              <a:t> Systems </a:t>
            </a:r>
            <a:r>
              <a:rPr lang="en-US" sz="1600" b="1" dirty="0" smtClean="0">
                <a:latin typeface="Calibri" pitchFamily="34" charset="0"/>
              </a:rPr>
              <a:t>Container</a:t>
            </a:r>
          </a:p>
          <a:p>
            <a:pPr algn="ctr"/>
            <a:r>
              <a:rPr lang="en-US" sz="1600" dirty="0" smtClean="0">
                <a:latin typeface="Calibri" pitchFamily="34" charset="0"/>
              </a:rPr>
              <a:t>2800 servers in 40’ 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276600" y="3276600"/>
            <a:ext cx="5867400" cy="3124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Core benefits of Shipping Container DCs:</a:t>
            </a:r>
          </a:p>
          <a:p>
            <a:pPr lvl="1"/>
            <a:r>
              <a:rPr lang="en-US" dirty="0" smtClean="0"/>
              <a:t>Easy deployment </a:t>
            </a:r>
          </a:p>
          <a:p>
            <a:pPr lvl="2"/>
            <a:r>
              <a:rPr lang="en-US" dirty="0" smtClean="0"/>
              <a:t>High mobility </a:t>
            </a:r>
          </a:p>
          <a:p>
            <a:pPr lvl="2"/>
            <a:r>
              <a:rPr lang="en-US" dirty="0" smtClean="0"/>
              <a:t>Just plug in power, network, &amp; chilled water</a:t>
            </a:r>
          </a:p>
          <a:p>
            <a:pPr lvl="1"/>
            <a:r>
              <a:rPr lang="en-US" dirty="0" smtClean="0"/>
              <a:t>Increased cooling efficiency</a:t>
            </a:r>
          </a:p>
          <a:p>
            <a:pPr lvl="1"/>
            <a:r>
              <a:rPr lang="en-US" dirty="0" smtClean="0"/>
              <a:t>Manufacturing &amp; H/W Admin. Savings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276600" y="1447800"/>
            <a:ext cx="58674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1000-2000 servers in a single container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267200"/>
            <a:ext cx="3200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2400" y="4114800"/>
            <a:ext cx="3352800" cy="156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novel network architecture for container-based, modular data centers </a:t>
            </a:r>
          </a:p>
          <a:p>
            <a:pPr lvl="1"/>
            <a:r>
              <a:rPr lang="en-US" dirty="0" smtClean="0"/>
              <a:t>Enables speedup for one-to-x and x-to-one traffic</a:t>
            </a:r>
          </a:p>
          <a:p>
            <a:pPr lvl="1"/>
            <a:r>
              <a:rPr lang="en-US" dirty="0" smtClean="0"/>
              <a:t>Provides high network capacity to all-to-all traffic </a:t>
            </a:r>
          </a:p>
          <a:p>
            <a:pPr lvl="1"/>
            <a:r>
              <a:rPr lang="en-US" dirty="0" smtClean="0"/>
              <a:t>Purely constructed from low-end commodity switches</a:t>
            </a:r>
          </a:p>
          <a:p>
            <a:pPr lvl="1"/>
            <a:r>
              <a:rPr lang="en-US" dirty="0" smtClean="0"/>
              <a:t>Graceful performance degradation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lum bright="-4000"/>
          </a:blip>
          <a:srcRect/>
          <a:stretch>
            <a:fillRect/>
          </a:stretch>
        </p:blipFill>
        <p:spPr bwMode="auto">
          <a:xfrm>
            <a:off x="533400" y="381000"/>
            <a:ext cx="8458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0" y="223158"/>
            <a:ext cx="7467600" cy="15294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Internetworking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modular mega data centers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63246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IEEE Spectrum Feb.</a:t>
            </a:r>
            <a:endParaRPr lang="en-US" sz="2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905000"/>
            <a:ext cx="7772400" cy="1362075"/>
          </a:xfrm>
        </p:spPr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Q &amp; A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09600" y="3276600"/>
            <a:ext cx="7772400" cy="150018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BCube design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High network capacity for various traffic patterns</a:t>
            </a:r>
          </a:p>
          <a:p>
            <a:pPr lvl="1"/>
            <a:r>
              <a:rPr lang="en-US" dirty="0" smtClean="0"/>
              <a:t>One-to-one </a:t>
            </a:r>
            <a:r>
              <a:rPr lang="en-US" dirty="0" err="1" smtClean="0"/>
              <a:t>unicast</a:t>
            </a:r>
            <a:endParaRPr lang="en-US" dirty="0" smtClean="0"/>
          </a:p>
          <a:p>
            <a:pPr lvl="1"/>
            <a:r>
              <a:rPr lang="en-US" dirty="0" smtClean="0"/>
              <a:t>One-to-all and one-to-several reliable </a:t>
            </a:r>
            <a:r>
              <a:rPr lang="en-US" dirty="0" err="1" smtClean="0"/>
              <a:t>groupcast</a:t>
            </a:r>
            <a:endParaRPr lang="en-US" dirty="0" smtClean="0"/>
          </a:p>
          <a:p>
            <a:pPr lvl="1"/>
            <a:r>
              <a:rPr lang="en-US" dirty="0" smtClean="0"/>
              <a:t>All-to-all data shuffling </a:t>
            </a:r>
          </a:p>
          <a:p>
            <a:r>
              <a:rPr lang="en-US" dirty="0" smtClean="0"/>
              <a:t>Only use low-end, commodity switches</a:t>
            </a:r>
          </a:p>
          <a:p>
            <a:r>
              <a:rPr lang="en-US" dirty="0" smtClean="0"/>
              <a:t>Graceful performance degradation</a:t>
            </a:r>
          </a:p>
          <a:p>
            <a:pPr lvl="1"/>
            <a:r>
              <a:rPr lang="en-US" dirty="0" smtClean="0"/>
              <a:t>Performance  degrades gracefully as servers/switches failure increases</a:t>
            </a:r>
          </a:p>
          <a:p>
            <a:pPr lvl="2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BCube structure </a:t>
            </a:r>
            <a:endParaRPr lang="en-US" dirty="0"/>
          </a:p>
        </p:txBody>
      </p:sp>
      <p:grpSp>
        <p:nvGrpSpPr>
          <p:cNvPr id="3" name="Group 107"/>
          <p:cNvGrpSpPr/>
          <p:nvPr/>
        </p:nvGrpSpPr>
        <p:grpSpPr>
          <a:xfrm>
            <a:off x="152400" y="3124200"/>
            <a:ext cx="2057400" cy="1524000"/>
            <a:chOff x="152400" y="3886200"/>
            <a:chExt cx="2057400" cy="1524000"/>
          </a:xfrm>
        </p:grpSpPr>
        <p:sp>
          <p:nvSpPr>
            <p:cNvPr id="5" name="Rectangle 4"/>
            <p:cNvSpPr/>
            <p:nvPr/>
          </p:nvSpPr>
          <p:spPr>
            <a:xfrm>
              <a:off x="609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&lt;0,0&gt;</a:t>
              </a:r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>
              <a:off x="152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685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219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752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>
              <a:stCxn id="6" idx="0"/>
              <a:endCxn id="5" idx="2"/>
            </p:cNvCxnSpPr>
            <p:nvPr/>
          </p:nvCxnSpPr>
          <p:spPr>
            <a:xfrm rot="5400000" flipH="1" flipV="1">
              <a:off x="495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0"/>
              <a:endCxn id="5" idx="2"/>
            </p:cNvCxnSpPr>
            <p:nvPr/>
          </p:nvCxnSpPr>
          <p:spPr>
            <a:xfrm rot="5400000" flipH="1" flipV="1">
              <a:off x="762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11" idx="0"/>
              <a:endCxn id="5" idx="2"/>
            </p:cNvCxnSpPr>
            <p:nvPr/>
          </p:nvCxnSpPr>
          <p:spPr>
            <a:xfrm rot="16200000" flipV="1">
              <a:off x="1028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2" idx="0"/>
              <a:endCxn id="5" idx="2"/>
            </p:cNvCxnSpPr>
            <p:nvPr/>
          </p:nvCxnSpPr>
          <p:spPr>
            <a:xfrm rot="16200000" flipV="1">
              <a:off x="1295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152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5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19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52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03</a:t>
              </a:r>
              <a:endParaRPr lang="en-US" dirty="0"/>
            </a:p>
          </p:txBody>
        </p:sp>
      </p:grpSp>
      <p:grpSp>
        <p:nvGrpSpPr>
          <p:cNvPr id="4" name="Group 108"/>
          <p:cNvGrpSpPr/>
          <p:nvPr/>
        </p:nvGrpSpPr>
        <p:grpSpPr>
          <a:xfrm>
            <a:off x="2438400" y="3124200"/>
            <a:ext cx="2057400" cy="1524000"/>
            <a:chOff x="2438400" y="3886200"/>
            <a:chExt cx="2057400" cy="1524000"/>
          </a:xfrm>
        </p:grpSpPr>
        <p:sp>
          <p:nvSpPr>
            <p:cNvPr id="25" name="Rectangle 24"/>
            <p:cNvSpPr/>
            <p:nvPr/>
          </p:nvSpPr>
          <p:spPr>
            <a:xfrm>
              <a:off x="2895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&lt;0,1&gt;</a:t>
              </a:r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243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2971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505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038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>
              <a:stCxn id="26" idx="0"/>
              <a:endCxn id="25" idx="2"/>
            </p:cNvCxnSpPr>
            <p:nvPr/>
          </p:nvCxnSpPr>
          <p:spPr>
            <a:xfrm rot="5400000" flipH="1" flipV="1">
              <a:off x="2781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27" idx="0"/>
              <a:endCxn id="25" idx="2"/>
            </p:cNvCxnSpPr>
            <p:nvPr/>
          </p:nvCxnSpPr>
          <p:spPr>
            <a:xfrm rot="5400000" flipH="1" flipV="1">
              <a:off x="3048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28" idx="0"/>
              <a:endCxn id="25" idx="2"/>
            </p:cNvCxnSpPr>
            <p:nvPr/>
          </p:nvCxnSpPr>
          <p:spPr>
            <a:xfrm rot="16200000" flipV="1">
              <a:off x="3314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9" idx="0"/>
              <a:endCxn id="25" idx="2"/>
            </p:cNvCxnSpPr>
            <p:nvPr/>
          </p:nvCxnSpPr>
          <p:spPr>
            <a:xfrm rot="16200000" flipV="1">
              <a:off x="3581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438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971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05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038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</p:grpSp>
      <p:grpSp>
        <p:nvGrpSpPr>
          <p:cNvPr id="7" name="Group 109"/>
          <p:cNvGrpSpPr/>
          <p:nvPr/>
        </p:nvGrpSpPr>
        <p:grpSpPr>
          <a:xfrm>
            <a:off x="4648200" y="3124200"/>
            <a:ext cx="2057400" cy="1524000"/>
            <a:chOff x="4648200" y="3886200"/>
            <a:chExt cx="2057400" cy="1524000"/>
          </a:xfrm>
        </p:grpSpPr>
        <p:sp>
          <p:nvSpPr>
            <p:cNvPr id="38" name="Rectangle 37"/>
            <p:cNvSpPr/>
            <p:nvPr/>
          </p:nvSpPr>
          <p:spPr>
            <a:xfrm>
              <a:off x="5105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&lt;0,2&gt;</a:t>
              </a:r>
              <a:endParaRPr lang="en-US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4648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5181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5715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624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" name="Straight Connector 42"/>
            <p:cNvCxnSpPr>
              <a:stCxn id="39" idx="0"/>
              <a:endCxn id="38" idx="2"/>
            </p:cNvCxnSpPr>
            <p:nvPr/>
          </p:nvCxnSpPr>
          <p:spPr>
            <a:xfrm rot="5400000" flipH="1" flipV="1">
              <a:off x="4991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0" idx="0"/>
              <a:endCxn id="38" idx="2"/>
            </p:cNvCxnSpPr>
            <p:nvPr/>
          </p:nvCxnSpPr>
          <p:spPr>
            <a:xfrm rot="5400000" flipH="1" flipV="1">
              <a:off x="5257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1" idx="0"/>
              <a:endCxn id="38" idx="2"/>
            </p:cNvCxnSpPr>
            <p:nvPr/>
          </p:nvCxnSpPr>
          <p:spPr>
            <a:xfrm rot="16200000" flipV="1">
              <a:off x="5524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42" idx="0"/>
              <a:endCxn id="38" idx="2"/>
            </p:cNvCxnSpPr>
            <p:nvPr/>
          </p:nvCxnSpPr>
          <p:spPr>
            <a:xfrm rot="16200000" flipV="1">
              <a:off x="5791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4648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181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5715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22</a:t>
              </a:r>
              <a:endParaRPr lang="en-US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248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23</a:t>
              </a:r>
              <a:endParaRPr lang="en-US" dirty="0"/>
            </a:p>
          </p:txBody>
        </p:sp>
      </p:grpSp>
      <p:grpSp>
        <p:nvGrpSpPr>
          <p:cNvPr id="8" name="Group 110"/>
          <p:cNvGrpSpPr/>
          <p:nvPr/>
        </p:nvGrpSpPr>
        <p:grpSpPr>
          <a:xfrm>
            <a:off x="6934200" y="3124200"/>
            <a:ext cx="2057400" cy="1524000"/>
            <a:chOff x="6934200" y="3886200"/>
            <a:chExt cx="2057400" cy="1524000"/>
          </a:xfrm>
        </p:grpSpPr>
        <p:sp>
          <p:nvSpPr>
            <p:cNvPr id="51" name="Rectangle 50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52" name="Oval 51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6" name="Straight Connector 55"/>
            <p:cNvCxnSpPr>
              <a:stCxn id="52" idx="0"/>
              <a:endCxn id="51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3" idx="0"/>
              <a:endCxn id="51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4" idx="0"/>
              <a:endCxn id="51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55" idx="0"/>
              <a:endCxn id="51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64" name="Rectangle 63"/>
          <p:cNvSpPr/>
          <p:nvPr/>
        </p:nvSpPr>
        <p:spPr>
          <a:xfrm>
            <a:off x="6096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8956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51054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73914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69" name="Straight Connector 68"/>
          <p:cNvCxnSpPr>
            <a:endCxn id="64" idx="2"/>
          </p:cNvCxnSpPr>
          <p:nvPr/>
        </p:nvCxnSpPr>
        <p:spPr>
          <a:xfrm rot="5400000" flipH="1" flipV="1">
            <a:off x="-266700" y="27813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5" idx="2"/>
          </p:cNvCxnSpPr>
          <p:nvPr/>
        </p:nvCxnSpPr>
        <p:spPr>
          <a:xfrm rot="5400000" flipH="1" flipV="1">
            <a:off x="1143000" y="19050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66" idx="2"/>
          </p:cNvCxnSpPr>
          <p:nvPr/>
        </p:nvCxnSpPr>
        <p:spPr>
          <a:xfrm rot="5400000" flipH="1" flipV="1">
            <a:off x="2514600" y="10668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67" idx="2"/>
          </p:cNvCxnSpPr>
          <p:nvPr/>
        </p:nvCxnSpPr>
        <p:spPr>
          <a:xfrm rot="5400000" flipH="1" flipV="1">
            <a:off x="3924300" y="190500"/>
            <a:ext cx="20574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64" idx="2"/>
          </p:cNvCxnSpPr>
          <p:nvPr/>
        </p:nvCxnSpPr>
        <p:spPr>
          <a:xfrm rot="16200000" flipV="1">
            <a:off x="876300" y="24003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endCxn id="65" idx="2"/>
          </p:cNvCxnSpPr>
          <p:nvPr/>
        </p:nvCxnSpPr>
        <p:spPr>
          <a:xfrm rot="5400000" flipH="1" flipV="1">
            <a:off x="2286000" y="30480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endCxn id="66" idx="2"/>
          </p:cNvCxnSpPr>
          <p:nvPr/>
        </p:nvCxnSpPr>
        <p:spPr>
          <a:xfrm rot="5400000" flipH="1" flipV="1">
            <a:off x="3657600" y="22098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67" idx="2"/>
          </p:cNvCxnSpPr>
          <p:nvPr/>
        </p:nvCxnSpPr>
        <p:spPr>
          <a:xfrm rot="5400000" flipH="1" flipV="1">
            <a:off x="5067300" y="13335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endCxn id="64" idx="2"/>
          </p:cNvCxnSpPr>
          <p:nvPr/>
        </p:nvCxnSpPr>
        <p:spPr>
          <a:xfrm rot="16200000" flipV="1">
            <a:off x="1981200" y="12954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endCxn id="65" idx="2"/>
          </p:cNvCxnSpPr>
          <p:nvPr/>
        </p:nvCxnSpPr>
        <p:spPr>
          <a:xfrm rot="16200000" flipV="1">
            <a:off x="3390900" y="21717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66" idx="2"/>
          </p:cNvCxnSpPr>
          <p:nvPr/>
        </p:nvCxnSpPr>
        <p:spPr>
          <a:xfrm rot="16200000" flipV="1">
            <a:off x="4762500" y="30099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endCxn id="67" idx="2"/>
          </p:cNvCxnSpPr>
          <p:nvPr/>
        </p:nvCxnSpPr>
        <p:spPr>
          <a:xfrm rot="5400000" flipH="1" flipV="1">
            <a:off x="6172200" y="2438400"/>
            <a:ext cx="2057400" cy="1447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endCxn id="64" idx="2"/>
          </p:cNvCxnSpPr>
          <p:nvPr/>
        </p:nvCxnSpPr>
        <p:spPr>
          <a:xfrm rot="16200000" flipV="1">
            <a:off x="3124200" y="1524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endCxn id="65" idx="2"/>
          </p:cNvCxnSpPr>
          <p:nvPr/>
        </p:nvCxnSpPr>
        <p:spPr>
          <a:xfrm rot="16200000" flipV="1">
            <a:off x="4533900" y="10287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endCxn id="66" idx="2"/>
          </p:cNvCxnSpPr>
          <p:nvPr/>
        </p:nvCxnSpPr>
        <p:spPr>
          <a:xfrm rot="16200000" flipV="1">
            <a:off x="5905500" y="18669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endCxn id="67" idx="2"/>
          </p:cNvCxnSpPr>
          <p:nvPr/>
        </p:nvCxnSpPr>
        <p:spPr>
          <a:xfrm rot="16200000" flipV="1">
            <a:off x="7315200" y="27432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/>
          <p:cNvSpPr/>
          <p:nvPr/>
        </p:nvSpPr>
        <p:spPr>
          <a:xfrm>
            <a:off x="762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2362200" y="30480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/>
          <p:cNvSpPr/>
          <p:nvPr/>
        </p:nvSpPr>
        <p:spPr>
          <a:xfrm>
            <a:off x="45720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/>
          <p:cNvSpPr/>
          <p:nvPr/>
        </p:nvSpPr>
        <p:spPr>
          <a:xfrm>
            <a:off x="68580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/>
          <p:cNvSpPr txBox="1"/>
          <p:nvPr/>
        </p:nvSpPr>
        <p:spPr>
          <a:xfrm>
            <a:off x="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BCube0</a:t>
            </a:r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143000"/>
            <a:ext cx="9144000" cy="3810000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0" y="76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BCube1</a:t>
            </a:r>
            <a:endParaRPr lang="en-US" dirty="0"/>
          </a:p>
        </p:txBody>
      </p:sp>
      <p:sp>
        <p:nvSpPr>
          <p:cNvPr id="115" name="Rectangle 114"/>
          <p:cNvSpPr/>
          <p:nvPr/>
        </p:nvSpPr>
        <p:spPr>
          <a:xfrm>
            <a:off x="152400" y="5562600"/>
            <a:ext cx="914400" cy="3810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381000" y="60960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219200" y="6183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18" name="TextBox 117"/>
          <p:cNvSpPr txBox="1"/>
          <p:nvPr/>
        </p:nvSpPr>
        <p:spPr>
          <a:xfrm>
            <a:off x="1219200" y="556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switch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0" y="2133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Level-1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0" y="3657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Level-0</a:t>
            </a:r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2362200" y="5181600"/>
            <a:ext cx="6629400" cy="13849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i="1" dirty="0" smtClean="0">
                <a:solidFill>
                  <a:srgbClr val="00B050"/>
                </a:solidFill>
              </a:rPr>
              <a:t> </a:t>
            </a:r>
            <a:r>
              <a:rPr lang="en-US" sz="3200" b="1" i="1" dirty="0" smtClean="0">
                <a:solidFill>
                  <a:srgbClr val="00B050"/>
                </a:solidFill>
              </a:rPr>
              <a:t>Connecting rule</a:t>
            </a:r>
          </a:p>
          <a:p>
            <a:pPr lvl="1">
              <a:buFontTx/>
              <a:buChar char="-"/>
            </a:pPr>
            <a:r>
              <a:rPr lang="en-US" sz="2400" dirty="0" smtClean="0"/>
              <a:t> The </a:t>
            </a:r>
            <a:r>
              <a:rPr lang="en-US" sz="2400" i="1" dirty="0" err="1" smtClean="0"/>
              <a:t>i</a:t>
            </a:r>
            <a:r>
              <a:rPr lang="en-US" sz="2400" dirty="0" err="1" smtClean="0"/>
              <a:t>-th</a:t>
            </a:r>
            <a:r>
              <a:rPr lang="en-US" sz="2400" dirty="0" smtClean="0"/>
              <a:t> server in the </a:t>
            </a:r>
            <a:r>
              <a:rPr lang="en-US" sz="2400" i="1" dirty="0" smtClean="0"/>
              <a:t>j</a:t>
            </a:r>
            <a:r>
              <a:rPr lang="en-US" sz="2400" dirty="0" smtClean="0"/>
              <a:t>-</a:t>
            </a:r>
            <a:r>
              <a:rPr lang="en-US" sz="2400" dirty="0" err="1" smtClean="0"/>
              <a:t>th</a:t>
            </a:r>
            <a:r>
              <a:rPr lang="en-US" sz="2400" dirty="0" smtClean="0"/>
              <a:t> BCube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 connects to the </a:t>
            </a:r>
            <a:r>
              <a:rPr lang="en-US" sz="2400" i="1" dirty="0" smtClean="0"/>
              <a:t>j</a:t>
            </a:r>
            <a:r>
              <a:rPr lang="en-US" sz="2400" dirty="0" smtClean="0"/>
              <a:t>-</a:t>
            </a:r>
            <a:r>
              <a:rPr lang="en-US" sz="2400" dirty="0" err="1" smtClean="0"/>
              <a:t>th</a:t>
            </a:r>
            <a:r>
              <a:rPr lang="en-US" sz="2400" dirty="0" smtClean="0"/>
              <a:t> port of the </a:t>
            </a:r>
            <a:r>
              <a:rPr lang="en-US" sz="2400" i="1" dirty="0" err="1" smtClean="0"/>
              <a:t>i</a:t>
            </a:r>
            <a:r>
              <a:rPr lang="en-US" sz="2400" dirty="0" err="1" smtClean="0"/>
              <a:t>-th</a:t>
            </a:r>
            <a:r>
              <a:rPr lang="en-US" sz="2400" dirty="0" smtClean="0"/>
              <a:t> level-1 switch</a:t>
            </a:r>
            <a:endParaRPr lang="en-US" sz="2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609600" y="1600200"/>
            <a:ext cx="8305800" cy="193899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A BCube</a:t>
            </a:r>
            <a:r>
              <a:rPr lang="en-US" i="1" baseline="-25000" dirty="0" smtClean="0"/>
              <a:t>k</a:t>
            </a:r>
            <a:r>
              <a:rPr lang="en-US" sz="2400" dirty="0" smtClean="0"/>
              <a:t> network supports       servers </a:t>
            </a:r>
          </a:p>
          <a:p>
            <a:pPr lvl="1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n</a:t>
            </a:r>
            <a:r>
              <a:rPr lang="en-US" sz="2400" dirty="0" smtClean="0"/>
              <a:t> is the number of servers in a BCube</a:t>
            </a:r>
            <a:r>
              <a:rPr lang="en-US" sz="2400" baseline="-25000" dirty="0" smtClean="0"/>
              <a:t>0</a:t>
            </a:r>
          </a:p>
          <a:p>
            <a:pPr lvl="1"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 is the level of that BCube</a:t>
            </a:r>
            <a:endParaRPr lang="en-US" sz="2400" b="1" i="1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A server is assigned a BCube </a:t>
            </a:r>
            <a:r>
              <a:rPr lang="en-US" sz="2400" dirty="0" err="1" smtClean="0"/>
              <a:t>addr</a:t>
            </a:r>
            <a:r>
              <a:rPr lang="en-US" sz="2400" dirty="0" smtClean="0"/>
              <a:t> (a</a:t>
            </a:r>
            <a:r>
              <a:rPr lang="en-US" sz="2400" baseline="-25000" dirty="0" smtClean="0"/>
              <a:t>k</a:t>
            </a:r>
            <a:r>
              <a:rPr lang="en-US" sz="2400" dirty="0" smtClean="0"/>
              <a:t>,a</a:t>
            </a:r>
            <a:r>
              <a:rPr lang="en-US" sz="2400" baseline="-25000" dirty="0" smtClean="0"/>
              <a:t>k-1</a:t>
            </a:r>
            <a:r>
              <a:rPr lang="en-US" sz="2400" dirty="0" smtClean="0"/>
              <a:t>,…,a</a:t>
            </a:r>
            <a:r>
              <a:rPr lang="en-US" sz="2400" baseline="-25000" dirty="0" smtClean="0"/>
              <a:t>0</a:t>
            </a:r>
            <a:r>
              <a:rPr lang="en-US" sz="2400" dirty="0" smtClean="0"/>
              <a:t>) where 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[0,k]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ym typeface="Symbol"/>
              </a:rPr>
              <a:t> Neighboring server addresses differ in only one digit</a:t>
            </a:r>
            <a:endParaRPr lang="en-US" sz="3200" dirty="0"/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4267200" y="1600200"/>
          <a:ext cx="457200" cy="381000"/>
        </p:xfrm>
        <a:graphic>
          <a:graphicData uri="http://schemas.openxmlformats.org/presentationml/2006/ole">
            <p:oleObj spid="_x0000_s1026" name="Equation" r:id="rId4" imgW="266400" imgH="203040" progId="Equation.3">
              <p:embed/>
            </p:oleObj>
          </a:graphicData>
        </a:graphic>
      </p:graphicFrame>
      <p:sp>
        <p:nvSpPr>
          <p:cNvPr id="108" name="Slide Number Placeholder 10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104" grpId="0" animBg="1"/>
      <p:bldP spid="105" grpId="0" animBg="1"/>
      <p:bldP spid="106" grpId="0" animBg="1"/>
      <p:bldP spid="107" grpId="0" animBg="1"/>
      <p:bldP spid="112" grpId="0"/>
      <p:bldP spid="113" grpId="0" animBg="1"/>
      <p:bldP spid="114" grpId="0"/>
      <p:bldP spid="98" grpId="0"/>
      <p:bldP spid="100" grpId="0"/>
      <p:bldP spid="96" grpId="0" animBg="1"/>
      <p:bldP spid="1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Group 138"/>
          <p:cNvGrpSpPr/>
          <p:nvPr/>
        </p:nvGrpSpPr>
        <p:grpSpPr>
          <a:xfrm>
            <a:off x="76200" y="5257800"/>
            <a:ext cx="1066800" cy="764977"/>
            <a:chOff x="76200" y="5257800"/>
            <a:chExt cx="1066800" cy="764977"/>
          </a:xfrm>
        </p:grpSpPr>
        <p:sp>
          <p:nvSpPr>
            <p:cNvPr id="109" name="TextBox 108"/>
            <p:cNvSpPr txBox="1"/>
            <p:nvPr/>
          </p:nvSpPr>
          <p:spPr>
            <a:xfrm>
              <a:off x="152400" y="5257800"/>
              <a:ext cx="990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MAC </a:t>
              </a:r>
              <a:r>
                <a:rPr lang="en-US" sz="1400" dirty="0" err="1" smtClean="0"/>
                <a:t>addr</a:t>
              </a:r>
              <a:endParaRPr lang="en-US" sz="14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76200" y="5715000"/>
              <a:ext cx="1066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Bcube</a:t>
              </a:r>
              <a:r>
                <a:rPr lang="en-US" sz="1400" dirty="0" smtClean="0"/>
                <a:t> </a:t>
              </a:r>
              <a:r>
                <a:rPr lang="en-US" sz="1400" dirty="0" err="1" smtClean="0"/>
                <a:t>addr</a:t>
              </a:r>
              <a:endParaRPr lang="en-US" sz="1400" dirty="0"/>
            </a:p>
          </p:txBody>
        </p:sp>
      </p:grpSp>
      <p:grpSp>
        <p:nvGrpSpPr>
          <p:cNvPr id="237" name="Group 107"/>
          <p:cNvGrpSpPr/>
          <p:nvPr/>
        </p:nvGrpSpPr>
        <p:grpSpPr>
          <a:xfrm>
            <a:off x="152400" y="3124200"/>
            <a:ext cx="2057400" cy="1524000"/>
            <a:chOff x="152400" y="3886200"/>
            <a:chExt cx="2057400" cy="1524000"/>
          </a:xfrm>
        </p:grpSpPr>
        <p:sp>
          <p:nvSpPr>
            <p:cNvPr id="238" name="Rectangle 237"/>
            <p:cNvSpPr/>
            <p:nvPr/>
          </p:nvSpPr>
          <p:spPr>
            <a:xfrm>
              <a:off x="609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&lt;0,0&gt;</a:t>
              </a:r>
              <a:endParaRPr lang="en-US" dirty="0"/>
            </a:p>
          </p:txBody>
        </p:sp>
        <p:sp>
          <p:nvSpPr>
            <p:cNvPr id="239" name="Oval 238"/>
            <p:cNvSpPr/>
            <p:nvPr/>
          </p:nvSpPr>
          <p:spPr>
            <a:xfrm>
              <a:off x="152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40" name="Oval 239"/>
            <p:cNvSpPr/>
            <p:nvPr/>
          </p:nvSpPr>
          <p:spPr>
            <a:xfrm>
              <a:off x="685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Oval 240"/>
            <p:cNvSpPr/>
            <p:nvPr/>
          </p:nvSpPr>
          <p:spPr>
            <a:xfrm>
              <a:off x="1219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Oval 241"/>
            <p:cNvSpPr/>
            <p:nvPr/>
          </p:nvSpPr>
          <p:spPr>
            <a:xfrm>
              <a:off x="1752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Connector 242"/>
            <p:cNvCxnSpPr>
              <a:stCxn id="239" idx="0"/>
              <a:endCxn id="238" idx="2"/>
            </p:cNvCxnSpPr>
            <p:nvPr/>
          </p:nvCxnSpPr>
          <p:spPr>
            <a:xfrm rot="5400000" flipH="1" flipV="1">
              <a:off x="495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>
              <a:stCxn id="240" idx="0"/>
              <a:endCxn id="238" idx="2"/>
            </p:cNvCxnSpPr>
            <p:nvPr/>
          </p:nvCxnSpPr>
          <p:spPr>
            <a:xfrm rot="5400000" flipH="1" flipV="1">
              <a:off x="762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241" idx="0"/>
              <a:endCxn id="238" idx="2"/>
            </p:cNvCxnSpPr>
            <p:nvPr/>
          </p:nvCxnSpPr>
          <p:spPr>
            <a:xfrm rot="16200000" flipV="1">
              <a:off x="1028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42" idx="0"/>
              <a:endCxn id="238" idx="2"/>
            </p:cNvCxnSpPr>
            <p:nvPr/>
          </p:nvCxnSpPr>
          <p:spPr>
            <a:xfrm rot="16200000" flipV="1">
              <a:off x="1295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TextBox 246"/>
            <p:cNvSpPr txBox="1"/>
            <p:nvPr/>
          </p:nvSpPr>
          <p:spPr>
            <a:xfrm>
              <a:off x="152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248" name="TextBox 247"/>
            <p:cNvSpPr txBox="1"/>
            <p:nvPr/>
          </p:nvSpPr>
          <p:spPr>
            <a:xfrm>
              <a:off x="685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1219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02</a:t>
              </a:r>
              <a:endParaRPr lang="en-US" dirty="0"/>
            </a:p>
          </p:txBody>
        </p:sp>
        <p:sp>
          <p:nvSpPr>
            <p:cNvPr id="250" name="TextBox 249"/>
            <p:cNvSpPr txBox="1"/>
            <p:nvPr/>
          </p:nvSpPr>
          <p:spPr>
            <a:xfrm>
              <a:off x="1752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03</a:t>
              </a:r>
              <a:endParaRPr lang="en-US" dirty="0"/>
            </a:p>
          </p:txBody>
        </p:sp>
      </p:grpSp>
      <p:grpSp>
        <p:nvGrpSpPr>
          <p:cNvPr id="251" name="Group 108"/>
          <p:cNvGrpSpPr/>
          <p:nvPr/>
        </p:nvGrpSpPr>
        <p:grpSpPr>
          <a:xfrm>
            <a:off x="2438400" y="3124200"/>
            <a:ext cx="2057400" cy="1524000"/>
            <a:chOff x="2438400" y="3886200"/>
            <a:chExt cx="2057400" cy="1524000"/>
          </a:xfrm>
        </p:grpSpPr>
        <p:sp>
          <p:nvSpPr>
            <p:cNvPr id="252" name="Rectangle 251"/>
            <p:cNvSpPr/>
            <p:nvPr/>
          </p:nvSpPr>
          <p:spPr>
            <a:xfrm>
              <a:off x="2895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&lt;0,1&gt;</a:t>
              </a:r>
              <a:endParaRPr lang="en-US" dirty="0"/>
            </a:p>
          </p:txBody>
        </p:sp>
        <p:sp>
          <p:nvSpPr>
            <p:cNvPr id="253" name="Oval 252"/>
            <p:cNvSpPr/>
            <p:nvPr/>
          </p:nvSpPr>
          <p:spPr>
            <a:xfrm>
              <a:off x="243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54" name="Oval 253"/>
            <p:cNvSpPr/>
            <p:nvPr/>
          </p:nvSpPr>
          <p:spPr>
            <a:xfrm>
              <a:off x="2971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5" name="Oval 254"/>
            <p:cNvSpPr/>
            <p:nvPr/>
          </p:nvSpPr>
          <p:spPr>
            <a:xfrm>
              <a:off x="3505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/>
            <p:cNvSpPr/>
            <p:nvPr/>
          </p:nvSpPr>
          <p:spPr>
            <a:xfrm>
              <a:off x="4038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7" name="Straight Connector 256"/>
            <p:cNvCxnSpPr>
              <a:stCxn id="253" idx="0"/>
              <a:endCxn id="252" idx="2"/>
            </p:cNvCxnSpPr>
            <p:nvPr/>
          </p:nvCxnSpPr>
          <p:spPr>
            <a:xfrm rot="5400000" flipH="1" flipV="1">
              <a:off x="2781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>
              <a:stCxn id="254" idx="0"/>
              <a:endCxn id="252" idx="2"/>
            </p:cNvCxnSpPr>
            <p:nvPr/>
          </p:nvCxnSpPr>
          <p:spPr>
            <a:xfrm rot="5400000" flipH="1" flipV="1">
              <a:off x="3048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>
              <a:stCxn id="255" idx="0"/>
              <a:endCxn id="252" idx="2"/>
            </p:cNvCxnSpPr>
            <p:nvPr/>
          </p:nvCxnSpPr>
          <p:spPr>
            <a:xfrm rot="16200000" flipV="1">
              <a:off x="3314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stCxn id="256" idx="0"/>
              <a:endCxn id="252" idx="2"/>
            </p:cNvCxnSpPr>
            <p:nvPr/>
          </p:nvCxnSpPr>
          <p:spPr>
            <a:xfrm rot="16200000" flipV="1">
              <a:off x="3581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1" name="TextBox 260"/>
            <p:cNvSpPr txBox="1"/>
            <p:nvPr/>
          </p:nvSpPr>
          <p:spPr>
            <a:xfrm>
              <a:off x="2438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62" name="TextBox 261"/>
            <p:cNvSpPr txBox="1"/>
            <p:nvPr/>
          </p:nvSpPr>
          <p:spPr>
            <a:xfrm>
              <a:off x="2971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63" name="TextBox 262"/>
            <p:cNvSpPr txBox="1"/>
            <p:nvPr/>
          </p:nvSpPr>
          <p:spPr>
            <a:xfrm>
              <a:off x="3505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4038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</p:grpSp>
      <p:grpSp>
        <p:nvGrpSpPr>
          <p:cNvPr id="265" name="Group 109"/>
          <p:cNvGrpSpPr/>
          <p:nvPr/>
        </p:nvGrpSpPr>
        <p:grpSpPr>
          <a:xfrm>
            <a:off x="4648200" y="3124200"/>
            <a:ext cx="2057400" cy="1524000"/>
            <a:chOff x="4648200" y="3886200"/>
            <a:chExt cx="2057400" cy="1524000"/>
          </a:xfrm>
        </p:grpSpPr>
        <p:sp>
          <p:nvSpPr>
            <p:cNvPr id="266" name="Rectangle 265"/>
            <p:cNvSpPr/>
            <p:nvPr/>
          </p:nvSpPr>
          <p:spPr>
            <a:xfrm>
              <a:off x="5105400" y="3886200"/>
              <a:ext cx="1066800" cy="533400"/>
            </a:xfrm>
            <a:prstGeom prst="rect">
              <a:avLst/>
            </a:prstGeom>
            <a:solidFill>
              <a:srgbClr val="92D050"/>
            </a:solidFill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&lt;0,2&gt;</a:t>
              </a:r>
              <a:endParaRPr lang="en-US" dirty="0"/>
            </a:p>
          </p:txBody>
        </p:sp>
        <p:sp>
          <p:nvSpPr>
            <p:cNvPr id="267" name="Oval 266"/>
            <p:cNvSpPr/>
            <p:nvPr/>
          </p:nvSpPr>
          <p:spPr>
            <a:xfrm>
              <a:off x="4648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68" name="Oval 267"/>
            <p:cNvSpPr/>
            <p:nvPr/>
          </p:nvSpPr>
          <p:spPr>
            <a:xfrm>
              <a:off x="5181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9" name="Oval 268"/>
            <p:cNvSpPr/>
            <p:nvPr/>
          </p:nvSpPr>
          <p:spPr>
            <a:xfrm>
              <a:off x="5715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0" name="Oval 269"/>
            <p:cNvSpPr/>
            <p:nvPr/>
          </p:nvSpPr>
          <p:spPr>
            <a:xfrm>
              <a:off x="6248400" y="4953000"/>
              <a:ext cx="457200" cy="4572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1" name="Straight Connector 270"/>
            <p:cNvCxnSpPr>
              <a:stCxn id="267" idx="0"/>
              <a:endCxn id="266" idx="2"/>
            </p:cNvCxnSpPr>
            <p:nvPr/>
          </p:nvCxnSpPr>
          <p:spPr>
            <a:xfrm rot="5400000" flipH="1" flipV="1">
              <a:off x="4991100" y="4305300"/>
              <a:ext cx="533400" cy="76200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>
              <a:stCxn id="268" idx="0"/>
              <a:endCxn id="266" idx="2"/>
            </p:cNvCxnSpPr>
            <p:nvPr/>
          </p:nvCxnSpPr>
          <p:spPr>
            <a:xfrm rot="5400000" flipH="1" flipV="1">
              <a:off x="5257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>
              <a:stCxn id="269" idx="0"/>
              <a:endCxn id="266" idx="2"/>
            </p:cNvCxnSpPr>
            <p:nvPr/>
          </p:nvCxnSpPr>
          <p:spPr>
            <a:xfrm rot="16200000" flipV="1">
              <a:off x="5524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>
              <a:stCxn id="270" idx="0"/>
              <a:endCxn id="266" idx="2"/>
            </p:cNvCxnSpPr>
            <p:nvPr/>
          </p:nvCxnSpPr>
          <p:spPr>
            <a:xfrm rot="16200000" flipV="1">
              <a:off x="5791200" y="4267200"/>
              <a:ext cx="533400" cy="83820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5" name="TextBox 274"/>
            <p:cNvSpPr txBox="1"/>
            <p:nvPr/>
          </p:nvSpPr>
          <p:spPr>
            <a:xfrm>
              <a:off x="4648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20</a:t>
              </a:r>
              <a:endParaRPr lang="en-US" dirty="0"/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5181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21</a:t>
              </a:r>
              <a:endParaRPr lang="en-US" dirty="0"/>
            </a:p>
          </p:txBody>
        </p:sp>
        <p:sp>
          <p:nvSpPr>
            <p:cNvPr id="277" name="TextBox 276"/>
            <p:cNvSpPr txBox="1"/>
            <p:nvPr/>
          </p:nvSpPr>
          <p:spPr>
            <a:xfrm>
              <a:off x="5715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22</a:t>
              </a:r>
              <a:endParaRPr lang="en-US" dirty="0"/>
            </a:p>
          </p:txBody>
        </p:sp>
        <p:sp>
          <p:nvSpPr>
            <p:cNvPr id="278" name="TextBox 277"/>
            <p:cNvSpPr txBox="1"/>
            <p:nvPr/>
          </p:nvSpPr>
          <p:spPr>
            <a:xfrm>
              <a:off x="6248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23</a:t>
              </a:r>
              <a:endParaRPr lang="en-US" dirty="0"/>
            </a:p>
          </p:txBody>
        </p:sp>
      </p:grpSp>
      <p:grpSp>
        <p:nvGrpSpPr>
          <p:cNvPr id="279" name="Group 110"/>
          <p:cNvGrpSpPr/>
          <p:nvPr/>
        </p:nvGrpSpPr>
        <p:grpSpPr>
          <a:xfrm>
            <a:off x="6934200" y="3124200"/>
            <a:ext cx="2057400" cy="1524000"/>
            <a:chOff x="6934200" y="3886200"/>
            <a:chExt cx="2057400" cy="1524000"/>
          </a:xfrm>
        </p:grpSpPr>
        <p:sp>
          <p:nvSpPr>
            <p:cNvPr id="280" name="Rectangle 279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281" name="Oval 280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82" name="Oval 281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5" name="Straight Connector 284"/>
            <p:cNvCxnSpPr>
              <a:stCxn id="281" idx="0"/>
              <a:endCxn id="280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282" idx="0"/>
              <a:endCxn id="280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283" idx="0"/>
              <a:endCxn id="280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284" idx="0"/>
              <a:endCxn id="280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TextBox 288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293" name="Rectangle 292"/>
          <p:cNvSpPr/>
          <p:nvPr/>
        </p:nvSpPr>
        <p:spPr>
          <a:xfrm>
            <a:off x="6096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294" name="Rectangle 293"/>
          <p:cNvSpPr/>
          <p:nvPr/>
        </p:nvSpPr>
        <p:spPr>
          <a:xfrm>
            <a:off x="28956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295" name="Rectangle 294"/>
          <p:cNvSpPr/>
          <p:nvPr/>
        </p:nvSpPr>
        <p:spPr>
          <a:xfrm>
            <a:off x="5105400" y="16002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296" name="Rectangle 295"/>
          <p:cNvSpPr/>
          <p:nvPr/>
        </p:nvSpPr>
        <p:spPr>
          <a:xfrm>
            <a:off x="7391400" y="1600200"/>
            <a:ext cx="1066800" cy="533400"/>
          </a:xfrm>
          <a:prstGeom prst="rect">
            <a:avLst/>
          </a:prstGeom>
          <a:solidFill>
            <a:srgbClr val="92D050"/>
          </a:solidFill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297" name="Straight Connector 296"/>
          <p:cNvCxnSpPr>
            <a:endCxn id="293" idx="2"/>
          </p:cNvCxnSpPr>
          <p:nvPr/>
        </p:nvCxnSpPr>
        <p:spPr>
          <a:xfrm rot="5400000" flipH="1" flipV="1">
            <a:off x="-266700" y="27813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>
            <a:endCxn id="294" idx="2"/>
          </p:cNvCxnSpPr>
          <p:nvPr/>
        </p:nvCxnSpPr>
        <p:spPr>
          <a:xfrm rot="5400000" flipH="1" flipV="1">
            <a:off x="1143000" y="19050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endCxn id="295" idx="2"/>
          </p:cNvCxnSpPr>
          <p:nvPr/>
        </p:nvCxnSpPr>
        <p:spPr>
          <a:xfrm rot="5400000" flipH="1" flipV="1">
            <a:off x="2514600" y="10668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>
            <a:endCxn id="296" idx="2"/>
          </p:cNvCxnSpPr>
          <p:nvPr/>
        </p:nvCxnSpPr>
        <p:spPr>
          <a:xfrm rot="5400000" flipH="1" flipV="1">
            <a:off x="3924300" y="190500"/>
            <a:ext cx="2057400" cy="59436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>
            <a:endCxn id="293" idx="2"/>
          </p:cNvCxnSpPr>
          <p:nvPr/>
        </p:nvCxnSpPr>
        <p:spPr>
          <a:xfrm rot="16200000" flipV="1">
            <a:off x="876300" y="24003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endCxn id="294" idx="2"/>
          </p:cNvCxnSpPr>
          <p:nvPr/>
        </p:nvCxnSpPr>
        <p:spPr>
          <a:xfrm rot="5400000" flipH="1" flipV="1">
            <a:off x="2286000" y="30480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endCxn id="295" idx="2"/>
          </p:cNvCxnSpPr>
          <p:nvPr/>
        </p:nvCxnSpPr>
        <p:spPr>
          <a:xfrm rot="5400000" flipH="1" flipV="1">
            <a:off x="3657600" y="22098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/>
          <p:nvPr/>
        </p:nvCxnSpPr>
        <p:spPr>
          <a:xfrm rot="5400000" flipH="1" flipV="1">
            <a:off x="5067300" y="13335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endCxn id="293" idx="2"/>
          </p:cNvCxnSpPr>
          <p:nvPr/>
        </p:nvCxnSpPr>
        <p:spPr>
          <a:xfrm rot="16200000" flipV="1">
            <a:off x="1981200" y="12954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>
            <a:endCxn id="294" idx="2"/>
          </p:cNvCxnSpPr>
          <p:nvPr/>
        </p:nvCxnSpPr>
        <p:spPr>
          <a:xfrm rot="16200000" flipV="1">
            <a:off x="3390900" y="21717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>
            <a:endCxn id="295" idx="2"/>
          </p:cNvCxnSpPr>
          <p:nvPr/>
        </p:nvCxnSpPr>
        <p:spPr>
          <a:xfrm rot="16200000" flipV="1">
            <a:off x="4762500" y="30099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endCxn id="296" idx="2"/>
          </p:cNvCxnSpPr>
          <p:nvPr/>
        </p:nvCxnSpPr>
        <p:spPr>
          <a:xfrm rot="5400000" flipH="1" flipV="1">
            <a:off x="6172200" y="2438400"/>
            <a:ext cx="2057400" cy="1447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293" idx="2"/>
          </p:cNvCxnSpPr>
          <p:nvPr/>
        </p:nvCxnSpPr>
        <p:spPr>
          <a:xfrm rot="16200000" flipV="1">
            <a:off x="3124200" y="1524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>
            <a:endCxn id="294" idx="2"/>
          </p:cNvCxnSpPr>
          <p:nvPr/>
        </p:nvCxnSpPr>
        <p:spPr>
          <a:xfrm rot="16200000" flipV="1">
            <a:off x="4533900" y="10287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endCxn id="295" idx="2"/>
          </p:cNvCxnSpPr>
          <p:nvPr/>
        </p:nvCxnSpPr>
        <p:spPr>
          <a:xfrm rot="16200000" flipV="1">
            <a:off x="5905500" y="18669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>
            <a:endCxn id="296" idx="2"/>
          </p:cNvCxnSpPr>
          <p:nvPr/>
        </p:nvCxnSpPr>
        <p:spPr>
          <a:xfrm rot="16200000" flipV="1">
            <a:off x="7315200" y="27432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 312"/>
          <p:cNvSpPr/>
          <p:nvPr/>
        </p:nvSpPr>
        <p:spPr>
          <a:xfrm>
            <a:off x="762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2362200" y="30480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45720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6858000" y="30480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TextBox 316"/>
          <p:cNvSpPr txBox="1"/>
          <p:nvPr/>
        </p:nvSpPr>
        <p:spPr>
          <a:xfrm>
            <a:off x="0" y="2743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BCube0</a:t>
            </a:r>
            <a:endParaRPr lang="en-US" dirty="0"/>
          </a:p>
        </p:txBody>
      </p:sp>
      <p:sp>
        <p:nvSpPr>
          <p:cNvPr id="318" name="Rectangle 317"/>
          <p:cNvSpPr/>
          <p:nvPr/>
        </p:nvSpPr>
        <p:spPr>
          <a:xfrm>
            <a:off x="0" y="1143000"/>
            <a:ext cx="9144000" cy="3810000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TextBox 318"/>
          <p:cNvSpPr txBox="1"/>
          <p:nvPr/>
        </p:nvSpPr>
        <p:spPr>
          <a:xfrm>
            <a:off x="0" y="762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BCube1</a:t>
            </a:r>
            <a:endParaRPr lang="en-US" dirty="0"/>
          </a:p>
        </p:txBody>
      </p:sp>
      <p:grpSp>
        <p:nvGrpSpPr>
          <p:cNvPr id="137" name="Group 136"/>
          <p:cNvGrpSpPr/>
          <p:nvPr/>
        </p:nvGrpSpPr>
        <p:grpSpPr>
          <a:xfrm>
            <a:off x="5181600" y="1066800"/>
            <a:ext cx="2057400" cy="1676400"/>
            <a:chOff x="9982200" y="2971800"/>
            <a:chExt cx="2057400" cy="1676400"/>
          </a:xfrm>
        </p:grpSpPr>
        <p:sp>
          <p:nvSpPr>
            <p:cNvPr id="127" name="Rectangle 126"/>
            <p:cNvSpPr/>
            <p:nvPr/>
          </p:nvSpPr>
          <p:spPr>
            <a:xfrm>
              <a:off x="9982200" y="2971800"/>
              <a:ext cx="2057400" cy="1676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10287000" y="3048000"/>
              <a:ext cx="1600200" cy="1452265"/>
              <a:chOff x="7391400" y="5149334"/>
              <a:chExt cx="1600200" cy="1452265"/>
            </a:xfrm>
          </p:grpSpPr>
          <p:sp>
            <p:nvSpPr>
              <p:cNvPr id="144" name="Rectangle 143"/>
              <p:cNvSpPr/>
              <p:nvPr/>
            </p:nvSpPr>
            <p:spPr>
              <a:xfrm>
                <a:off x="7620000" y="56871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MAC03</a:t>
                </a:r>
                <a:endParaRPr lang="en-US" sz="1200" dirty="0"/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8305800" y="56871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7620000" y="59157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MAC13</a:t>
                </a:r>
                <a:endParaRPr lang="en-US" sz="1200" dirty="0"/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8305800" y="59157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7620000" y="61443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MAC23</a:t>
                </a:r>
                <a:endParaRPr lang="en-US" sz="1200" dirty="0"/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8305800" y="61443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7620000" y="63729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MAC33</a:t>
                </a:r>
                <a:endParaRPr lang="en-US" sz="1200" dirty="0"/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8305800" y="6372999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8382000" y="5410200"/>
                <a:ext cx="6096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port</a:t>
                </a:r>
                <a:endParaRPr lang="en-US" sz="1200" dirty="0"/>
              </a:p>
            </p:txBody>
          </p:sp>
          <p:sp>
            <p:nvSpPr>
              <p:cNvPr id="153" name="TextBox 152"/>
              <p:cNvSpPr txBox="1"/>
              <p:nvPr/>
            </p:nvSpPr>
            <p:spPr>
              <a:xfrm>
                <a:off x="7391400" y="5149334"/>
                <a:ext cx="990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Switch &lt;1,3&gt; MAC table </a:t>
                </a:r>
                <a:endParaRPr lang="en-US" sz="1200" dirty="0"/>
              </a:p>
            </p:txBody>
          </p:sp>
        </p:grpSp>
      </p:grpSp>
      <p:grpSp>
        <p:nvGrpSpPr>
          <p:cNvPr id="136" name="Group 135"/>
          <p:cNvGrpSpPr/>
          <p:nvPr/>
        </p:nvGrpSpPr>
        <p:grpSpPr>
          <a:xfrm>
            <a:off x="2895600" y="2209800"/>
            <a:ext cx="2057400" cy="1676400"/>
            <a:chOff x="-2895600" y="838200"/>
            <a:chExt cx="2057400" cy="1676400"/>
          </a:xfrm>
        </p:grpSpPr>
        <p:sp>
          <p:nvSpPr>
            <p:cNvPr id="126" name="Rectangle 125"/>
            <p:cNvSpPr/>
            <p:nvPr/>
          </p:nvSpPr>
          <p:spPr>
            <a:xfrm>
              <a:off x="-2895600" y="838200"/>
              <a:ext cx="2057400" cy="16764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5" name="Group 124"/>
            <p:cNvGrpSpPr/>
            <p:nvPr/>
          </p:nvGrpSpPr>
          <p:grpSpPr>
            <a:xfrm>
              <a:off x="-2667000" y="990600"/>
              <a:ext cx="1676400" cy="1371600"/>
              <a:chOff x="3505200" y="5257800"/>
              <a:chExt cx="1676400" cy="1371600"/>
            </a:xfrm>
          </p:grpSpPr>
          <p:sp>
            <p:nvSpPr>
              <p:cNvPr id="128" name="Rectangle 127"/>
              <p:cNvSpPr/>
              <p:nvPr/>
            </p:nvSpPr>
            <p:spPr>
              <a:xfrm>
                <a:off x="3810000" y="57150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MAC20</a:t>
                </a:r>
                <a:endParaRPr lang="en-US" sz="1200" dirty="0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4495800" y="57150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0</a:t>
                </a:r>
                <a:endParaRPr lang="en-US" sz="1200" dirty="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3810000" y="59436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MAC21</a:t>
                </a:r>
                <a:endParaRPr lang="en-US" sz="1200" dirty="0"/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4495800" y="59436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1</a:t>
                </a:r>
                <a:endParaRPr lang="en-US" sz="1200" dirty="0"/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3810000" y="61722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MAC22</a:t>
                </a:r>
                <a:endParaRPr lang="en-US" sz="1200" dirty="0"/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4495800" y="61722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2</a:t>
                </a:r>
                <a:endParaRPr lang="en-US" sz="1200" dirty="0"/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3810000" y="64008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MAC23</a:t>
                </a:r>
                <a:endParaRPr lang="en-US" sz="1200" dirty="0"/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4495800" y="6400800"/>
                <a:ext cx="685800" cy="22860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 smtClean="0"/>
                  <a:t>3</a:t>
                </a:r>
                <a:endParaRPr lang="en-US" sz="1200" dirty="0"/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4572000" y="5438001"/>
                <a:ext cx="6096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port</a:t>
                </a:r>
                <a:endParaRPr lang="en-US" sz="1200" dirty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505200" y="5257800"/>
                <a:ext cx="990600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Switch &lt;0,2&gt; MAC table </a:t>
                </a:r>
                <a:endParaRPr lang="en-US" sz="1200" dirty="0"/>
              </a:p>
            </p:txBody>
          </p:sp>
        </p:grpSp>
      </p:grpSp>
      <p:sp>
        <p:nvSpPr>
          <p:cNvPr id="14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smtClean="0"/>
              <a:t>BCube: Server centric network</a:t>
            </a:r>
            <a:endParaRPr lang="en-US" dirty="0"/>
          </a:p>
        </p:txBody>
      </p:sp>
      <p:cxnSp>
        <p:nvCxnSpPr>
          <p:cNvPr id="158" name="Straight Arrow Connector 157"/>
          <p:cNvCxnSpPr/>
          <p:nvPr/>
        </p:nvCxnSpPr>
        <p:spPr>
          <a:xfrm rot="10800000">
            <a:off x="7239000" y="1371600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rot="10800000">
            <a:off x="4953000" y="2895599"/>
            <a:ext cx="533400" cy="152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8" name="Group 137"/>
          <p:cNvGrpSpPr/>
          <p:nvPr/>
        </p:nvGrpSpPr>
        <p:grpSpPr>
          <a:xfrm>
            <a:off x="1219200" y="5257800"/>
            <a:ext cx="1371600" cy="1371600"/>
            <a:chOff x="1219200" y="5257800"/>
            <a:chExt cx="1371600" cy="1371600"/>
          </a:xfrm>
        </p:grpSpPr>
        <p:sp>
          <p:nvSpPr>
            <p:cNvPr id="96" name="Rectangle 95"/>
            <p:cNvSpPr/>
            <p:nvPr/>
          </p:nvSpPr>
          <p:spPr>
            <a:xfrm>
              <a:off x="12192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MAC23</a:t>
              </a:r>
              <a:endParaRPr lang="en-US" sz="1200" dirty="0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9050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MAC03</a:t>
              </a:r>
              <a:endParaRPr lang="en-US" sz="1200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2192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9050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03</a:t>
              </a:r>
              <a:endParaRPr lang="en-US" sz="1200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219200" y="6019800"/>
              <a:ext cx="13716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7239000" y="1981200"/>
            <a:ext cx="1371600" cy="1371600"/>
            <a:chOff x="1219200" y="5257800"/>
            <a:chExt cx="1371600" cy="1371600"/>
          </a:xfrm>
        </p:grpSpPr>
        <p:sp>
          <p:nvSpPr>
            <p:cNvPr id="165" name="Rectangle 164"/>
            <p:cNvSpPr/>
            <p:nvPr/>
          </p:nvSpPr>
          <p:spPr>
            <a:xfrm>
              <a:off x="12192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MAC23</a:t>
              </a:r>
              <a:endParaRPr lang="en-US" sz="1200" dirty="0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9050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MAC03</a:t>
              </a:r>
              <a:endParaRPr lang="en-US" sz="1200" dirty="0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2192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9050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03</a:t>
              </a:r>
              <a:endParaRPr lang="en-US" sz="1200" dirty="0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219200" y="6019800"/>
              <a:ext cx="13716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1295400" y="4876800"/>
            <a:ext cx="1143000" cy="369332"/>
            <a:chOff x="1295400" y="4876800"/>
            <a:chExt cx="1143000" cy="369332"/>
          </a:xfrm>
        </p:grpSpPr>
        <p:sp>
          <p:nvSpPr>
            <p:cNvPr id="170" name="TextBox 169"/>
            <p:cNvSpPr txBox="1"/>
            <p:nvPr/>
          </p:nvSpPr>
          <p:spPr>
            <a:xfrm>
              <a:off x="1295400" y="4876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dst</a:t>
              </a:r>
              <a:endParaRPr lang="en-US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1905000" y="48768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src</a:t>
              </a:r>
              <a:endParaRPr lang="en-US" dirty="0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5029200" y="3581400"/>
            <a:ext cx="1371600" cy="1295400"/>
            <a:chOff x="5867400" y="5257800"/>
            <a:chExt cx="1371600" cy="1295400"/>
          </a:xfrm>
        </p:grpSpPr>
        <p:sp>
          <p:nvSpPr>
            <p:cNvPr id="156" name="Rectangle 155"/>
            <p:cNvSpPr/>
            <p:nvPr/>
          </p:nvSpPr>
          <p:spPr>
            <a:xfrm>
              <a:off x="58674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MAC20</a:t>
              </a:r>
              <a:endParaRPr lang="en-US" sz="1200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65532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MAC23</a:t>
              </a:r>
              <a:endParaRPr lang="en-US" sz="1200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58674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160" name="Rectangle 159"/>
            <p:cNvSpPr/>
            <p:nvPr/>
          </p:nvSpPr>
          <p:spPr>
            <a:xfrm>
              <a:off x="65532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03</a:t>
              </a:r>
              <a:endParaRPr lang="en-US" sz="1200" dirty="0"/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867400" y="5943600"/>
              <a:ext cx="13716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5715000" y="5181600"/>
            <a:ext cx="1371600" cy="1371600"/>
            <a:chOff x="5867400" y="5257800"/>
            <a:chExt cx="1371600" cy="1371600"/>
          </a:xfrm>
        </p:grpSpPr>
        <p:sp>
          <p:nvSpPr>
            <p:cNvPr id="119" name="Rectangle 118"/>
            <p:cNvSpPr/>
            <p:nvPr/>
          </p:nvSpPr>
          <p:spPr>
            <a:xfrm>
              <a:off x="58674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MAC20</a:t>
              </a:r>
              <a:endParaRPr lang="en-US" sz="12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6553200" y="5257800"/>
              <a:ext cx="685800" cy="381000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MAC23</a:t>
              </a:r>
              <a:endParaRPr lang="en-US" sz="1200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8674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20</a:t>
              </a:r>
              <a:endParaRPr lang="en-US" sz="12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6553200" y="5638800"/>
              <a:ext cx="685800" cy="3810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/>
                <a:t>03</a:t>
              </a:r>
              <a:endParaRPr lang="en-US" sz="1200" dirty="0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5867400" y="6019800"/>
              <a:ext cx="1371600" cy="6096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</p:grpSp>
      <p:sp>
        <p:nvSpPr>
          <p:cNvPr id="162" name="Rounded Rectangle 161"/>
          <p:cNvSpPr/>
          <p:nvPr/>
        </p:nvSpPr>
        <p:spPr>
          <a:xfrm>
            <a:off x="5638800" y="2133600"/>
            <a:ext cx="1524000" cy="228600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ounded Rectangle 172"/>
          <p:cNvSpPr/>
          <p:nvPr/>
        </p:nvSpPr>
        <p:spPr>
          <a:xfrm>
            <a:off x="3352800" y="2819400"/>
            <a:ext cx="1524000" cy="228600"/>
          </a:xfrm>
          <a:prstGeom prst="round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TextBox 319"/>
          <p:cNvSpPr txBox="1"/>
          <p:nvPr/>
        </p:nvSpPr>
        <p:spPr>
          <a:xfrm>
            <a:off x="609600" y="1600200"/>
            <a:ext cx="8229600" cy="267765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i="1" dirty="0" smtClean="0">
                <a:solidFill>
                  <a:srgbClr val="00B050"/>
                </a:solidFill>
              </a:rPr>
              <a:t>Server-centric BCube</a:t>
            </a:r>
          </a:p>
          <a:p>
            <a:pPr lvl="1">
              <a:buFontTx/>
              <a:buChar char="-"/>
            </a:pPr>
            <a:r>
              <a:rPr lang="en-US" sz="3200" dirty="0" smtClean="0"/>
              <a:t> Switches never</a:t>
            </a:r>
            <a:r>
              <a:rPr lang="en-US" sz="3200" b="1" i="1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/>
              <a:t>connect to other switches and only act as L2 </a:t>
            </a:r>
            <a:r>
              <a:rPr lang="en-US" sz="3200" i="1" dirty="0" smtClean="0"/>
              <a:t>crossbars</a:t>
            </a:r>
          </a:p>
          <a:p>
            <a:pPr lvl="1">
              <a:buFontTx/>
              <a:buChar char="-"/>
            </a:pPr>
            <a:r>
              <a:rPr lang="en-US" sz="3200" dirty="0" smtClean="0"/>
              <a:t> Servers control routing,  load balancing, fault-tolerance </a:t>
            </a:r>
            <a:endParaRPr lang="en-US" sz="3200" dirty="0"/>
          </a:p>
        </p:txBody>
      </p:sp>
      <p:sp>
        <p:nvSpPr>
          <p:cNvPr id="174" name="Slide Number Placeholder 17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-3.33333E-6 -0.15116 L 0.00834 -0.18218 L 0.6566 -0.48009 " pathEditMode="relative" ptsTypes="AAAA">
                                      <p:cBhvr>
                                        <p:cTn id="24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3 -0.00231 L -0.16337 0.27061 L -0.16337 0.46436 " pathEditMode="relative" rAng="0" ptsTypes="AAA">
                                      <p:cBhvr>
                                        <p:cTn id="43" dur="2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" y="2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81481E-6 L 0 -0.16366 L -0.07726 -0.2456 " pathEditMode="relative" ptsTypes="AAA">
                                      <p:cBhvr>
                                        <p:cTn id="53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-0.04549 -0.04537 L -0.09549 0.00625 L -0.09775 0.23333 " pathEditMode="relative" ptsTypes="AAAA">
                                      <p:cBhvr>
                                        <p:cTn id="68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0" animBg="1"/>
      <p:bldP spid="162" grpId="1" animBg="1"/>
      <p:bldP spid="173" grpId="0" animBg="1"/>
      <p:bldP spid="173" grpId="1" animBg="1"/>
      <p:bldP spid="3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Multi-paths for one-to-one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914399"/>
          </a:xfrm>
        </p:spPr>
        <p:txBody>
          <a:bodyPr>
            <a:normAutofit fontScale="62500" lnSpcReduction="20000"/>
          </a:bodyPr>
          <a:lstStyle/>
          <a:p>
            <a:r>
              <a:rPr lang="en-US" b="1" cap="small" dirty="0" smtClean="0"/>
              <a:t>Theorem</a:t>
            </a:r>
            <a:r>
              <a:rPr lang="en-US" b="1" dirty="0" smtClean="0"/>
              <a:t> 1</a:t>
            </a:r>
            <a:r>
              <a:rPr lang="en-US" dirty="0" smtClean="0"/>
              <a:t>. The diameter of a BCube</a:t>
            </a:r>
            <a:r>
              <a:rPr lang="en-US" i="1" baseline="-25000" dirty="0" smtClean="0"/>
              <a:t>k</a:t>
            </a:r>
            <a:r>
              <a:rPr lang="en-US" dirty="0" smtClean="0"/>
              <a:t> is </a:t>
            </a:r>
            <a:r>
              <a:rPr lang="en-US" i="1" dirty="0" smtClean="0"/>
              <a:t>k</a:t>
            </a:r>
            <a:r>
              <a:rPr lang="en-US" dirty="0" smtClean="0"/>
              <a:t>+1</a:t>
            </a:r>
          </a:p>
          <a:p>
            <a:r>
              <a:rPr lang="en-US" b="1" cap="small" dirty="0" smtClean="0"/>
              <a:t>Theorem</a:t>
            </a:r>
            <a:r>
              <a:rPr lang="en-US" b="1" dirty="0" smtClean="0"/>
              <a:t> 3</a:t>
            </a:r>
            <a:r>
              <a:rPr lang="en-US" dirty="0" smtClean="0"/>
              <a:t>. There are </a:t>
            </a:r>
            <a:r>
              <a:rPr lang="en-US" i="1" dirty="0" smtClean="0"/>
              <a:t>k</a:t>
            </a:r>
            <a:r>
              <a:rPr lang="en-US" dirty="0" smtClean="0"/>
              <a:t>+1 parallel paths between any two servers in a BCube</a:t>
            </a:r>
            <a:r>
              <a:rPr lang="en-US" sz="2200" i="1" dirty="0" smtClean="0"/>
              <a:t>k</a:t>
            </a:r>
            <a:endParaRPr lang="en-US" i="1" dirty="0"/>
          </a:p>
        </p:txBody>
      </p:sp>
      <p:sp>
        <p:nvSpPr>
          <p:cNvPr id="214" name="Rectangle 213"/>
          <p:cNvSpPr/>
          <p:nvPr/>
        </p:nvSpPr>
        <p:spPr>
          <a:xfrm>
            <a:off x="609600" y="4724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&lt;0,0&gt;</a:t>
            </a:r>
            <a:endParaRPr lang="en-US" dirty="0"/>
          </a:p>
        </p:txBody>
      </p:sp>
      <p:sp>
        <p:nvSpPr>
          <p:cNvPr id="215" name="Oval 214"/>
          <p:cNvSpPr/>
          <p:nvPr/>
        </p:nvSpPr>
        <p:spPr>
          <a:xfrm>
            <a:off x="1524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16" name="Oval 215"/>
          <p:cNvSpPr/>
          <p:nvPr/>
        </p:nvSpPr>
        <p:spPr>
          <a:xfrm>
            <a:off x="6858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/>
          <p:cNvSpPr/>
          <p:nvPr/>
        </p:nvSpPr>
        <p:spPr>
          <a:xfrm>
            <a:off x="12192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/>
          <p:cNvSpPr/>
          <p:nvPr/>
        </p:nvSpPr>
        <p:spPr>
          <a:xfrm>
            <a:off x="1752600" y="5791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9" name="Straight Connector 218"/>
          <p:cNvCxnSpPr>
            <a:stCxn id="215" idx="0"/>
            <a:endCxn id="214" idx="2"/>
          </p:cNvCxnSpPr>
          <p:nvPr/>
        </p:nvCxnSpPr>
        <p:spPr>
          <a:xfrm rot="5400000" flipH="1" flipV="1">
            <a:off x="495300" y="5143500"/>
            <a:ext cx="533400" cy="762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>
            <a:stCxn id="216" idx="0"/>
            <a:endCxn id="214" idx="2"/>
          </p:cNvCxnSpPr>
          <p:nvPr/>
        </p:nvCxnSpPr>
        <p:spPr>
          <a:xfrm rot="5400000" flipH="1" flipV="1">
            <a:off x="762000" y="5410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Connector 220"/>
          <p:cNvCxnSpPr>
            <a:stCxn id="217" idx="0"/>
            <a:endCxn id="214" idx="2"/>
          </p:cNvCxnSpPr>
          <p:nvPr/>
        </p:nvCxnSpPr>
        <p:spPr>
          <a:xfrm rot="16200000" flipV="1">
            <a:off x="1028700" y="53721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/>
          <p:cNvCxnSpPr>
            <a:stCxn id="218" idx="0"/>
            <a:endCxn id="214" idx="2"/>
          </p:cNvCxnSpPr>
          <p:nvPr/>
        </p:nvCxnSpPr>
        <p:spPr>
          <a:xfrm rot="16200000" flipV="1">
            <a:off x="1295400" y="5105400"/>
            <a:ext cx="533400" cy="8382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3" name="TextBox 222"/>
          <p:cNvSpPr txBox="1"/>
          <p:nvPr/>
        </p:nvSpPr>
        <p:spPr>
          <a:xfrm>
            <a:off x="1524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224" name="TextBox 223"/>
          <p:cNvSpPr txBox="1"/>
          <p:nvPr/>
        </p:nvSpPr>
        <p:spPr>
          <a:xfrm>
            <a:off x="6858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25" name="TextBox 224"/>
          <p:cNvSpPr txBox="1"/>
          <p:nvPr/>
        </p:nvSpPr>
        <p:spPr>
          <a:xfrm>
            <a:off x="1219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226" name="TextBox 225"/>
          <p:cNvSpPr txBox="1"/>
          <p:nvPr/>
        </p:nvSpPr>
        <p:spPr>
          <a:xfrm>
            <a:off x="1752600" y="587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grpSp>
        <p:nvGrpSpPr>
          <p:cNvPr id="227" name="Group 108"/>
          <p:cNvGrpSpPr/>
          <p:nvPr/>
        </p:nvGrpSpPr>
        <p:grpSpPr>
          <a:xfrm>
            <a:off x="2438400" y="4724400"/>
            <a:ext cx="2057400" cy="1524000"/>
            <a:chOff x="2438400" y="3886200"/>
            <a:chExt cx="2057400" cy="1524000"/>
          </a:xfrm>
        </p:grpSpPr>
        <p:sp>
          <p:nvSpPr>
            <p:cNvPr id="228" name="Rectangle 227"/>
            <p:cNvSpPr/>
            <p:nvPr/>
          </p:nvSpPr>
          <p:spPr>
            <a:xfrm>
              <a:off x="28956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&lt;0,1&gt;</a:t>
              </a:r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2438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30" name="Oval 229"/>
            <p:cNvSpPr/>
            <p:nvPr/>
          </p:nvSpPr>
          <p:spPr>
            <a:xfrm>
              <a:off x="29718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Oval 230"/>
            <p:cNvSpPr/>
            <p:nvPr/>
          </p:nvSpPr>
          <p:spPr>
            <a:xfrm>
              <a:off x="3505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2" name="Oval 231"/>
            <p:cNvSpPr/>
            <p:nvPr/>
          </p:nvSpPr>
          <p:spPr>
            <a:xfrm>
              <a:off x="4038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3" name="Straight Connector 232"/>
            <p:cNvCxnSpPr>
              <a:stCxn id="229" idx="0"/>
              <a:endCxn id="228" idx="2"/>
            </p:cNvCxnSpPr>
            <p:nvPr/>
          </p:nvCxnSpPr>
          <p:spPr>
            <a:xfrm rot="5400000" flipH="1" flipV="1">
              <a:off x="27813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>
              <a:stCxn id="230" idx="0"/>
              <a:endCxn id="228" idx="2"/>
            </p:cNvCxnSpPr>
            <p:nvPr/>
          </p:nvCxnSpPr>
          <p:spPr>
            <a:xfrm rot="5400000" flipH="1" flipV="1">
              <a:off x="30480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>
              <a:stCxn id="231" idx="0"/>
              <a:endCxn id="228" idx="2"/>
            </p:cNvCxnSpPr>
            <p:nvPr/>
          </p:nvCxnSpPr>
          <p:spPr>
            <a:xfrm rot="16200000" flipV="1">
              <a:off x="33147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stCxn id="232" idx="0"/>
              <a:endCxn id="228" idx="2"/>
            </p:cNvCxnSpPr>
            <p:nvPr/>
          </p:nvCxnSpPr>
          <p:spPr>
            <a:xfrm rot="16200000" flipV="1">
              <a:off x="35814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7" name="TextBox 236"/>
            <p:cNvSpPr txBox="1"/>
            <p:nvPr/>
          </p:nvSpPr>
          <p:spPr>
            <a:xfrm>
              <a:off x="24384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29718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</a:t>
              </a:r>
              <a:endParaRPr lang="en-US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3505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12</a:t>
              </a:r>
              <a:endParaRPr lang="en-US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40386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13</a:t>
              </a:r>
              <a:endParaRPr lang="en-US" dirty="0"/>
            </a:p>
          </p:txBody>
        </p:sp>
      </p:grpSp>
      <p:sp>
        <p:nvSpPr>
          <p:cNvPr id="242" name="Rectangle 241"/>
          <p:cNvSpPr/>
          <p:nvPr/>
        </p:nvSpPr>
        <p:spPr>
          <a:xfrm>
            <a:off x="5105400" y="4724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&lt;0,2&gt;</a:t>
            </a:r>
            <a:endParaRPr lang="en-US" dirty="0"/>
          </a:p>
        </p:txBody>
      </p:sp>
      <p:sp>
        <p:nvSpPr>
          <p:cNvPr id="243" name="Oval 242"/>
          <p:cNvSpPr/>
          <p:nvPr/>
        </p:nvSpPr>
        <p:spPr>
          <a:xfrm>
            <a:off x="4648200" y="57912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44" name="Oval 243"/>
          <p:cNvSpPr/>
          <p:nvPr/>
        </p:nvSpPr>
        <p:spPr>
          <a:xfrm>
            <a:off x="51816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/>
        </p:nvSpPr>
        <p:spPr>
          <a:xfrm>
            <a:off x="57150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val 245"/>
          <p:cNvSpPr/>
          <p:nvPr/>
        </p:nvSpPr>
        <p:spPr>
          <a:xfrm>
            <a:off x="6248400" y="57912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7" name="Straight Connector 246"/>
          <p:cNvCxnSpPr>
            <a:stCxn id="243" idx="0"/>
            <a:endCxn id="242" idx="2"/>
          </p:cNvCxnSpPr>
          <p:nvPr/>
        </p:nvCxnSpPr>
        <p:spPr>
          <a:xfrm rot="5400000" flipH="1" flipV="1">
            <a:off x="4991100" y="5143500"/>
            <a:ext cx="533400" cy="7620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Connector 247"/>
          <p:cNvCxnSpPr>
            <a:stCxn id="244" idx="0"/>
            <a:endCxn id="242" idx="2"/>
          </p:cNvCxnSpPr>
          <p:nvPr/>
        </p:nvCxnSpPr>
        <p:spPr>
          <a:xfrm rot="5400000" flipH="1" flipV="1">
            <a:off x="5257800" y="54102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/>
          <p:cNvCxnSpPr>
            <a:stCxn id="245" idx="0"/>
            <a:endCxn id="242" idx="2"/>
          </p:cNvCxnSpPr>
          <p:nvPr/>
        </p:nvCxnSpPr>
        <p:spPr>
          <a:xfrm rot="16200000" flipV="1">
            <a:off x="5524500" y="53721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Connector 249"/>
          <p:cNvCxnSpPr>
            <a:stCxn id="246" idx="0"/>
            <a:endCxn id="242" idx="2"/>
          </p:cNvCxnSpPr>
          <p:nvPr/>
        </p:nvCxnSpPr>
        <p:spPr>
          <a:xfrm rot="16200000" flipV="1">
            <a:off x="5791200" y="5105400"/>
            <a:ext cx="533400" cy="8382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46482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52" name="TextBox 251"/>
          <p:cNvSpPr txBox="1"/>
          <p:nvPr/>
        </p:nvSpPr>
        <p:spPr>
          <a:xfrm>
            <a:off x="51816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253" name="TextBox 252"/>
          <p:cNvSpPr txBox="1"/>
          <p:nvPr/>
        </p:nvSpPr>
        <p:spPr>
          <a:xfrm>
            <a:off x="5715000" y="58674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254" name="TextBox 253"/>
          <p:cNvSpPr txBox="1"/>
          <p:nvPr/>
        </p:nvSpPr>
        <p:spPr>
          <a:xfrm>
            <a:off x="6248400" y="58790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grpSp>
        <p:nvGrpSpPr>
          <p:cNvPr id="255" name="Group 110"/>
          <p:cNvGrpSpPr/>
          <p:nvPr/>
        </p:nvGrpSpPr>
        <p:grpSpPr>
          <a:xfrm>
            <a:off x="6934200" y="4724400"/>
            <a:ext cx="2057400" cy="1524000"/>
            <a:chOff x="6934200" y="3886200"/>
            <a:chExt cx="2057400" cy="1524000"/>
          </a:xfrm>
        </p:grpSpPr>
        <p:sp>
          <p:nvSpPr>
            <p:cNvPr id="256" name="Rectangle 255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257" name="Oval 256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58" name="Oval 257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9" name="Oval 258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0" name="Oval 259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1" name="Straight Connector 260"/>
            <p:cNvCxnSpPr>
              <a:stCxn id="257" idx="0"/>
              <a:endCxn id="256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>
              <a:stCxn id="258" idx="0"/>
              <a:endCxn id="256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>
              <a:stCxn id="259" idx="0"/>
              <a:endCxn id="256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>
              <a:stCxn id="260" idx="0"/>
              <a:endCxn id="256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5" name="TextBox 264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267" name="TextBox 266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268" name="TextBox 267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269" name="Rectangle 268"/>
          <p:cNvSpPr/>
          <p:nvPr/>
        </p:nvSpPr>
        <p:spPr>
          <a:xfrm>
            <a:off x="6096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270" name="Rectangle 269"/>
          <p:cNvSpPr/>
          <p:nvPr/>
        </p:nvSpPr>
        <p:spPr>
          <a:xfrm>
            <a:off x="28956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271" name="Rectangle 270"/>
          <p:cNvSpPr/>
          <p:nvPr/>
        </p:nvSpPr>
        <p:spPr>
          <a:xfrm>
            <a:off x="51054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272" name="Rectangle 271"/>
          <p:cNvSpPr/>
          <p:nvPr/>
        </p:nvSpPr>
        <p:spPr>
          <a:xfrm>
            <a:off x="7391400" y="32004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273" name="Straight Connector 272"/>
          <p:cNvCxnSpPr>
            <a:endCxn id="269" idx="2"/>
          </p:cNvCxnSpPr>
          <p:nvPr/>
        </p:nvCxnSpPr>
        <p:spPr>
          <a:xfrm rot="5400000" flipH="1" flipV="1">
            <a:off x="-266700" y="4381500"/>
            <a:ext cx="2057400" cy="7620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endCxn id="270" idx="2"/>
          </p:cNvCxnSpPr>
          <p:nvPr/>
        </p:nvCxnSpPr>
        <p:spPr>
          <a:xfrm rot="5400000" flipH="1" flipV="1">
            <a:off x="1143000" y="35052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>
            <a:endCxn id="271" idx="2"/>
          </p:cNvCxnSpPr>
          <p:nvPr/>
        </p:nvCxnSpPr>
        <p:spPr>
          <a:xfrm rot="5400000" flipH="1" flipV="1">
            <a:off x="2514600" y="26670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>
            <a:endCxn id="272" idx="2"/>
          </p:cNvCxnSpPr>
          <p:nvPr/>
        </p:nvCxnSpPr>
        <p:spPr>
          <a:xfrm rot="5400000" flipH="1" flipV="1">
            <a:off x="3924300" y="1790700"/>
            <a:ext cx="2057400" cy="59436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>
            <a:endCxn id="269" idx="2"/>
          </p:cNvCxnSpPr>
          <p:nvPr/>
        </p:nvCxnSpPr>
        <p:spPr>
          <a:xfrm rot="16200000" flipV="1">
            <a:off x="876300" y="40005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>
            <a:endCxn id="270" idx="2"/>
          </p:cNvCxnSpPr>
          <p:nvPr/>
        </p:nvCxnSpPr>
        <p:spPr>
          <a:xfrm rot="5400000" flipH="1" flipV="1">
            <a:off x="2286000" y="46482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>
            <a:endCxn id="271" idx="2"/>
          </p:cNvCxnSpPr>
          <p:nvPr/>
        </p:nvCxnSpPr>
        <p:spPr>
          <a:xfrm rot="5400000" flipH="1" flipV="1">
            <a:off x="3657600" y="38100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endCxn id="272" idx="2"/>
          </p:cNvCxnSpPr>
          <p:nvPr/>
        </p:nvCxnSpPr>
        <p:spPr>
          <a:xfrm rot="5400000" flipH="1" flipV="1">
            <a:off x="5067300" y="29337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endCxn id="269" idx="2"/>
          </p:cNvCxnSpPr>
          <p:nvPr/>
        </p:nvCxnSpPr>
        <p:spPr>
          <a:xfrm rot="16200000" flipV="1">
            <a:off x="1981200" y="2895600"/>
            <a:ext cx="2057400" cy="373380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>
            <a:endCxn id="270" idx="2"/>
          </p:cNvCxnSpPr>
          <p:nvPr/>
        </p:nvCxnSpPr>
        <p:spPr>
          <a:xfrm rot="16200000" flipV="1">
            <a:off x="3390900" y="37719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>
            <a:endCxn id="271" idx="2"/>
          </p:cNvCxnSpPr>
          <p:nvPr/>
        </p:nvCxnSpPr>
        <p:spPr>
          <a:xfrm rot="16200000" flipV="1">
            <a:off x="4762500" y="46101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>
            <a:endCxn id="272" idx="2"/>
          </p:cNvCxnSpPr>
          <p:nvPr/>
        </p:nvCxnSpPr>
        <p:spPr>
          <a:xfrm rot="5400000" flipH="1" flipV="1">
            <a:off x="6172200" y="4038600"/>
            <a:ext cx="2057400" cy="14478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Straight Connector 284"/>
          <p:cNvCxnSpPr>
            <a:endCxn id="269" idx="2"/>
          </p:cNvCxnSpPr>
          <p:nvPr/>
        </p:nvCxnSpPr>
        <p:spPr>
          <a:xfrm rot="16200000" flipV="1">
            <a:off x="3124200" y="17526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>
            <a:endCxn id="270" idx="2"/>
          </p:cNvCxnSpPr>
          <p:nvPr/>
        </p:nvCxnSpPr>
        <p:spPr>
          <a:xfrm rot="16200000" flipV="1">
            <a:off x="4533900" y="26289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>
            <a:endCxn id="271" idx="2"/>
          </p:cNvCxnSpPr>
          <p:nvPr/>
        </p:nvCxnSpPr>
        <p:spPr>
          <a:xfrm rot="16200000" flipV="1">
            <a:off x="5905500" y="34671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endCxn id="272" idx="2"/>
          </p:cNvCxnSpPr>
          <p:nvPr/>
        </p:nvCxnSpPr>
        <p:spPr>
          <a:xfrm rot="16200000" flipV="1">
            <a:off x="7315200" y="43434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Rectangle 288"/>
          <p:cNvSpPr/>
          <p:nvPr/>
        </p:nvSpPr>
        <p:spPr>
          <a:xfrm>
            <a:off x="76200" y="4648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/>
        </p:nvSpPr>
        <p:spPr>
          <a:xfrm>
            <a:off x="2362200" y="46482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/>
          <p:nvPr/>
        </p:nvSpPr>
        <p:spPr>
          <a:xfrm>
            <a:off x="4572000" y="4648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6858000" y="46482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Rectangle 293"/>
          <p:cNvSpPr/>
          <p:nvPr/>
        </p:nvSpPr>
        <p:spPr>
          <a:xfrm>
            <a:off x="0" y="2743200"/>
            <a:ext cx="9144000" cy="3810000"/>
          </a:xfrm>
          <a:prstGeom prst="rect">
            <a:avLst/>
          </a:prstGeom>
          <a:noFill/>
          <a:ln w="1270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6" name="Straight Connector 295"/>
          <p:cNvCxnSpPr>
            <a:stCxn id="215" idx="0"/>
            <a:endCxn id="269" idx="2"/>
          </p:cNvCxnSpPr>
          <p:nvPr/>
        </p:nvCxnSpPr>
        <p:spPr>
          <a:xfrm rot="5400000" flipH="1" flipV="1">
            <a:off x="-266700" y="43815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stCxn id="243" idx="0"/>
            <a:endCxn id="269" idx="2"/>
          </p:cNvCxnSpPr>
          <p:nvPr/>
        </p:nvCxnSpPr>
        <p:spPr>
          <a:xfrm rot="16200000" flipV="1">
            <a:off x="1981200" y="28956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stCxn id="215" idx="0"/>
            <a:endCxn id="214" idx="2"/>
          </p:cNvCxnSpPr>
          <p:nvPr/>
        </p:nvCxnSpPr>
        <p:spPr>
          <a:xfrm rot="5400000" flipH="1" flipV="1">
            <a:off x="495300" y="5143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stCxn id="218" idx="0"/>
            <a:endCxn id="214" idx="2"/>
          </p:cNvCxnSpPr>
          <p:nvPr/>
        </p:nvCxnSpPr>
        <p:spPr>
          <a:xfrm rot="16200000" flipV="1">
            <a:off x="1295400" y="5105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stCxn id="218" idx="0"/>
            <a:endCxn id="272" idx="2"/>
          </p:cNvCxnSpPr>
          <p:nvPr/>
        </p:nvCxnSpPr>
        <p:spPr>
          <a:xfrm rot="5400000" flipH="1" flipV="1">
            <a:off x="3924300" y="1790700"/>
            <a:ext cx="20574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stCxn id="246" idx="0"/>
            <a:endCxn id="272" idx="2"/>
          </p:cNvCxnSpPr>
          <p:nvPr/>
        </p:nvCxnSpPr>
        <p:spPr>
          <a:xfrm rot="5400000" flipH="1" flipV="1">
            <a:off x="6172200" y="4038600"/>
            <a:ext cx="2057400" cy="1447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/>
          <p:cNvCxnSpPr>
            <a:stCxn id="246" idx="0"/>
            <a:endCxn id="242" idx="2"/>
          </p:cNvCxnSpPr>
          <p:nvPr/>
        </p:nvCxnSpPr>
        <p:spPr>
          <a:xfrm rot="16200000" flipV="1">
            <a:off x="5791200" y="51054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/>
          <p:cNvCxnSpPr>
            <a:stCxn id="243" idx="0"/>
            <a:endCxn id="242" idx="2"/>
          </p:cNvCxnSpPr>
          <p:nvPr/>
        </p:nvCxnSpPr>
        <p:spPr>
          <a:xfrm rot="5400000" flipH="1" flipV="1">
            <a:off x="4991100" y="51435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Slide Number Placeholder 9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Speedup for one-to-several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1"/>
            <a:ext cx="8229600" cy="685799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cap="small" dirty="0" smtClean="0"/>
              <a:t>Theorem</a:t>
            </a:r>
            <a:r>
              <a:rPr lang="en-US" sz="2400" b="1" dirty="0" smtClean="0"/>
              <a:t> 4</a:t>
            </a:r>
            <a:r>
              <a:rPr lang="en-US" sz="2400" dirty="0" smtClean="0"/>
              <a:t>. Server A and a set of servers {</a:t>
            </a:r>
            <a:r>
              <a:rPr lang="en-US" sz="2400" i="1" dirty="0" err="1" smtClean="0"/>
              <a:t>d</a:t>
            </a:r>
            <a:r>
              <a:rPr lang="en-US" sz="1700" i="1" dirty="0" err="1" smtClean="0"/>
              <a:t>i</a:t>
            </a:r>
            <a:r>
              <a:rPr lang="en-US" sz="2400" dirty="0" err="1" smtClean="0"/>
              <a:t>|</a:t>
            </a:r>
            <a:r>
              <a:rPr lang="en-US" sz="2400" i="1" dirty="0" err="1" smtClean="0"/>
              <a:t>d</a:t>
            </a:r>
            <a:r>
              <a:rPr lang="en-US" sz="1700" i="1" dirty="0" err="1" smtClean="0"/>
              <a:t>i</a:t>
            </a:r>
            <a:r>
              <a:rPr lang="en-US" sz="2400" dirty="0" smtClean="0"/>
              <a:t> is A’s level-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neighbor} form an edge disjoint </a:t>
            </a:r>
            <a:r>
              <a:rPr lang="en-US" sz="2400" i="1" dirty="0" smtClean="0">
                <a:solidFill>
                  <a:srgbClr val="00B050"/>
                </a:solidFill>
              </a:rPr>
              <a:t>complete graph </a:t>
            </a:r>
            <a:r>
              <a:rPr lang="en-US" sz="2400" dirty="0" smtClean="0"/>
              <a:t>of diameter 2</a:t>
            </a:r>
            <a:endParaRPr lang="en-US" sz="2400" dirty="0"/>
          </a:p>
        </p:txBody>
      </p:sp>
      <p:sp>
        <p:nvSpPr>
          <p:cNvPr id="238" name="Rectangle 237"/>
          <p:cNvSpPr/>
          <p:nvPr/>
        </p:nvSpPr>
        <p:spPr>
          <a:xfrm>
            <a:off x="609600" y="4191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&lt;0,0&gt;</a:t>
            </a:r>
            <a:endParaRPr lang="en-US" dirty="0"/>
          </a:p>
        </p:txBody>
      </p:sp>
      <p:sp>
        <p:nvSpPr>
          <p:cNvPr id="239" name="Oval 238"/>
          <p:cNvSpPr/>
          <p:nvPr/>
        </p:nvSpPr>
        <p:spPr>
          <a:xfrm>
            <a:off x="152400" y="5257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40" name="Oval 239"/>
          <p:cNvSpPr/>
          <p:nvPr/>
        </p:nvSpPr>
        <p:spPr>
          <a:xfrm>
            <a:off x="6858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val 240"/>
          <p:cNvSpPr/>
          <p:nvPr/>
        </p:nvSpPr>
        <p:spPr>
          <a:xfrm>
            <a:off x="12192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/>
        </p:nvSpPr>
        <p:spPr>
          <a:xfrm>
            <a:off x="1752600" y="5257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Straight Connector 242"/>
          <p:cNvCxnSpPr>
            <a:stCxn id="239" idx="0"/>
            <a:endCxn id="238" idx="2"/>
          </p:cNvCxnSpPr>
          <p:nvPr/>
        </p:nvCxnSpPr>
        <p:spPr>
          <a:xfrm rot="5400000" flipH="1" flipV="1">
            <a:off x="495300" y="46101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Straight Connector 243"/>
          <p:cNvCxnSpPr>
            <a:stCxn id="240" idx="0"/>
            <a:endCxn id="238" idx="2"/>
          </p:cNvCxnSpPr>
          <p:nvPr/>
        </p:nvCxnSpPr>
        <p:spPr>
          <a:xfrm rot="5400000" flipH="1" flipV="1">
            <a:off x="762000" y="48768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stCxn id="241" idx="0"/>
            <a:endCxn id="238" idx="2"/>
          </p:cNvCxnSpPr>
          <p:nvPr/>
        </p:nvCxnSpPr>
        <p:spPr>
          <a:xfrm rot="16200000" flipV="1">
            <a:off x="1028700" y="48387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/>
          <p:cNvCxnSpPr>
            <a:stCxn id="242" idx="0"/>
            <a:endCxn id="238" idx="2"/>
          </p:cNvCxnSpPr>
          <p:nvPr/>
        </p:nvCxnSpPr>
        <p:spPr>
          <a:xfrm rot="16200000" flipV="1">
            <a:off x="1295400" y="45720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TextBox 246"/>
          <p:cNvSpPr txBox="1"/>
          <p:nvPr/>
        </p:nvSpPr>
        <p:spPr>
          <a:xfrm>
            <a:off x="1524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00</a:t>
            </a:r>
            <a:endParaRPr lang="en-US" dirty="0"/>
          </a:p>
        </p:txBody>
      </p:sp>
      <p:sp>
        <p:nvSpPr>
          <p:cNvPr id="248" name="TextBox 247"/>
          <p:cNvSpPr txBox="1"/>
          <p:nvPr/>
        </p:nvSpPr>
        <p:spPr>
          <a:xfrm>
            <a:off x="6858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01</a:t>
            </a:r>
            <a:endParaRPr lang="en-US" dirty="0"/>
          </a:p>
        </p:txBody>
      </p:sp>
      <p:sp>
        <p:nvSpPr>
          <p:cNvPr id="249" name="TextBox 248"/>
          <p:cNvSpPr txBox="1"/>
          <p:nvPr/>
        </p:nvSpPr>
        <p:spPr>
          <a:xfrm>
            <a:off x="12192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250" name="TextBox 249"/>
          <p:cNvSpPr txBox="1"/>
          <p:nvPr/>
        </p:nvSpPr>
        <p:spPr>
          <a:xfrm>
            <a:off x="1752600" y="534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252" name="Rectangle 251"/>
          <p:cNvSpPr/>
          <p:nvPr/>
        </p:nvSpPr>
        <p:spPr>
          <a:xfrm>
            <a:off x="2895600" y="4191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&lt;0,1&gt;</a:t>
            </a:r>
            <a:endParaRPr lang="en-US" dirty="0"/>
          </a:p>
        </p:txBody>
      </p:sp>
      <p:sp>
        <p:nvSpPr>
          <p:cNvPr id="253" name="Oval 252"/>
          <p:cNvSpPr/>
          <p:nvPr/>
        </p:nvSpPr>
        <p:spPr>
          <a:xfrm>
            <a:off x="24384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54" name="Oval 253"/>
          <p:cNvSpPr/>
          <p:nvPr/>
        </p:nvSpPr>
        <p:spPr>
          <a:xfrm>
            <a:off x="29718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35052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val 255"/>
          <p:cNvSpPr/>
          <p:nvPr/>
        </p:nvSpPr>
        <p:spPr>
          <a:xfrm>
            <a:off x="40386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7" name="Straight Connector 256"/>
          <p:cNvCxnSpPr>
            <a:stCxn id="253" idx="0"/>
            <a:endCxn id="252" idx="2"/>
          </p:cNvCxnSpPr>
          <p:nvPr/>
        </p:nvCxnSpPr>
        <p:spPr>
          <a:xfrm rot="5400000" flipH="1" flipV="1">
            <a:off x="2781300" y="46101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>
            <a:stCxn id="254" idx="0"/>
            <a:endCxn id="252" idx="2"/>
          </p:cNvCxnSpPr>
          <p:nvPr/>
        </p:nvCxnSpPr>
        <p:spPr>
          <a:xfrm rot="5400000" flipH="1" flipV="1">
            <a:off x="3048000" y="48768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>
            <a:stCxn id="255" idx="0"/>
            <a:endCxn id="252" idx="2"/>
          </p:cNvCxnSpPr>
          <p:nvPr/>
        </p:nvCxnSpPr>
        <p:spPr>
          <a:xfrm rot="16200000" flipV="1">
            <a:off x="3314700" y="48387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>
            <a:stCxn id="256" idx="0"/>
            <a:endCxn id="252" idx="2"/>
          </p:cNvCxnSpPr>
          <p:nvPr/>
        </p:nvCxnSpPr>
        <p:spPr>
          <a:xfrm rot="16200000" flipV="1">
            <a:off x="3581400" y="45720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1" name="TextBox 260"/>
          <p:cNvSpPr txBox="1"/>
          <p:nvPr/>
        </p:nvSpPr>
        <p:spPr>
          <a:xfrm>
            <a:off x="24384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62" name="TextBox 261"/>
          <p:cNvSpPr txBox="1"/>
          <p:nvPr/>
        </p:nvSpPr>
        <p:spPr>
          <a:xfrm>
            <a:off x="29718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63" name="TextBox 262"/>
          <p:cNvSpPr txBox="1"/>
          <p:nvPr/>
        </p:nvSpPr>
        <p:spPr>
          <a:xfrm>
            <a:off x="35052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64" name="TextBox 263"/>
          <p:cNvSpPr txBox="1"/>
          <p:nvPr/>
        </p:nvSpPr>
        <p:spPr>
          <a:xfrm>
            <a:off x="4038600" y="534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266" name="Rectangle 265"/>
          <p:cNvSpPr/>
          <p:nvPr/>
        </p:nvSpPr>
        <p:spPr>
          <a:xfrm>
            <a:off x="5105400" y="4191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&lt;0,2&gt;</a:t>
            </a:r>
            <a:endParaRPr lang="en-US" dirty="0"/>
          </a:p>
        </p:txBody>
      </p:sp>
      <p:sp>
        <p:nvSpPr>
          <p:cNvPr id="267" name="Oval 266"/>
          <p:cNvSpPr/>
          <p:nvPr/>
        </p:nvSpPr>
        <p:spPr>
          <a:xfrm>
            <a:off x="46482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sp>
        <p:nvSpPr>
          <p:cNvPr id="268" name="Oval 267"/>
          <p:cNvSpPr/>
          <p:nvPr/>
        </p:nvSpPr>
        <p:spPr>
          <a:xfrm>
            <a:off x="51816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/>
        </p:nvSpPr>
        <p:spPr>
          <a:xfrm>
            <a:off x="5715000" y="5257800"/>
            <a:ext cx="457200" cy="4572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/>
        </p:nvSpPr>
        <p:spPr>
          <a:xfrm>
            <a:off x="6248400" y="5257800"/>
            <a:ext cx="457200" cy="4572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>
            <a:stCxn id="267" idx="0"/>
            <a:endCxn id="266" idx="2"/>
          </p:cNvCxnSpPr>
          <p:nvPr/>
        </p:nvCxnSpPr>
        <p:spPr>
          <a:xfrm rot="5400000" flipH="1" flipV="1">
            <a:off x="4991100" y="4610100"/>
            <a:ext cx="533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>
            <a:stCxn id="268" idx="0"/>
            <a:endCxn id="266" idx="2"/>
          </p:cNvCxnSpPr>
          <p:nvPr/>
        </p:nvCxnSpPr>
        <p:spPr>
          <a:xfrm rot="5400000" flipH="1" flipV="1">
            <a:off x="5257800" y="4876800"/>
            <a:ext cx="533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>
            <a:stCxn id="269" idx="0"/>
            <a:endCxn id="266" idx="2"/>
          </p:cNvCxnSpPr>
          <p:nvPr/>
        </p:nvCxnSpPr>
        <p:spPr>
          <a:xfrm rot="16200000" flipV="1">
            <a:off x="5524500" y="4838700"/>
            <a:ext cx="533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>
            <a:stCxn id="270" idx="0"/>
            <a:endCxn id="266" idx="2"/>
          </p:cNvCxnSpPr>
          <p:nvPr/>
        </p:nvCxnSpPr>
        <p:spPr>
          <a:xfrm rot="16200000" flipV="1">
            <a:off x="5791200" y="4572000"/>
            <a:ext cx="533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/>
          <p:cNvSpPr txBox="1"/>
          <p:nvPr/>
        </p:nvSpPr>
        <p:spPr>
          <a:xfrm>
            <a:off x="46482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76" name="TextBox 275"/>
          <p:cNvSpPr txBox="1"/>
          <p:nvPr/>
        </p:nvSpPr>
        <p:spPr>
          <a:xfrm>
            <a:off x="51816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277" name="TextBox 276"/>
          <p:cNvSpPr txBox="1"/>
          <p:nvPr/>
        </p:nvSpPr>
        <p:spPr>
          <a:xfrm>
            <a:off x="5715000" y="53340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278" name="TextBox 277"/>
          <p:cNvSpPr txBox="1"/>
          <p:nvPr/>
        </p:nvSpPr>
        <p:spPr>
          <a:xfrm>
            <a:off x="6248400" y="5345668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23</a:t>
            </a:r>
            <a:endParaRPr lang="en-US" dirty="0"/>
          </a:p>
        </p:txBody>
      </p:sp>
      <p:grpSp>
        <p:nvGrpSpPr>
          <p:cNvPr id="279" name="Group 110"/>
          <p:cNvGrpSpPr/>
          <p:nvPr/>
        </p:nvGrpSpPr>
        <p:grpSpPr>
          <a:xfrm>
            <a:off x="6934200" y="4191000"/>
            <a:ext cx="2057400" cy="1524000"/>
            <a:chOff x="6934200" y="3886200"/>
            <a:chExt cx="2057400" cy="1524000"/>
          </a:xfrm>
        </p:grpSpPr>
        <p:sp>
          <p:nvSpPr>
            <p:cNvPr id="280" name="Rectangle 279"/>
            <p:cNvSpPr/>
            <p:nvPr/>
          </p:nvSpPr>
          <p:spPr>
            <a:xfrm>
              <a:off x="7391400" y="3886200"/>
              <a:ext cx="1066800" cy="533400"/>
            </a:xfrm>
            <a:prstGeom prst="rect">
              <a:avLst/>
            </a:prstGeom>
            <a:ln w="95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&lt;0,3&gt;</a:t>
              </a:r>
              <a:endParaRPr lang="en-US" dirty="0"/>
            </a:p>
          </p:txBody>
        </p:sp>
        <p:sp>
          <p:nvSpPr>
            <p:cNvPr id="281" name="Oval 280"/>
            <p:cNvSpPr/>
            <p:nvPr/>
          </p:nvSpPr>
          <p:spPr>
            <a:xfrm>
              <a:off x="69342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 dirty="0"/>
            </a:p>
          </p:txBody>
        </p:sp>
        <p:sp>
          <p:nvSpPr>
            <p:cNvPr id="282" name="Oval 281"/>
            <p:cNvSpPr/>
            <p:nvPr/>
          </p:nvSpPr>
          <p:spPr>
            <a:xfrm>
              <a:off x="74676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Oval 282"/>
            <p:cNvSpPr/>
            <p:nvPr/>
          </p:nvSpPr>
          <p:spPr>
            <a:xfrm>
              <a:off x="80010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4" name="Oval 283"/>
            <p:cNvSpPr/>
            <p:nvPr/>
          </p:nvSpPr>
          <p:spPr>
            <a:xfrm>
              <a:off x="8534400" y="4953000"/>
              <a:ext cx="457200" cy="4572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5" name="Straight Connector 284"/>
            <p:cNvCxnSpPr>
              <a:stCxn id="281" idx="0"/>
              <a:endCxn id="280" idx="2"/>
            </p:cNvCxnSpPr>
            <p:nvPr/>
          </p:nvCxnSpPr>
          <p:spPr>
            <a:xfrm rot="5400000" flipH="1" flipV="1">
              <a:off x="7277100" y="4305300"/>
              <a:ext cx="533400" cy="7620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Straight Connector 285"/>
            <p:cNvCxnSpPr>
              <a:stCxn id="282" idx="0"/>
              <a:endCxn id="280" idx="2"/>
            </p:cNvCxnSpPr>
            <p:nvPr/>
          </p:nvCxnSpPr>
          <p:spPr>
            <a:xfrm rot="5400000" flipH="1" flipV="1">
              <a:off x="7543800" y="4572000"/>
              <a:ext cx="533400" cy="2286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>
              <a:stCxn id="283" idx="0"/>
              <a:endCxn id="280" idx="2"/>
            </p:cNvCxnSpPr>
            <p:nvPr/>
          </p:nvCxnSpPr>
          <p:spPr>
            <a:xfrm rot="16200000" flipV="1">
              <a:off x="7810500" y="4533900"/>
              <a:ext cx="533400" cy="3048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>
              <a:stCxn id="284" idx="0"/>
              <a:endCxn id="280" idx="2"/>
            </p:cNvCxnSpPr>
            <p:nvPr/>
          </p:nvCxnSpPr>
          <p:spPr>
            <a:xfrm rot="16200000" flipV="1">
              <a:off x="8077200" y="4267200"/>
              <a:ext cx="533400" cy="838200"/>
            </a:xfrm>
            <a:prstGeom prst="line">
              <a:avLst/>
            </a:prstGeom>
            <a:ln>
              <a:solidFill>
                <a:schemeClr val="tx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9" name="TextBox 288"/>
            <p:cNvSpPr txBox="1"/>
            <p:nvPr/>
          </p:nvSpPr>
          <p:spPr>
            <a:xfrm>
              <a:off x="69342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30</a:t>
              </a:r>
              <a:endParaRPr lang="en-US" dirty="0"/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74676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31</a:t>
              </a:r>
              <a:endParaRPr lang="en-US" dirty="0"/>
            </a:p>
          </p:txBody>
        </p:sp>
        <p:sp>
          <p:nvSpPr>
            <p:cNvPr id="291" name="TextBox 290"/>
            <p:cNvSpPr txBox="1"/>
            <p:nvPr/>
          </p:nvSpPr>
          <p:spPr>
            <a:xfrm>
              <a:off x="8001000" y="502920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32</a:t>
              </a:r>
              <a:endParaRPr lang="en-US" dirty="0"/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8534400" y="504086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33</a:t>
              </a:r>
              <a:endParaRPr lang="en-US" dirty="0"/>
            </a:p>
          </p:txBody>
        </p:sp>
      </p:grpSp>
      <p:sp>
        <p:nvSpPr>
          <p:cNvPr id="293" name="Rectangle 292"/>
          <p:cNvSpPr/>
          <p:nvPr/>
        </p:nvSpPr>
        <p:spPr>
          <a:xfrm>
            <a:off x="609600" y="2667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&lt;1,0&gt;</a:t>
            </a:r>
            <a:endParaRPr lang="en-US" dirty="0"/>
          </a:p>
        </p:txBody>
      </p:sp>
      <p:sp>
        <p:nvSpPr>
          <p:cNvPr id="294" name="Rectangle 293"/>
          <p:cNvSpPr/>
          <p:nvPr/>
        </p:nvSpPr>
        <p:spPr>
          <a:xfrm>
            <a:off x="2895600" y="2667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&lt;1,1&gt;</a:t>
            </a:r>
            <a:endParaRPr lang="en-US" dirty="0"/>
          </a:p>
        </p:txBody>
      </p:sp>
      <p:sp>
        <p:nvSpPr>
          <p:cNvPr id="295" name="Rectangle 294"/>
          <p:cNvSpPr/>
          <p:nvPr/>
        </p:nvSpPr>
        <p:spPr>
          <a:xfrm>
            <a:off x="5105400" y="2667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&lt;1,2&gt;</a:t>
            </a:r>
            <a:endParaRPr lang="en-US" dirty="0"/>
          </a:p>
        </p:txBody>
      </p:sp>
      <p:sp>
        <p:nvSpPr>
          <p:cNvPr id="296" name="Rectangle 295"/>
          <p:cNvSpPr/>
          <p:nvPr/>
        </p:nvSpPr>
        <p:spPr>
          <a:xfrm>
            <a:off x="7391400" y="2667000"/>
            <a:ext cx="1066800" cy="533400"/>
          </a:xfrm>
          <a:prstGeom prst="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&lt;1,3&gt;</a:t>
            </a:r>
            <a:endParaRPr lang="en-US" dirty="0"/>
          </a:p>
        </p:txBody>
      </p:sp>
      <p:cxnSp>
        <p:nvCxnSpPr>
          <p:cNvPr id="297" name="Straight Connector 296"/>
          <p:cNvCxnSpPr>
            <a:endCxn id="293" idx="2"/>
          </p:cNvCxnSpPr>
          <p:nvPr/>
        </p:nvCxnSpPr>
        <p:spPr>
          <a:xfrm rot="5400000" flipH="1" flipV="1">
            <a:off x="-266700" y="3848100"/>
            <a:ext cx="2057400" cy="762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/>
          <p:cNvCxnSpPr>
            <a:endCxn id="294" idx="2"/>
          </p:cNvCxnSpPr>
          <p:nvPr/>
        </p:nvCxnSpPr>
        <p:spPr>
          <a:xfrm rot="5400000" flipH="1" flipV="1">
            <a:off x="1143000" y="2971800"/>
            <a:ext cx="2057400" cy="2514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>
            <a:endCxn id="295" idx="2"/>
          </p:cNvCxnSpPr>
          <p:nvPr/>
        </p:nvCxnSpPr>
        <p:spPr>
          <a:xfrm rot="5400000" flipH="1" flipV="1">
            <a:off x="2514600" y="2133600"/>
            <a:ext cx="2057400" cy="4191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Straight Connector 299"/>
          <p:cNvCxnSpPr>
            <a:endCxn id="296" idx="2"/>
          </p:cNvCxnSpPr>
          <p:nvPr/>
        </p:nvCxnSpPr>
        <p:spPr>
          <a:xfrm rot="5400000" flipH="1" flipV="1">
            <a:off x="3924300" y="1257300"/>
            <a:ext cx="2057400" cy="5943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Straight Connector 300"/>
          <p:cNvCxnSpPr>
            <a:endCxn id="293" idx="2"/>
          </p:cNvCxnSpPr>
          <p:nvPr/>
        </p:nvCxnSpPr>
        <p:spPr>
          <a:xfrm rot="16200000" flipV="1">
            <a:off x="876300" y="3467100"/>
            <a:ext cx="2057400" cy="1524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/>
          <p:cNvCxnSpPr>
            <a:endCxn id="294" idx="2"/>
          </p:cNvCxnSpPr>
          <p:nvPr/>
        </p:nvCxnSpPr>
        <p:spPr>
          <a:xfrm rot="5400000" flipH="1" flipV="1">
            <a:off x="2286000" y="4114800"/>
            <a:ext cx="2057400" cy="228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/>
          <p:cNvCxnSpPr>
            <a:endCxn id="295" idx="2"/>
          </p:cNvCxnSpPr>
          <p:nvPr/>
        </p:nvCxnSpPr>
        <p:spPr>
          <a:xfrm rot="5400000" flipH="1" flipV="1">
            <a:off x="3657600" y="3276600"/>
            <a:ext cx="2057400" cy="19050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/>
          <p:cNvCxnSpPr>
            <a:endCxn id="296" idx="2"/>
          </p:cNvCxnSpPr>
          <p:nvPr/>
        </p:nvCxnSpPr>
        <p:spPr>
          <a:xfrm rot="5400000" flipH="1" flipV="1">
            <a:off x="5067300" y="2400300"/>
            <a:ext cx="2057400" cy="36576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5" name="Straight Connector 304"/>
          <p:cNvCxnSpPr>
            <a:endCxn id="293" idx="2"/>
          </p:cNvCxnSpPr>
          <p:nvPr/>
        </p:nvCxnSpPr>
        <p:spPr>
          <a:xfrm rot="16200000" flipV="1">
            <a:off x="1981200" y="2362200"/>
            <a:ext cx="2057400" cy="3733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Straight Connector 305"/>
          <p:cNvCxnSpPr>
            <a:endCxn id="294" idx="2"/>
          </p:cNvCxnSpPr>
          <p:nvPr/>
        </p:nvCxnSpPr>
        <p:spPr>
          <a:xfrm rot="16200000" flipV="1">
            <a:off x="3390900" y="3238500"/>
            <a:ext cx="2057400" cy="1981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/>
          <p:cNvCxnSpPr>
            <a:endCxn id="295" idx="2"/>
          </p:cNvCxnSpPr>
          <p:nvPr/>
        </p:nvCxnSpPr>
        <p:spPr>
          <a:xfrm rot="16200000" flipV="1">
            <a:off x="4762500" y="4076700"/>
            <a:ext cx="2057400" cy="304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endCxn id="296" idx="2"/>
          </p:cNvCxnSpPr>
          <p:nvPr/>
        </p:nvCxnSpPr>
        <p:spPr>
          <a:xfrm rot="5400000" flipH="1" flipV="1">
            <a:off x="6172200" y="3505200"/>
            <a:ext cx="2057400" cy="1447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/>
          <p:cNvCxnSpPr>
            <a:endCxn id="293" idx="2"/>
          </p:cNvCxnSpPr>
          <p:nvPr/>
        </p:nvCxnSpPr>
        <p:spPr>
          <a:xfrm rot="16200000" flipV="1">
            <a:off x="3124200" y="1219200"/>
            <a:ext cx="2057400" cy="6019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/>
          <p:cNvCxnSpPr>
            <a:endCxn id="294" idx="2"/>
          </p:cNvCxnSpPr>
          <p:nvPr/>
        </p:nvCxnSpPr>
        <p:spPr>
          <a:xfrm rot="16200000" flipV="1">
            <a:off x="4533900" y="2095500"/>
            <a:ext cx="2057400" cy="4267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/>
          <p:cNvCxnSpPr>
            <a:endCxn id="295" idx="2"/>
          </p:cNvCxnSpPr>
          <p:nvPr/>
        </p:nvCxnSpPr>
        <p:spPr>
          <a:xfrm rot="16200000" flipV="1">
            <a:off x="5905500" y="2933700"/>
            <a:ext cx="2057400" cy="25908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/>
          <p:cNvCxnSpPr>
            <a:endCxn id="296" idx="2"/>
          </p:cNvCxnSpPr>
          <p:nvPr/>
        </p:nvCxnSpPr>
        <p:spPr>
          <a:xfrm rot="16200000" flipV="1">
            <a:off x="7315200" y="3810000"/>
            <a:ext cx="2057400" cy="838200"/>
          </a:xfrm>
          <a:prstGeom prst="line">
            <a:avLst/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" name="Rectangle 312"/>
          <p:cNvSpPr/>
          <p:nvPr/>
        </p:nvSpPr>
        <p:spPr>
          <a:xfrm>
            <a:off x="76200" y="41148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/>
          <p:nvPr/>
        </p:nvSpPr>
        <p:spPr>
          <a:xfrm>
            <a:off x="2362200" y="4114800"/>
            <a:ext cx="21336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/>
          <p:nvPr/>
        </p:nvSpPr>
        <p:spPr>
          <a:xfrm>
            <a:off x="4572000" y="41148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/>
        </p:nvSpPr>
        <p:spPr>
          <a:xfrm>
            <a:off x="6858000" y="4114800"/>
            <a:ext cx="2209800" cy="17526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ectangle 319"/>
          <p:cNvSpPr/>
          <p:nvPr/>
        </p:nvSpPr>
        <p:spPr>
          <a:xfrm>
            <a:off x="152400" y="59436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21" name="Rectangle 320"/>
          <p:cNvSpPr/>
          <p:nvPr/>
        </p:nvSpPr>
        <p:spPr>
          <a:xfrm>
            <a:off x="1752600" y="62484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22" name="Rectangle 321"/>
          <p:cNvSpPr/>
          <p:nvPr/>
        </p:nvSpPr>
        <p:spPr>
          <a:xfrm>
            <a:off x="1752600" y="59436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23" name="Rectangle 322"/>
          <p:cNvSpPr/>
          <p:nvPr/>
        </p:nvSpPr>
        <p:spPr>
          <a:xfrm>
            <a:off x="6248400" y="59436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324" name="Rectangle 323"/>
          <p:cNvSpPr/>
          <p:nvPr/>
        </p:nvSpPr>
        <p:spPr>
          <a:xfrm>
            <a:off x="1752600" y="59436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325" name="Rectangle 324"/>
          <p:cNvSpPr/>
          <p:nvPr/>
        </p:nvSpPr>
        <p:spPr>
          <a:xfrm>
            <a:off x="1752600" y="62484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grpSp>
        <p:nvGrpSpPr>
          <p:cNvPr id="99" name="Group 98"/>
          <p:cNvGrpSpPr/>
          <p:nvPr/>
        </p:nvGrpSpPr>
        <p:grpSpPr>
          <a:xfrm>
            <a:off x="381000" y="3200400"/>
            <a:ext cx="6096000" cy="2057400"/>
            <a:chOff x="381000" y="3200400"/>
            <a:chExt cx="6096000" cy="2057400"/>
          </a:xfrm>
        </p:grpSpPr>
        <p:cxnSp>
          <p:nvCxnSpPr>
            <p:cNvPr id="328" name="Straight Arrow Connector 327"/>
            <p:cNvCxnSpPr/>
            <p:nvPr/>
          </p:nvCxnSpPr>
          <p:spPr>
            <a:xfrm rot="10800000">
              <a:off x="1143000" y="4724400"/>
              <a:ext cx="838200" cy="5334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0" name="Straight Arrow Connector 329"/>
            <p:cNvCxnSpPr>
              <a:stCxn id="238" idx="2"/>
              <a:endCxn id="239" idx="0"/>
            </p:cNvCxnSpPr>
            <p:nvPr/>
          </p:nvCxnSpPr>
          <p:spPr>
            <a:xfrm rot="5400000">
              <a:off x="495300" y="4610100"/>
              <a:ext cx="533400" cy="762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>
              <a:stCxn id="266" idx="2"/>
              <a:endCxn id="270" idx="0"/>
            </p:cNvCxnSpPr>
            <p:nvPr/>
          </p:nvCxnSpPr>
          <p:spPr>
            <a:xfrm rot="16200000" flipH="1">
              <a:off x="5791200" y="4572000"/>
              <a:ext cx="533400" cy="8382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4" name="Straight Arrow Connector 333"/>
            <p:cNvCxnSpPr>
              <a:stCxn id="267" idx="0"/>
              <a:endCxn id="266" idx="2"/>
            </p:cNvCxnSpPr>
            <p:nvPr/>
          </p:nvCxnSpPr>
          <p:spPr>
            <a:xfrm rot="5400000" flipH="1" flipV="1">
              <a:off x="4991100" y="4610100"/>
              <a:ext cx="533400" cy="762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5" name="Straight Arrow Connector 334"/>
            <p:cNvCxnSpPr/>
            <p:nvPr/>
          </p:nvCxnSpPr>
          <p:spPr>
            <a:xfrm rot="16200000" flipH="1">
              <a:off x="1981200" y="2362200"/>
              <a:ext cx="2057400" cy="37338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6" name="Straight Arrow Connector 335"/>
            <p:cNvCxnSpPr>
              <a:stCxn id="239" idx="0"/>
              <a:endCxn id="293" idx="2"/>
            </p:cNvCxnSpPr>
            <p:nvPr/>
          </p:nvCxnSpPr>
          <p:spPr>
            <a:xfrm rot="5400000" flipH="1" flipV="1">
              <a:off x="-266700" y="3848100"/>
              <a:ext cx="2057400" cy="7620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542646" y="3200400"/>
            <a:ext cx="7382154" cy="2124355"/>
            <a:chOff x="542646" y="3200400"/>
            <a:chExt cx="7382154" cy="2124355"/>
          </a:xfrm>
        </p:grpSpPr>
        <p:cxnSp>
          <p:nvCxnSpPr>
            <p:cNvPr id="337" name="Straight Arrow Connector 336"/>
            <p:cNvCxnSpPr>
              <a:stCxn id="296" idx="2"/>
              <a:endCxn id="270" idx="0"/>
            </p:cNvCxnSpPr>
            <p:nvPr/>
          </p:nvCxnSpPr>
          <p:spPr>
            <a:xfrm rot="5400000">
              <a:off x="6172200" y="3505200"/>
              <a:ext cx="2057400" cy="144780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Straight Arrow Connector 337"/>
            <p:cNvCxnSpPr>
              <a:stCxn id="242" idx="0"/>
              <a:endCxn id="296" idx="2"/>
            </p:cNvCxnSpPr>
            <p:nvPr/>
          </p:nvCxnSpPr>
          <p:spPr>
            <a:xfrm rot="5400000" flipH="1" flipV="1">
              <a:off x="3924300" y="1257300"/>
              <a:ext cx="2057400" cy="594360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Straight Arrow Connector 338"/>
            <p:cNvCxnSpPr>
              <a:endCxn id="239" idx="7"/>
            </p:cNvCxnSpPr>
            <p:nvPr/>
          </p:nvCxnSpPr>
          <p:spPr>
            <a:xfrm rot="5400000">
              <a:off x="-143154" y="3886200"/>
              <a:ext cx="2124355" cy="75275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Straight Arrow Connector 339"/>
            <p:cNvCxnSpPr>
              <a:stCxn id="270" idx="0"/>
            </p:cNvCxnSpPr>
            <p:nvPr/>
          </p:nvCxnSpPr>
          <p:spPr>
            <a:xfrm rot="16200000" flipV="1">
              <a:off x="5905500" y="4686300"/>
              <a:ext cx="533400" cy="60960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Straight Arrow Connector 358"/>
            <p:cNvCxnSpPr>
              <a:stCxn id="267" idx="7"/>
            </p:cNvCxnSpPr>
            <p:nvPr/>
          </p:nvCxnSpPr>
          <p:spPr>
            <a:xfrm rot="16200000" flipV="1">
              <a:off x="2104746" y="2391055"/>
              <a:ext cx="2124355" cy="374304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Arrow Connector 359"/>
            <p:cNvCxnSpPr>
              <a:endCxn id="267" idx="7"/>
            </p:cNvCxnSpPr>
            <p:nvPr/>
          </p:nvCxnSpPr>
          <p:spPr>
            <a:xfrm rot="10800000" flipV="1">
              <a:off x="5038446" y="4724399"/>
              <a:ext cx="828955" cy="600355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Slide Number Placeholder 10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3.33333E-6 -0.12315 L -0.09115 -0.19861 L -0.17327 -0.12153 L -0.17327 0.00139 " pathEditMode="relative" ptsTypes="AAAAA">
                                      <p:cBhvr>
                                        <p:cTn id="12" dur="20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-0.00226 -0.16898 L 0.64774 -0.46527 L 0.48993 -0.16296 L 0.48993 -0.04444 " pathEditMode="relative" ptsTypes="AAAAA">
                                      <p:cBhvr>
                                        <p:cTn id="14" dur="20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1.11111E-6 L 3.33333E-6 -0.11713 L 0.0033 -0.12894 L 0.08333 -0.42384 L 0.49218 -0.12454 L 0.57552 -0.20162 L 0.66441 -0.12593 L 0.66771 0.04143 " pathEditMode="relative" rAng="0" ptsTypes="AAAAAAAA">
                                      <p:cBhvr>
                                        <p:cTn id="22" dur="2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" y="-191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1.11111E-6 L 0.00105 -0.12292 L -0.06232 -0.2 L -0.16215 -0.1081 L -0.56215 -0.42222 L -0.64774 -0.10949 L -0.66666 -0.08588 L -0.66441 0.04167 " pathEditMode="relative" rAng="0" ptsTypes="AAAAAAAA">
                                      <p:cBhvr>
                                        <p:cTn id="24" dur="20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4" y="-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" grpId="0" animBg="1"/>
      <p:bldP spid="320" grpId="1" animBg="1"/>
      <p:bldP spid="322" grpId="0" animBg="1"/>
      <p:bldP spid="323" grpId="0" animBg="1"/>
      <p:bldP spid="323" grpId="1" animBg="1"/>
      <p:bldP spid="3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Speedup for one-to-all traffic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257800" y="1752601"/>
            <a:ext cx="3886200" cy="12953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b="1" cap="small" dirty="0" smtClean="0"/>
              <a:t>Theorem</a:t>
            </a:r>
            <a:r>
              <a:rPr lang="en-US" sz="2400" b="1" dirty="0" smtClean="0"/>
              <a:t> 5</a:t>
            </a:r>
            <a:r>
              <a:rPr lang="en-US" sz="2400" dirty="0" smtClean="0"/>
              <a:t>. There are </a:t>
            </a:r>
            <a:r>
              <a:rPr kumimoji="0" lang="en-US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 edge-disjoint spanning trees in 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Bcube</a:t>
            </a:r>
            <a:r>
              <a:rPr kumimoji="0" lang="en-US" sz="2400" b="0" i="1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</a:t>
            </a:r>
            <a:endParaRPr kumimoji="0" lang="en-US" sz="24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5823" y="1905000"/>
            <a:ext cx="685800" cy="6858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i="1" dirty="0" err="1" smtClean="0"/>
              <a:t>src</a:t>
            </a:r>
            <a:r>
              <a:rPr lang="en-US" sz="2000" i="1" dirty="0" smtClean="0"/>
              <a:t> 00</a:t>
            </a:r>
            <a:endParaRPr lang="en-US" i="1" dirty="0"/>
          </a:p>
        </p:txBody>
      </p:sp>
      <p:sp>
        <p:nvSpPr>
          <p:cNvPr id="7" name="Oval 6"/>
          <p:cNvSpPr/>
          <p:nvPr/>
        </p:nvSpPr>
        <p:spPr>
          <a:xfrm>
            <a:off x="4348223" y="1905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052823" y="1905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681223" y="1905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01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385823" y="3124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348223" y="3124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3052823" y="3124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1681223" y="3124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85823" y="4343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48223" y="4343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3052823" y="4343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1681223" y="4343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85823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348223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052823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681223" y="5486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>
            <a:stCxn id="5" idx="6"/>
            <a:endCxn id="9" idx="2"/>
          </p:cNvCxnSpPr>
          <p:nvPr/>
        </p:nvCxnSpPr>
        <p:spPr>
          <a:xfrm>
            <a:off x="1071623" y="2247900"/>
            <a:ext cx="6096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9" idx="6"/>
            <a:endCxn id="8" idx="2"/>
          </p:cNvCxnSpPr>
          <p:nvPr/>
        </p:nvCxnSpPr>
        <p:spPr>
          <a:xfrm>
            <a:off x="2367023" y="2247900"/>
            <a:ext cx="6858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8" idx="6"/>
            <a:endCxn id="7" idx="2"/>
          </p:cNvCxnSpPr>
          <p:nvPr/>
        </p:nvCxnSpPr>
        <p:spPr>
          <a:xfrm>
            <a:off x="3738623" y="2247900"/>
            <a:ext cx="6096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9" idx="4"/>
            <a:endCxn id="25" idx="0"/>
          </p:cNvCxnSpPr>
          <p:nvPr/>
        </p:nvCxnSpPr>
        <p:spPr>
          <a:xfrm rot="5400000">
            <a:off x="1757423" y="28575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25" idx="4"/>
            <a:endCxn id="29" idx="0"/>
          </p:cNvCxnSpPr>
          <p:nvPr/>
        </p:nvCxnSpPr>
        <p:spPr>
          <a:xfrm rot="5400000">
            <a:off x="1757423" y="40767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9" idx="4"/>
            <a:endCxn id="33" idx="0"/>
          </p:cNvCxnSpPr>
          <p:nvPr/>
        </p:nvCxnSpPr>
        <p:spPr>
          <a:xfrm rot="5400000">
            <a:off x="1795523" y="5257800"/>
            <a:ext cx="4572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8" idx="4"/>
            <a:endCxn id="24" idx="0"/>
          </p:cNvCxnSpPr>
          <p:nvPr/>
        </p:nvCxnSpPr>
        <p:spPr>
          <a:xfrm rot="5400000">
            <a:off x="3129023" y="28575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24" idx="4"/>
            <a:endCxn id="28" idx="0"/>
          </p:cNvCxnSpPr>
          <p:nvPr/>
        </p:nvCxnSpPr>
        <p:spPr>
          <a:xfrm rot="5400000">
            <a:off x="3129023" y="40767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8" idx="4"/>
            <a:endCxn id="32" idx="0"/>
          </p:cNvCxnSpPr>
          <p:nvPr/>
        </p:nvCxnSpPr>
        <p:spPr>
          <a:xfrm rot="5400000">
            <a:off x="3167123" y="5257800"/>
            <a:ext cx="4572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" idx="4"/>
            <a:endCxn id="23" idx="0"/>
          </p:cNvCxnSpPr>
          <p:nvPr/>
        </p:nvCxnSpPr>
        <p:spPr>
          <a:xfrm rot="5400000">
            <a:off x="4424423" y="28575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23" idx="4"/>
            <a:endCxn id="27" idx="0"/>
          </p:cNvCxnSpPr>
          <p:nvPr/>
        </p:nvCxnSpPr>
        <p:spPr>
          <a:xfrm rot="5400000">
            <a:off x="4424423" y="4076700"/>
            <a:ext cx="5334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27" idx="4"/>
            <a:endCxn id="31" idx="0"/>
          </p:cNvCxnSpPr>
          <p:nvPr/>
        </p:nvCxnSpPr>
        <p:spPr>
          <a:xfrm rot="5400000">
            <a:off x="4462523" y="5257800"/>
            <a:ext cx="457200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Freeform 64"/>
          <p:cNvSpPr/>
          <p:nvPr/>
        </p:nvSpPr>
        <p:spPr>
          <a:xfrm>
            <a:off x="164939" y="2858947"/>
            <a:ext cx="5092861" cy="613458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157223" y="4038600"/>
            <a:ext cx="5092861" cy="613458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157223" y="5257800"/>
            <a:ext cx="5092861" cy="613458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Arrow Connector 68"/>
          <p:cNvCxnSpPr>
            <a:stCxn id="5" idx="4"/>
            <a:endCxn id="22" idx="0"/>
          </p:cNvCxnSpPr>
          <p:nvPr/>
        </p:nvCxnSpPr>
        <p:spPr>
          <a:xfrm rot="5400000">
            <a:off x="462023" y="2857500"/>
            <a:ext cx="5334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22" idx="4"/>
            <a:endCxn id="26" idx="0"/>
          </p:cNvCxnSpPr>
          <p:nvPr/>
        </p:nvCxnSpPr>
        <p:spPr>
          <a:xfrm rot="5400000">
            <a:off x="462023" y="4076700"/>
            <a:ext cx="5334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>
            <a:stCxn id="26" idx="4"/>
            <a:endCxn id="30" idx="0"/>
          </p:cNvCxnSpPr>
          <p:nvPr/>
        </p:nvCxnSpPr>
        <p:spPr>
          <a:xfrm rot="5400000">
            <a:off x="500123" y="5257800"/>
            <a:ext cx="4572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2" idx="6"/>
            <a:endCxn id="25" idx="2"/>
          </p:cNvCxnSpPr>
          <p:nvPr/>
        </p:nvCxnSpPr>
        <p:spPr>
          <a:xfrm>
            <a:off x="1071623" y="34671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stCxn id="25" idx="6"/>
            <a:endCxn id="24" idx="2"/>
          </p:cNvCxnSpPr>
          <p:nvPr/>
        </p:nvCxnSpPr>
        <p:spPr>
          <a:xfrm>
            <a:off x="2367023" y="3467100"/>
            <a:ext cx="6858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24" idx="6"/>
            <a:endCxn id="23" idx="2"/>
          </p:cNvCxnSpPr>
          <p:nvPr/>
        </p:nvCxnSpPr>
        <p:spPr>
          <a:xfrm>
            <a:off x="3738623" y="34671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>
            <a:stCxn id="26" idx="6"/>
            <a:endCxn id="29" idx="2"/>
          </p:cNvCxnSpPr>
          <p:nvPr/>
        </p:nvCxnSpPr>
        <p:spPr>
          <a:xfrm>
            <a:off x="1071623" y="46863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9" idx="6"/>
            <a:endCxn id="28" idx="2"/>
          </p:cNvCxnSpPr>
          <p:nvPr/>
        </p:nvCxnSpPr>
        <p:spPr>
          <a:xfrm>
            <a:off x="2367023" y="4686300"/>
            <a:ext cx="6858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28" idx="6"/>
            <a:endCxn id="27" idx="2"/>
          </p:cNvCxnSpPr>
          <p:nvPr/>
        </p:nvCxnSpPr>
        <p:spPr>
          <a:xfrm>
            <a:off x="3738623" y="46863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30" idx="6"/>
            <a:endCxn id="33" idx="2"/>
          </p:cNvCxnSpPr>
          <p:nvPr/>
        </p:nvCxnSpPr>
        <p:spPr>
          <a:xfrm>
            <a:off x="1071623" y="58293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3" idx="6"/>
            <a:endCxn id="32" idx="2"/>
          </p:cNvCxnSpPr>
          <p:nvPr/>
        </p:nvCxnSpPr>
        <p:spPr>
          <a:xfrm>
            <a:off x="2367023" y="5829300"/>
            <a:ext cx="6858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stCxn id="32" idx="6"/>
            <a:endCxn id="31" idx="2"/>
          </p:cNvCxnSpPr>
          <p:nvPr/>
        </p:nvCxnSpPr>
        <p:spPr>
          <a:xfrm>
            <a:off x="3738623" y="5829300"/>
            <a:ext cx="609600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Freeform 103"/>
          <p:cNvSpPr/>
          <p:nvPr/>
        </p:nvSpPr>
        <p:spPr>
          <a:xfrm rot="5400000" flipV="1">
            <a:off x="2004832" y="3714991"/>
            <a:ext cx="4724402" cy="647219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 104"/>
          <p:cNvSpPr/>
          <p:nvPr/>
        </p:nvSpPr>
        <p:spPr>
          <a:xfrm rot="5400000" flipV="1">
            <a:off x="709432" y="3714989"/>
            <a:ext cx="4724402" cy="647219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105"/>
          <p:cNvSpPr/>
          <p:nvPr/>
        </p:nvSpPr>
        <p:spPr>
          <a:xfrm rot="5400000" flipV="1">
            <a:off x="-662168" y="3714991"/>
            <a:ext cx="4724402" cy="647219"/>
          </a:xfrm>
          <a:custGeom>
            <a:avLst/>
            <a:gdLst>
              <a:gd name="connsiteX0" fmla="*/ 4861368 w 5092861"/>
              <a:gd name="connsiteY0" fmla="*/ 613458 h 613458"/>
              <a:gd name="connsiteX1" fmla="*/ 5092861 w 5092861"/>
              <a:gd name="connsiteY1" fmla="*/ 613458 h 613458"/>
              <a:gd name="connsiteX2" fmla="*/ 5092861 w 5092861"/>
              <a:gd name="connsiteY2" fmla="*/ 0 h 613458"/>
              <a:gd name="connsiteX3" fmla="*/ 0 w 5092861"/>
              <a:gd name="connsiteY3" fmla="*/ 0 h 613458"/>
              <a:gd name="connsiteX4" fmla="*/ 0 w 5092861"/>
              <a:gd name="connsiteY4" fmla="*/ 613458 h 613458"/>
              <a:gd name="connsiteX5" fmla="*/ 231494 w 5092861"/>
              <a:gd name="connsiteY5" fmla="*/ 601883 h 613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92861" h="613458">
                <a:moveTo>
                  <a:pt x="4861368" y="613458"/>
                </a:moveTo>
                <a:lnTo>
                  <a:pt x="5092861" y="613458"/>
                </a:lnTo>
                <a:lnTo>
                  <a:pt x="5092861" y="0"/>
                </a:lnTo>
                <a:lnTo>
                  <a:pt x="0" y="0"/>
                </a:lnTo>
                <a:lnTo>
                  <a:pt x="0" y="613458"/>
                </a:lnTo>
                <a:lnTo>
                  <a:pt x="231494" y="601883"/>
                </a:lnTo>
              </a:path>
            </a:pathLst>
          </a:cu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Content Placeholder 2"/>
          <p:cNvSpPr txBox="1">
            <a:spLocks/>
          </p:cNvSpPr>
          <p:nvPr/>
        </p:nvSpPr>
        <p:spPr>
          <a:xfrm>
            <a:off x="5257800" y="3581400"/>
            <a:ext cx="3886200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The one-to-all and one-to-several SPTs can be implemented by TCP </a:t>
            </a:r>
            <a:r>
              <a:rPr lang="en-US" sz="2400" i="1" dirty="0" err="1" smtClean="0">
                <a:solidFill>
                  <a:srgbClr val="00B050"/>
                </a:solidFill>
              </a:rPr>
              <a:t>unicast</a:t>
            </a:r>
            <a:r>
              <a:rPr lang="en-US" sz="2400" dirty="0" smtClean="0">
                <a:solidFill>
                  <a:srgbClr val="00B050"/>
                </a:solidFill>
              </a:rPr>
              <a:t> to achieve reliability</a:t>
            </a:r>
            <a:endParaRPr kumimoji="0" lang="en-US" sz="2400" b="0" u="none" strike="noStrike" kern="1200" cap="none" spc="0" normalizeH="0" baseline="-2500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2" name="Slide Number Placeholder 5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7" grpId="0" animBg="1"/>
      <p:bldP spid="104" grpId="0" animBg="1"/>
      <p:bldP spid="105" grpId="0" animBg="1"/>
      <p:bldP spid="106" grpId="0" animBg="1"/>
      <p:bldP spid="10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Aggregate bottleneck throughput for all-to-all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Aggregate bottleneck throughput </a:t>
            </a:r>
            <a:r>
              <a:rPr lang="en-US" sz="2400" dirty="0" smtClean="0"/>
              <a:t>(</a:t>
            </a:r>
            <a:r>
              <a:rPr lang="en-US" sz="2400" i="1" dirty="0" smtClean="0"/>
              <a:t>ABT</a:t>
            </a:r>
            <a:r>
              <a:rPr lang="en-US" sz="2400" dirty="0" smtClean="0"/>
              <a:t>) is the total number of flows times the throughput of the bottleneck flow under the </a:t>
            </a:r>
            <a:r>
              <a:rPr lang="en-US" sz="2400" i="1" dirty="0" smtClean="0"/>
              <a:t>all-to-all</a:t>
            </a:r>
            <a:r>
              <a:rPr lang="en-US" sz="2400" dirty="0" smtClean="0"/>
              <a:t> communication pattern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b="1" cap="small" dirty="0" smtClean="0"/>
              <a:t>Theorem</a:t>
            </a:r>
            <a:r>
              <a:rPr lang="en-US" sz="2400" b="1" dirty="0" smtClean="0"/>
              <a:t> 6</a:t>
            </a:r>
            <a:r>
              <a:rPr lang="en-US" sz="2400" dirty="0" smtClean="0"/>
              <a:t>.  The </a:t>
            </a:r>
            <a:r>
              <a:rPr lang="en-US" sz="2400" i="1" dirty="0" smtClean="0"/>
              <a:t>ABT</a:t>
            </a:r>
            <a:r>
              <a:rPr lang="en-US" sz="2400" dirty="0" smtClean="0"/>
              <a:t> for a BCube network is 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Clr>
                <a:schemeClr val="bg1"/>
              </a:buClr>
            </a:pPr>
            <a:r>
              <a:rPr lang="en-US" sz="2400" dirty="0" smtClean="0"/>
              <a:t>where </a:t>
            </a:r>
            <a:r>
              <a:rPr lang="en-US" sz="2400" i="1" dirty="0" smtClean="0"/>
              <a:t>n</a:t>
            </a:r>
            <a:r>
              <a:rPr lang="en-US" sz="2400" dirty="0" smtClean="0"/>
              <a:t> is the switch port number and </a:t>
            </a:r>
            <a:r>
              <a:rPr lang="en-US" sz="2400" i="1" dirty="0" smtClean="0"/>
              <a:t>N</a:t>
            </a:r>
            <a:r>
              <a:rPr lang="en-US" sz="2400" dirty="0" smtClean="0"/>
              <a:t> is the total server number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3619500"/>
          <a:ext cx="2057400" cy="1028700"/>
        </p:xfrm>
        <a:graphic>
          <a:graphicData uri="http://schemas.openxmlformats.org/presentationml/2006/ole">
            <p:oleObj spid="_x0000_s36865" name="Equation" r:id="rId4" imgW="787320" imgH="39348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15526</TotalTime>
  <Words>1170</Words>
  <Application>Microsoft Office PowerPoint</Application>
  <PresentationFormat>全屏显示(4:3)</PresentationFormat>
  <Paragraphs>449</Paragraphs>
  <Slides>21</Slides>
  <Notes>21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Office Theme</vt:lpstr>
      <vt:lpstr>Equation</vt:lpstr>
      <vt:lpstr>BCube: A High Performance, Server-centric Network Architecture for Modular Data Centers</vt:lpstr>
      <vt:lpstr>Container-based modular DC</vt:lpstr>
      <vt:lpstr>BCube design goals</vt:lpstr>
      <vt:lpstr>BCube structure </vt:lpstr>
      <vt:lpstr>BCube: Server centric network</vt:lpstr>
      <vt:lpstr>Multi-paths for one-to-one traffic</vt:lpstr>
      <vt:lpstr>Speedup for one-to-several traffic</vt:lpstr>
      <vt:lpstr>Speedup for one-to-all traffic</vt:lpstr>
      <vt:lpstr>Aggregate bottleneck throughput for all-to-all traffic</vt:lpstr>
      <vt:lpstr>BCube Source Routing (BSR)</vt:lpstr>
      <vt:lpstr>Path compression and fast packet forwarding</vt:lpstr>
      <vt:lpstr>Graceful degradation</vt:lpstr>
      <vt:lpstr>Routing to external networks</vt:lpstr>
      <vt:lpstr>幻灯片 14</vt:lpstr>
      <vt:lpstr>Testbed</vt:lpstr>
      <vt:lpstr>Bandwidth-intensive application support</vt:lpstr>
      <vt:lpstr>Support for all-to-all traffic</vt:lpstr>
      <vt:lpstr>Related work</vt:lpstr>
      <vt:lpstr>Related work</vt:lpstr>
      <vt:lpstr>Summary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BCube Network for Shipping Container Data Centers</dc:title>
  <dc:creator>Chuanxiong Guo</dc:creator>
  <cp:lastModifiedBy>Lenovo User</cp:lastModifiedBy>
  <cp:revision>567</cp:revision>
  <dcterms:created xsi:type="dcterms:W3CDTF">2006-08-16T00:00:00Z</dcterms:created>
  <dcterms:modified xsi:type="dcterms:W3CDTF">2010-06-29T13:26:26Z</dcterms:modified>
</cp:coreProperties>
</file>