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1" r:id="rId5"/>
    <p:sldId id="264" r:id="rId6"/>
    <p:sldId id="263" r:id="rId7"/>
    <p:sldId id="305" r:id="rId8"/>
    <p:sldId id="306" r:id="rId9"/>
    <p:sldId id="297" r:id="rId10"/>
    <p:sldId id="296" r:id="rId11"/>
    <p:sldId id="269" r:id="rId12"/>
    <p:sldId id="295" r:id="rId13"/>
    <p:sldId id="294" r:id="rId14"/>
    <p:sldId id="274" r:id="rId15"/>
    <p:sldId id="303" r:id="rId16"/>
    <p:sldId id="304" r:id="rId17"/>
    <p:sldId id="281" r:id="rId18"/>
    <p:sldId id="290" r:id="rId19"/>
    <p:sldId id="291" r:id="rId20"/>
    <p:sldId id="292" r:id="rId21"/>
    <p:sldId id="298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6453" autoAdjust="0"/>
  </p:normalViewPr>
  <p:slideViewPr>
    <p:cSldViewPr>
      <p:cViewPr varScale="1">
        <p:scale>
          <a:sx n="82" d="100"/>
          <a:sy n="82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ABDC8-5ACF-461E-968D-33D45C6A3D7E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F3C0F-950C-4E6F-AC73-AA062E0C0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F3C0F-950C-4E6F-AC73-AA062E0C03E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F3C0F-950C-4E6F-AC73-AA062E0C03E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F3C0F-950C-4E6F-AC73-AA062E0C03E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F3C0F-950C-4E6F-AC73-AA062E0C03E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F3C0F-950C-4E6F-AC73-AA062E0C03E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F3C0F-950C-4E6F-AC73-AA062E0C03E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F3C0F-950C-4E6F-AC73-AA062E0C03E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F3C0F-950C-4E6F-AC73-AA062E0C03E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4C235-7A4D-48C6-9DC6-5AB537EF27F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3EED-3CC5-4097-96D7-FB80B4E9E38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3EED-3CC5-4097-96D7-FB80B4E9E38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F3C0F-950C-4E6F-AC73-AA062E0C03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4C235-7A4D-48C6-9DC6-5AB537EF27F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F3C0F-950C-4E6F-AC73-AA062E0C03E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F3C0F-950C-4E6F-AC73-AA062E0C03E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summary, we have presented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dcell</a:t>
            </a:r>
            <a:r>
              <a:rPr lang="en-US" baseline="0" dirty="0" smtClean="0"/>
              <a:t>, the fault-tolerant routing protocol on top of it, simulations and </a:t>
            </a:r>
            <a:r>
              <a:rPr lang="en-US" baseline="0" dirty="0" err="1" smtClean="0"/>
              <a:t>testbed</a:t>
            </a:r>
            <a:r>
              <a:rPr lang="en-US" baseline="0" dirty="0" smtClean="0"/>
              <a:t> experiments to demonstrates the performance of </a:t>
            </a:r>
            <a:r>
              <a:rPr lang="en-US" baseline="0" dirty="0" err="1" smtClean="0"/>
              <a:t>dcell</a:t>
            </a:r>
            <a:r>
              <a:rPr lang="en-US" baseline="0" dirty="0" smtClean="0"/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One price to pay in </a:t>
            </a:r>
            <a:r>
              <a:rPr lang="en-US" baseline="0" dirty="0" err="1" smtClean="0"/>
              <a:t>DCell</a:t>
            </a:r>
            <a:r>
              <a:rPr lang="en-US" baseline="0" dirty="0" smtClean="0"/>
              <a:t>, as well as in other low dimensional structures, is much higher wiring cost.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F3C0F-950C-4E6F-AC73-AA062E0C03E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3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BBB49-15DA-4FA3-8E64-B5A31B268D0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3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BBB49-15DA-4FA3-8E64-B5A31B268D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F3C0F-950C-4E6F-AC73-AA062E0C03E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4389-D95C-4074-8E6E-11EC3FC00A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F3C0F-950C-4E6F-AC73-AA062E0C03E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4389-D95C-4074-8E6E-11EC3FC00A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3EED-3CC5-4097-96D7-FB80B4E9E38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0638-F4D1-492E-A126-0F0F236189CA}" type="datetime1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399E-7DAE-498D-B637-9A6E902A81F1}" type="datetime1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519B-4E8D-4E68-9EFD-8AF1C455D24A}" type="datetime1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0071-B489-4B85-896A-AD52B16DC76A}" type="datetime1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3881-562A-4903-ABF2-E141D85149FA}" type="datetime1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0B4A-9AAD-4491-AC32-AECA1E463AFF}" type="datetime1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49F4-289A-4CB7-AB7D-3656CCB618DF}" type="datetime1">
              <a:rPr lang="en-US" smtClean="0"/>
              <a:pPr/>
              <a:t>12/10/2012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39C3-4813-4148-A1DF-DA79A5100072}" type="datetime1">
              <a:rPr lang="en-US" smtClean="0"/>
              <a:pPr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6719-F08B-42BC-BF64-FACA05EBA03A}" type="datetime1">
              <a:rPr lang="en-US" smtClean="0"/>
              <a:pPr/>
              <a:t>12/10/2012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727F-7F20-461C-A603-BCE599069678}" type="datetime1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C14D-8C4F-4FD9-BC7B-AEB517E0BD9E}" type="datetime1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31B8-51F9-4490-9ABD-4F8C4AF6A07D}" type="datetime1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DCell</a:t>
            </a:r>
            <a:r>
              <a:rPr lang="en-US" dirty="0" smtClean="0"/>
              <a:t>: A Scalable and Fault Tolerant Network Structure for Data Centers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0400" cy="25146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Chuanxiong Guo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Haitao Wu, Kun Tan,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Lei Shi, Yongguang Zhang, Songwu Lu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Wireless and Networking Group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Microsoft Research Asia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August 19, 2008, ACM SIGCOMM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9089" name="Picture 1" descr="D:\cover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38300" cy="2115273"/>
          </a:xfrm>
          <a:prstGeom prst="rect">
            <a:avLst/>
          </a:prstGeom>
          <a:noFill/>
        </p:spPr>
      </p:pic>
      <p:pic>
        <p:nvPicPr>
          <p:cNvPr id="91137" name="Picture 1" descr="D:\不常用文件夹\fotos\2012-11-26-Zhou Zhuang\chuanxio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0"/>
            <a:ext cx="1447800" cy="2172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Routing without Failure: </a:t>
            </a:r>
            <a:r>
              <a:rPr lang="en-US" dirty="0" err="1" smtClean="0"/>
              <a:t>DCellRouting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514249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572000" y="1676400"/>
            <a:ext cx="4419600" cy="42672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81600" y="1905000"/>
            <a:ext cx="1828800" cy="1752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53200" y="3962400"/>
            <a:ext cx="1828800" cy="1752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9" idx="5"/>
            <a:endCxn id="20" idx="1"/>
          </p:cNvCxnSpPr>
          <p:nvPr/>
        </p:nvCxnSpPr>
        <p:spPr>
          <a:xfrm rot="16200000" flipH="1">
            <a:off x="6436985" y="3388985"/>
            <a:ext cx="689630" cy="7658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7848600" y="2286000"/>
          <a:ext cx="469900" cy="228600"/>
        </p:xfrm>
        <a:graphic>
          <a:graphicData uri="http://schemas.openxmlformats.org/presentationml/2006/ole">
            <p:oleObj spid="_x0000_s41986" name="Equation" r:id="rId5" imgW="469800" imgH="2286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172200" y="2057400"/>
          <a:ext cx="592137" cy="242410"/>
        </p:xfrm>
        <a:graphic>
          <a:graphicData uri="http://schemas.openxmlformats.org/presentationml/2006/ole">
            <p:oleObj spid="_x0000_s41987" name="Equation" r:id="rId6" imgW="558720" imgH="22860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772400" y="4800600"/>
          <a:ext cx="592137" cy="242888"/>
        </p:xfrm>
        <a:graphic>
          <a:graphicData uri="http://schemas.openxmlformats.org/presentationml/2006/ole">
            <p:oleObj spid="_x0000_s41988" name="Equation" r:id="rId7" imgW="558720" imgH="228600" progId="Equation.3">
              <p:embed/>
            </p:oleObj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381000" y="3962400"/>
            <a:ext cx="3657600" cy="304800"/>
          </a:xfrm>
          <a:prstGeom prst="roundRect">
            <a:avLst/>
          </a:prstGeom>
          <a:solidFill>
            <a:srgbClr val="92D050">
              <a:alpha val="1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81000" y="4267200"/>
            <a:ext cx="3657600" cy="533400"/>
          </a:xfrm>
          <a:prstGeom prst="roundRect">
            <a:avLst/>
          </a:prstGeom>
          <a:solidFill>
            <a:srgbClr val="92D050">
              <a:alpha val="1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81000" y="3429000"/>
            <a:ext cx="3657600" cy="533400"/>
          </a:xfrm>
          <a:prstGeom prst="roundRect">
            <a:avLst/>
          </a:prstGeom>
          <a:solidFill>
            <a:srgbClr val="92D050">
              <a:alpha val="1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763802" y="2315110"/>
            <a:ext cx="470899" cy="1003443"/>
          </a:xfrm>
          <a:custGeom>
            <a:avLst/>
            <a:gdLst>
              <a:gd name="connsiteX0" fmla="*/ 0 w 470899"/>
              <a:gd name="connsiteY0" fmla="*/ 17124 h 1003443"/>
              <a:gd name="connsiteX1" fmla="*/ 390418 w 470899"/>
              <a:gd name="connsiteY1" fmla="*/ 27398 h 1003443"/>
              <a:gd name="connsiteX2" fmla="*/ 462337 w 470899"/>
              <a:gd name="connsiteY2" fmla="*/ 181510 h 1003443"/>
              <a:gd name="connsiteX3" fmla="*/ 339047 w 470899"/>
              <a:gd name="connsiteY3" fmla="*/ 315074 h 1003443"/>
              <a:gd name="connsiteX4" fmla="*/ 431515 w 470899"/>
              <a:gd name="connsiteY4" fmla="*/ 469187 h 1003443"/>
              <a:gd name="connsiteX5" fmla="*/ 297951 w 470899"/>
              <a:gd name="connsiteY5" fmla="*/ 1003443 h 100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899" h="1003443">
                <a:moveTo>
                  <a:pt x="0" y="17124"/>
                </a:moveTo>
                <a:cubicBezTo>
                  <a:pt x="156681" y="8562"/>
                  <a:pt x="313362" y="0"/>
                  <a:pt x="390418" y="27398"/>
                </a:cubicBezTo>
                <a:cubicBezTo>
                  <a:pt x="467474" y="54796"/>
                  <a:pt x="470899" y="133564"/>
                  <a:pt x="462337" y="181510"/>
                </a:cubicBezTo>
                <a:cubicBezTo>
                  <a:pt x="453775" y="229456"/>
                  <a:pt x="344184" y="267128"/>
                  <a:pt x="339047" y="315074"/>
                </a:cubicBezTo>
                <a:cubicBezTo>
                  <a:pt x="333910" y="363020"/>
                  <a:pt x="438364" y="354459"/>
                  <a:pt x="431515" y="469187"/>
                </a:cubicBezTo>
                <a:cubicBezTo>
                  <a:pt x="424666" y="583915"/>
                  <a:pt x="361308" y="793679"/>
                  <a:pt x="297951" y="1003443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102867" y="4366517"/>
            <a:ext cx="500009" cy="996593"/>
          </a:xfrm>
          <a:custGeom>
            <a:avLst/>
            <a:gdLst>
              <a:gd name="connsiteX0" fmla="*/ 89043 w 500009"/>
              <a:gd name="connsiteY0" fmla="*/ 0 h 996593"/>
              <a:gd name="connsiteX1" fmla="*/ 17124 w 500009"/>
              <a:gd name="connsiteY1" fmla="*/ 369870 h 996593"/>
              <a:gd name="connsiteX2" fmla="*/ 191785 w 500009"/>
              <a:gd name="connsiteY2" fmla="*/ 544530 h 996593"/>
              <a:gd name="connsiteX3" fmla="*/ 304800 w 500009"/>
              <a:gd name="connsiteY3" fmla="*/ 606175 h 996593"/>
              <a:gd name="connsiteX4" fmla="*/ 500009 w 500009"/>
              <a:gd name="connsiteY4" fmla="*/ 996593 h 99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09" h="996593">
                <a:moveTo>
                  <a:pt x="89043" y="0"/>
                </a:moveTo>
                <a:cubicBezTo>
                  <a:pt x="44521" y="139557"/>
                  <a:pt x="0" y="279115"/>
                  <a:pt x="17124" y="369870"/>
                </a:cubicBezTo>
                <a:cubicBezTo>
                  <a:pt x="34248" y="460625"/>
                  <a:pt x="143839" y="505146"/>
                  <a:pt x="191785" y="544530"/>
                </a:cubicBezTo>
                <a:cubicBezTo>
                  <a:pt x="239731" y="583914"/>
                  <a:pt x="253429" y="530831"/>
                  <a:pt x="304800" y="606175"/>
                </a:cubicBezTo>
                <a:cubicBezTo>
                  <a:pt x="356171" y="681519"/>
                  <a:pt x="428090" y="839056"/>
                  <a:pt x="500009" y="996593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43600" y="2971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n1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86400" y="21336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src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15200" y="51054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dst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86600" y="40386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n2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5334001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Time complexity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	2</a:t>
            </a:r>
            <a:r>
              <a:rPr lang="en-US" sz="2400" i="1" baseline="30000" dirty="0" smtClean="0"/>
              <a:t>k</a:t>
            </a:r>
            <a:r>
              <a:rPr lang="en-US" sz="2400" baseline="30000" dirty="0" smtClean="0"/>
              <a:t>+1</a:t>
            </a:r>
            <a:r>
              <a:rPr lang="en-US" sz="2400" dirty="0" smtClean="0"/>
              <a:t>  steps to get the whole path</a:t>
            </a:r>
          </a:p>
          <a:p>
            <a:r>
              <a:rPr lang="en-US" sz="2400" dirty="0" smtClean="0"/>
              <a:t>	</a:t>
            </a:r>
            <a:r>
              <a:rPr lang="en-US" sz="2400" i="1" dirty="0" smtClean="0"/>
              <a:t>k</a:t>
            </a:r>
            <a:r>
              <a:rPr lang="en-US" sz="2400" dirty="0" smtClean="0"/>
              <a:t>+1 to get the next hop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26" grpId="0" animBg="1"/>
      <p:bldP spid="27" grpId="0" animBg="1"/>
      <p:bldP spid="28" grpId="0" animBg="1"/>
      <p:bldP spid="34" grpId="0" animBg="1"/>
      <p:bldP spid="35" grpId="0" animBg="1"/>
      <p:bldP spid="19" grpId="0" animBg="1"/>
      <p:bldP spid="20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DCellRouting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616875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But: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DCellRouting</a:t>
            </a:r>
            <a:r>
              <a:rPr lang="en-US" dirty="0" smtClean="0"/>
              <a:t> is </a:t>
            </a:r>
            <a:r>
              <a:rPr lang="en-US" b="1" i="1" dirty="0" smtClean="0"/>
              <a:t>NOT</a:t>
            </a:r>
            <a:r>
              <a:rPr lang="en-US" dirty="0" smtClean="0"/>
              <a:t> a shortest-path routing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             is </a:t>
            </a:r>
            <a:r>
              <a:rPr lang="en-US" b="1" i="1" dirty="0" smtClean="0"/>
              <a:t>NOT</a:t>
            </a:r>
            <a:r>
              <a:rPr lang="en-US" dirty="0" smtClean="0"/>
              <a:t> a tight diameter bound for </a:t>
            </a:r>
            <a:r>
              <a:rPr lang="en-US" dirty="0" err="1" smtClean="0"/>
              <a:t>DCell</a:t>
            </a:r>
            <a:r>
              <a:rPr lang="en-US" dirty="0" smtClean="0"/>
              <a:t> </a:t>
            </a:r>
          </a:p>
          <a:p>
            <a:pPr marL="342900" indent="-342900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16074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Network diameter</a:t>
            </a:r>
            <a:r>
              <a:rPr lang="en-US" sz="2400" b="1" dirty="0" smtClean="0"/>
              <a:t>:  </a:t>
            </a:r>
            <a:r>
              <a:rPr lang="en-US" sz="2400" dirty="0" smtClean="0"/>
              <a:t>The maximum path length using                                                                        </a:t>
            </a:r>
            <a:r>
              <a:rPr lang="en-US" sz="2400" dirty="0" err="1" smtClean="0"/>
              <a:t>DCellRouting</a:t>
            </a:r>
            <a:r>
              <a:rPr lang="en-US" sz="2400" dirty="0" smtClean="0"/>
              <a:t> in a </a:t>
            </a:r>
            <a:r>
              <a:rPr lang="en-US" sz="2400" dirty="0" err="1" smtClean="0"/>
              <a:t>DCell</a:t>
            </a:r>
            <a:r>
              <a:rPr lang="en-US" sz="2000" i="1" dirty="0" err="1" smtClean="0"/>
              <a:t>k</a:t>
            </a:r>
            <a:r>
              <a:rPr lang="en-US" sz="2400" dirty="0" smtClean="0"/>
              <a:t> is at most 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7200" y="3733800"/>
          <a:ext cx="751842" cy="304800"/>
        </p:xfrm>
        <a:graphic>
          <a:graphicData uri="http://schemas.openxmlformats.org/presentationml/2006/ole">
            <p:oleObj spid="_x0000_s2050" name="Equation" r:id="rId4" imgW="469800" imgH="1904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95800" y="1905000"/>
          <a:ext cx="1219200" cy="533400"/>
        </p:xfrm>
        <a:graphic>
          <a:graphicData uri="http://schemas.openxmlformats.org/presentationml/2006/ole">
            <p:oleObj spid="_x0000_s2051" name="Equation" r:id="rId5" imgW="469800" imgH="190440" progId="Equation.3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200402" y="3505200"/>
          <a:ext cx="579119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399"/>
                <a:gridCol w="533400"/>
                <a:gridCol w="1415143"/>
                <a:gridCol w="827314"/>
                <a:gridCol w="827314"/>
                <a:gridCol w="827314"/>
                <a:gridCol w="827314"/>
              </a:tblGrid>
              <a:tr h="333375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Shortest-path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DCellRouting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33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4.87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5.16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5.22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5.48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5.73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176,820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9.96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11.29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865,830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10.74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11.98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3,263,442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11.31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12.46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24200" y="2819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mean and max path lengths of shortest-path and </a:t>
            </a:r>
            <a:r>
              <a:rPr lang="en-US" dirty="0" err="1" smtClean="0"/>
              <a:t>DCellRouting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44196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Yet: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DCellRouting</a:t>
            </a:r>
            <a:r>
              <a:rPr lang="en-US" dirty="0" smtClean="0"/>
              <a:t> is </a:t>
            </a:r>
            <a:r>
              <a:rPr lang="en-US" b="1" i="1" dirty="0" smtClean="0">
                <a:solidFill>
                  <a:srgbClr val="00B050"/>
                </a:solidFill>
              </a:rPr>
              <a:t>close</a:t>
            </a:r>
            <a:r>
              <a:rPr lang="en-US" dirty="0" smtClean="0"/>
              <a:t> to shortest-path routing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DCellRouting</a:t>
            </a:r>
            <a:r>
              <a:rPr lang="en-US" dirty="0" smtClean="0"/>
              <a:t> is much simpler: </a:t>
            </a:r>
            <a:r>
              <a:rPr lang="en-US" b="1" i="1" dirty="0" smtClean="0">
                <a:solidFill>
                  <a:srgbClr val="00B050"/>
                </a:solidFill>
              </a:rPr>
              <a:t>O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i="1" dirty="0" smtClean="0">
                <a:solidFill>
                  <a:srgbClr val="00B050"/>
                </a:solidFill>
              </a:rPr>
              <a:t>k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steps to decide the next hop</a:t>
            </a:r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DFR: </a:t>
            </a:r>
            <a:r>
              <a:rPr lang="en-US" dirty="0" err="1" smtClean="0"/>
              <a:t>DCell</a:t>
            </a:r>
            <a:r>
              <a:rPr lang="en-US" dirty="0" smtClean="0"/>
              <a:t> Fault-tolerant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Design goal: </a:t>
            </a:r>
            <a:r>
              <a:rPr lang="en-US" dirty="0" smtClean="0"/>
              <a:t>Support millions of servers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Advantages to take: </a:t>
            </a:r>
            <a:r>
              <a:rPr lang="en-US" dirty="0" err="1" smtClean="0"/>
              <a:t>DCellRouting</a:t>
            </a:r>
            <a:r>
              <a:rPr lang="en-US" dirty="0" smtClean="0"/>
              <a:t> and </a:t>
            </a:r>
            <a:r>
              <a:rPr lang="en-US" dirty="0" err="1" smtClean="0"/>
              <a:t>DCell</a:t>
            </a:r>
            <a:r>
              <a:rPr lang="en-US" dirty="0" smtClean="0"/>
              <a:t> topology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Ideas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#1: </a:t>
            </a:r>
            <a:r>
              <a:rPr lang="en-US" dirty="0" smtClean="0"/>
              <a:t>Local-reroute and Proxy to bypass failed links  </a:t>
            </a:r>
          </a:p>
          <a:p>
            <a:pPr lvl="2"/>
            <a:r>
              <a:rPr lang="en-US" dirty="0" smtClean="0"/>
              <a:t>Take advantage of the complete graph topology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#2: </a:t>
            </a:r>
            <a:r>
              <a:rPr lang="en-US" dirty="0" smtClean="0"/>
              <a:t>Local Link-state </a:t>
            </a:r>
          </a:p>
          <a:p>
            <a:pPr lvl="2"/>
            <a:r>
              <a:rPr lang="en-US" dirty="0" smtClean="0"/>
              <a:t>To avoid loops with only local-reroute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#3: </a:t>
            </a:r>
            <a:r>
              <a:rPr lang="en-US" dirty="0" smtClean="0"/>
              <a:t>Jump-up for rack failure</a:t>
            </a:r>
          </a:p>
          <a:p>
            <a:pPr lvl="2"/>
            <a:r>
              <a:rPr lang="en-US" dirty="0" smtClean="0"/>
              <a:t>To bypass a whole failed rack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DFR: </a:t>
            </a:r>
            <a:r>
              <a:rPr lang="en-US" dirty="0" err="1" smtClean="0"/>
              <a:t>DCell</a:t>
            </a:r>
            <a:r>
              <a:rPr lang="en-US" dirty="0" smtClean="0"/>
              <a:t> Fault-tolerant Routing </a:t>
            </a:r>
            <a:endParaRPr lang="en-US" dirty="0"/>
          </a:p>
        </p:txBody>
      </p:sp>
      <p:cxnSp>
        <p:nvCxnSpPr>
          <p:cNvPr id="22" name="Straight Connector 21"/>
          <p:cNvCxnSpPr>
            <a:stCxn id="9" idx="6"/>
            <a:endCxn id="8" idx="2"/>
          </p:cNvCxnSpPr>
          <p:nvPr/>
        </p:nvCxnSpPr>
        <p:spPr>
          <a:xfrm flipV="1">
            <a:off x="4038600" y="2590800"/>
            <a:ext cx="12954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3" idx="0"/>
          </p:cNvCxnSpPr>
          <p:nvPr/>
        </p:nvCxnSpPr>
        <p:spPr>
          <a:xfrm rot="10800000" flipV="1">
            <a:off x="5791200" y="3962400"/>
            <a:ext cx="8382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286000" y="2895600"/>
            <a:ext cx="5148943" cy="3788229"/>
            <a:chOff x="5029200" y="3886200"/>
            <a:chExt cx="5148943" cy="3788229"/>
          </a:xfrm>
        </p:grpSpPr>
        <p:sp>
          <p:nvSpPr>
            <p:cNvPr id="17" name="Oval 16"/>
            <p:cNvSpPr/>
            <p:nvPr/>
          </p:nvSpPr>
          <p:spPr>
            <a:xfrm>
              <a:off x="6487886" y="4931229"/>
              <a:ext cx="2819400" cy="2743200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029200" y="4441372"/>
              <a:ext cx="827315" cy="539355"/>
            </a:xfrm>
            <a:custGeom>
              <a:avLst/>
              <a:gdLst>
                <a:gd name="connsiteX0" fmla="*/ 0 w 827315"/>
                <a:gd name="connsiteY0" fmla="*/ 0 h 539355"/>
                <a:gd name="connsiteX1" fmla="*/ 65315 w 827315"/>
                <a:gd name="connsiteY1" fmla="*/ 152400 h 539355"/>
                <a:gd name="connsiteX2" fmla="*/ 130629 w 827315"/>
                <a:gd name="connsiteY2" fmla="*/ 217714 h 539355"/>
                <a:gd name="connsiteX3" fmla="*/ 283029 w 827315"/>
                <a:gd name="connsiteY3" fmla="*/ 391886 h 539355"/>
                <a:gd name="connsiteX4" fmla="*/ 370115 w 827315"/>
                <a:gd name="connsiteY4" fmla="*/ 413657 h 539355"/>
                <a:gd name="connsiteX5" fmla="*/ 435429 w 827315"/>
                <a:gd name="connsiteY5" fmla="*/ 435428 h 539355"/>
                <a:gd name="connsiteX6" fmla="*/ 827315 w 827315"/>
                <a:gd name="connsiteY6" fmla="*/ 478971 h 53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315" h="539355">
                  <a:moveTo>
                    <a:pt x="0" y="0"/>
                  </a:moveTo>
                  <a:cubicBezTo>
                    <a:pt x="17767" y="53300"/>
                    <a:pt x="31687" y="105321"/>
                    <a:pt x="65315" y="152400"/>
                  </a:cubicBezTo>
                  <a:cubicBezTo>
                    <a:pt x="83211" y="177454"/>
                    <a:pt x="111726" y="193410"/>
                    <a:pt x="130629" y="217714"/>
                  </a:cubicBezTo>
                  <a:cubicBezTo>
                    <a:pt x="197151" y="303243"/>
                    <a:pt x="191711" y="352750"/>
                    <a:pt x="283029" y="391886"/>
                  </a:cubicBezTo>
                  <a:cubicBezTo>
                    <a:pt x="310532" y="403673"/>
                    <a:pt x="341344" y="405437"/>
                    <a:pt x="370115" y="413657"/>
                  </a:cubicBezTo>
                  <a:cubicBezTo>
                    <a:pt x="392181" y="419961"/>
                    <a:pt x="413658" y="428171"/>
                    <a:pt x="435429" y="435428"/>
                  </a:cubicBezTo>
                  <a:cubicBezTo>
                    <a:pt x="591318" y="539355"/>
                    <a:pt x="474577" y="478971"/>
                    <a:pt x="827315" y="47897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11" idx="5"/>
              <a:endCxn id="10" idx="1"/>
            </p:cNvCxnSpPr>
            <p:nvPr/>
          </p:nvCxnSpPr>
          <p:spPr>
            <a:xfrm rot="16200000" flipH="1">
              <a:off x="6261994" y="5391137"/>
              <a:ext cx="680384" cy="6041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Freeform 41"/>
            <p:cNvSpPr/>
            <p:nvPr/>
          </p:nvSpPr>
          <p:spPr>
            <a:xfrm>
              <a:off x="9503229" y="3886200"/>
              <a:ext cx="674914" cy="914400"/>
            </a:xfrm>
            <a:custGeom>
              <a:avLst/>
              <a:gdLst>
                <a:gd name="connsiteX0" fmla="*/ 0 w 674914"/>
                <a:gd name="connsiteY0" fmla="*/ 914400 h 914400"/>
                <a:gd name="connsiteX1" fmla="*/ 130628 w 674914"/>
                <a:gd name="connsiteY1" fmla="*/ 827315 h 914400"/>
                <a:gd name="connsiteX2" fmla="*/ 195943 w 674914"/>
                <a:gd name="connsiteY2" fmla="*/ 783772 h 914400"/>
                <a:gd name="connsiteX3" fmla="*/ 239486 w 674914"/>
                <a:gd name="connsiteY3" fmla="*/ 718458 h 914400"/>
                <a:gd name="connsiteX4" fmla="*/ 261257 w 674914"/>
                <a:gd name="connsiteY4" fmla="*/ 457200 h 914400"/>
                <a:gd name="connsiteX5" fmla="*/ 391886 w 674914"/>
                <a:gd name="connsiteY5" fmla="*/ 413658 h 914400"/>
                <a:gd name="connsiteX6" fmla="*/ 544286 w 674914"/>
                <a:gd name="connsiteY6" fmla="*/ 370115 h 914400"/>
                <a:gd name="connsiteX7" fmla="*/ 609600 w 674914"/>
                <a:gd name="connsiteY7" fmla="*/ 304800 h 914400"/>
                <a:gd name="connsiteX8" fmla="*/ 653143 w 674914"/>
                <a:gd name="connsiteY8" fmla="*/ 174172 h 914400"/>
                <a:gd name="connsiteX9" fmla="*/ 674914 w 674914"/>
                <a:gd name="connsiteY9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4914" h="914400">
                  <a:moveTo>
                    <a:pt x="0" y="914400"/>
                  </a:moveTo>
                  <a:lnTo>
                    <a:pt x="130628" y="827315"/>
                  </a:lnTo>
                  <a:lnTo>
                    <a:pt x="195943" y="783772"/>
                  </a:lnTo>
                  <a:cubicBezTo>
                    <a:pt x="210457" y="762001"/>
                    <a:pt x="234354" y="744116"/>
                    <a:pt x="239486" y="718458"/>
                  </a:cubicBezTo>
                  <a:cubicBezTo>
                    <a:pt x="256624" y="632767"/>
                    <a:pt x="222176" y="535362"/>
                    <a:pt x="261257" y="457200"/>
                  </a:cubicBezTo>
                  <a:cubicBezTo>
                    <a:pt x="281783" y="416147"/>
                    <a:pt x="348343" y="428172"/>
                    <a:pt x="391886" y="413658"/>
                  </a:cubicBezTo>
                  <a:cubicBezTo>
                    <a:pt x="485600" y="382420"/>
                    <a:pt x="434919" y="397456"/>
                    <a:pt x="544286" y="370115"/>
                  </a:cubicBezTo>
                  <a:cubicBezTo>
                    <a:pt x="566057" y="348343"/>
                    <a:pt x="594647" y="331715"/>
                    <a:pt x="609600" y="304800"/>
                  </a:cubicBezTo>
                  <a:cubicBezTo>
                    <a:pt x="631890" y="264678"/>
                    <a:pt x="653143" y="174172"/>
                    <a:pt x="653143" y="174172"/>
                  </a:cubicBezTo>
                  <a:lnTo>
                    <a:pt x="674914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649686" y="4702629"/>
              <a:ext cx="762000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p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078686" y="4321629"/>
              <a:ext cx="762000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39000" y="70104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/>
                <a:t>i</a:t>
              </a:r>
              <a:r>
                <a:rPr lang="en-US" sz="2800" baseline="-25000" dirty="0" smtClean="0"/>
                <a:t>3</a:t>
              </a:r>
              <a:endParaRPr lang="en-US" sz="2800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58000" y="67056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/>
                <a:t>DCell</a:t>
              </a:r>
              <a:r>
                <a:rPr lang="en-US" sz="2800" i="1" baseline="-25000" dirty="0" smtClean="0"/>
                <a:t>b</a:t>
              </a:r>
              <a:endParaRPr lang="en-US" i="1" baseline="-25000" dirty="0" smtClean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239000" y="5943600"/>
              <a:ext cx="1328057" cy="254096"/>
            </a:xfrm>
            <a:custGeom>
              <a:avLst/>
              <a:gdLst>
                <a:gd name="connsiteX0" fmla="*/ 0 w 1328057"/>
                <a:gd name="connsiteY0" fmla="*/ 148579 h 254096"/>
                <a:gd name="connsiteX1" fmla="*/ 195942 w 1328057"/>
                <a:gd name="connsiteY1" fmla="*/ 235665 h 254096"/>
                <a:gd name="connsiteX2" fmla="*/ 609600 w 1328057"/>
                <a:gd name="connsiteY2" fmla="*/ 213893 h 254096"/>
                <a:gd name="connsiteX3" fmla="*/ 718457 w 1328057"/>
                <a:gd name="connsiteY3" fmla="*/ 17950 h 254096"/>
                <a:gd name="connsiteX4" fmla="*/ 914400 w 1328057"/>
                <a:gd name="connsiteY4" fmla="*/ 61493 h 254096"/>
                <a:gd name="connsiteX5" fmla="*/ 1088571 w 1328057"/>
                <a:gd name="connsiteY5" fmla="*/ 105036 h 254096"/>
                <a:gd name="connsiteX6" fmla="*/ 1175657 w 1328057"/>
                <a:gd name="connsiteY6" fmla="*/ 83265 h 254096"/>
                <a:gd name="connsiteX7" fmla="*/ 1240971 w 1328057"/>
                <a:gd name="connsiteY7" fmla="*/ 61493 h 254096"/>
                <a:gd name="connsiteX8" fmla="*/ 1328057 w 1328057"/>
                <a:gd name="connsiteY8" fmla="*/ 61493 h 25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57" h="254096">
                  <a:moveTo>
                    <a:pt x="0" y="148579"/>
                  </a:moveTo>
                  <a:cubicBezTo>
                    <a:pt x="155451" y="200396"/>
                    <a:pt x="92439" y="166662"/>
                    <a:pt x="195942" y="235665"/>
                  </a:cubicBezTo>
                  <a:cubicBezTo>
                    <a:pt x="333828" y="228408"/>
                    <a:pt x="477505" y="254096"/>
                    <a:pt x="609600" y="213893"/>
                  </a:cubicBezTo>
                  <a:cubicBezTo>
                    <a:pt x="665141" y="196989"/>
                    <a:pt x="699552" y="74665"/>
                    <a:pt x="718457" y="17950"/>
                  </a:cubicBezTo>
                  <a:cubicBezTo>
                    <a:pt x="1046773" y="83615"/>
                    <a:pt x="637683" y="0"/>
                    <a:pt x="914400" y="61493"/>
                  </a:cubicBezTo>
                  <a:cubicBezTo>
                    <a:pt x="1072028" y="96521"/>
                    <a:pt x="971861" y="66133"/>
                    <a:pt x="1088571" y="105036"/>
                  </a:cubicBezTo>
                  <a:cubicBezTo>
                    <a:pt x="1117600" y="97779"/>
                    <a:pt x="1146886" y="91485"/>
                    <a:pt x="1175657" y="83265"/>
                  </a:cubicBezTo>
                  <a:cubicBezTo>
                    <a:pt x="1197723" y="76960"/>
                    <a:pt x="1218253" y="64739"/>
                    <a:pt x="1240971" y="61493"/>
                  </a:cubicBezTo>
                  <a:cubicBezTo>
                    <a:pt x="1269708" y="57388"/>
                    <a:pt x="1299028" y="61493"/>
                    <a:pt x="1328057" y="6149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792686" y="5921829"/>
              <a:ext cx="762000" cy="762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p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153400" y="5562600"/>
              <a:ext cx="762000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2686" y="5388429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0070C0"/>
                  </a:solidFill>
                </a:rPr>
                <a:t>Proxy</a:t>
              </a:r>
              <a:endParaRPr lang="en-US" b="1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0" y="1295400"/>
            <a:ext cx="9067800" cy="3352800"/>
            <a:chOff x="0" y="1295400"/>
            <a:chExt cx="9067800" cy="3352800"/>
          </a:xfrm>
        </p:grpSpPr>
        <p:sp>
          <p:nvSpPr>
            <p:cNvPr id="15" name="Oval 14"/>
            <p:cNvSpPr/>
            <p:nvPr/>
          </p:nvSpPr>
          <p:spPr>
            <a:xfrm>
              <a:off x="1447800" y="1752600"/>
              <a:ext cx="2971800" cy="2895600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105400" y="1295400"/>
              <a:ext cx="2971800" cy="2895600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6" idx="6"/>
              <a:endCxn id="7" idx="2"/>
            </p:cNvCxnSpPr>
            <p:nvPr/>
          </p:nvCxnSpPr>
          <p:spPr>
            <a:xfrm flipV="1">
              <a:off x="1219200" y="3124200"/>
              <a:ext cx="609600" cy="533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326571" y="2830286"/>
              <a:ext cx="457200" cy="547864"/>
            </a:xfrm>
            <a:custGeom>
              <a:avLst/>
              <a:gdLst>
                <a:gd name="connsiteX0" fmla="*/ 0 w 457200"/>
                <a:gd name="connsiteY0" fmla="*/ 0 h 547864"/>
                <a:gd name="connsiteX1" fmla="*/ 21772 w 457200"/>
                <a:gd name="connsiteY1" fmla="*/ 326571 h 547864"/>
                <a:gd name="connsiteX2" fmla="*/ 65315 w 457200"/>
                <a:gd name="connsiteY2" fmla="*/ 391885 h 547864"/>
                <a:gd name="connsiteX3" fmla="*/ 195943 w 457200"/>
                <a:gd name="connsiteY3" fmla="*/ 500743 h 547864"/>
                <a:gd name="connsiteX4" fmla="*/ 261258 w 457200"/>
                <a:gd name="connsiteY4" fmla="*/ 522514 h 547864"/>
                <a:gd name="connsiteX5" fmla="*/ 457200 w 457200"/>
                <a:gd name="connsiteY5" fmla="*/ 544285 h 54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547864">
                  <a:moveTo>
                    <a:pt x="0" y="0"/>
                  </a:moveTo>
                  <a:cubicBezTo>
                    <a:pt x="7257" y="108857"/>
                    <a:pt x="3836" y="218957"/>
                    <a:pt x="21772" y="326571"/>
                  </a:cubicBezTo>
                  <a:cubicBezTo>
                    <a:pt x="26074" y="352381"/>
                    <a:pt x="48564" y="371784"/>
                    <a:pt x="65315" y="391885"/>
                  </a:cubicBezTo>
                  <a:cubicBezTo>
                    <a:pt x="99708" y="433156"/>
                    <a:pt x="147012" y="476278"/>
                    <a:pt x="195943" y="500743"/>
                  </a:cubicBezTo>
                  <a:cubicBezTo>
                    <a:pt x="216469" y="511006"/>
                    <a:pt x="238855" y="517536"/>
                    <a:pt x="261258" y="522514"/>
                  </a:cubicBezTo>
                  <a:cubicBezTo>
                    <a:pt x="375336" y="547864"/>
                    <a:pt x="366497" y="544285"/>
                    <a:pt x="457200" y="54428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29543" y="2832557"/>
              <a:ext cx="1023257" cy="328524"/>
            </a:xfrm>
            <a:custGeom>
              <a:avLst/>
              <a:gdLst>
                <a:gd name="connsiteX0" fmla="*/ 0 w 1023257"/>
                <a:gd name="connsiteY0" fmla="*/ 193672 h 328524"/>
                <a:gd name="connsiteX1" fmla="*/ 174171 w 1023257"/>
                <a:gd name="connsiteY1" fmla="*/ 302529 h 328524"/>
                <a:gd name="connsiteX2" fmla="*/ 239486 w 1023257"/>
                <a:gd name="connsiteY2" fmla="*/ 324300 h 328524"/>
                <a:gd name="connsiteX3" fmla="*/ 522514 w 1023257"/>
                <a:gd name="connsiteY3" fmla="*/ 302529 h 328524"/>
                <a:gd name="connsiteX4" fmla="*/ 544286 w 1023257"/>
                <a:gd name="connsiteY4" fmla="*/ 237214 h 328524"/>
                <a:gd name="connsiteX5" fmla="*/ 566057 w 1023257"/>
                <a:gd name="connsiteY5" fmla="*/ 84814 h 328524"/>
                <a:gd name="connsiteX6" fmla="*/ 609600 w 1023257"/>
                <a:gd name="connsiteY6" fmla="*/ 19500 h 328524"/>
                <a:gd name="connsiteX7" fmla="*/ 1023257 w 1023257"/>
                <a:gd name="connsiteY7" fmla="*/ 19500 h 32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3257" h="328524">
                  <a:moveTo>
                    <a:pt x="0" y="193672"/>
                  </a:moveTo>
                  <a:cubicBezTo>
                    <a:pt x="69002" y="297175"/>
                    <a:pt x="18720" y="250712"/>
                    <a:pt x="174171" y="302529"/>
                  </a:cubicBezTo>
                  <a:lnTo>
                    <a:pt x="239486" y="324300"/>
                  </a:lnTo>
                  <a:cubicBezTo>
                    <a:pt x="333829" y="317043"/>
                    <a:pt x="431533" y="328524"/>
                    <a:pt x="522514" y="302529"/>
                  </a:cubicBezTo>
                  <a:cubicBezTo>
                    <a:pt x="544580" y="296224"/>
                    <a:pt x="539785" y="259718"/>
                    <a:pt x="544286" y="237214"/>
                  </a:cubicBezTo>
                  <a:cubicBezTo>
                    <a:pt x="554350" y="186895"/>
                    <a:pt x="551312" y="133966"/>
                    <a:pt x="566057" y="84814"/>
                  </a:cubicBezTo>
                  <a:cubicBezTo>
                    <a:pt x="573576" y="59752"/>
                    <a:pt x="583697" y="23200"/>
                    <a:pt x="609600" y="19500"/>
                  </a:cubicBezTo>
                  <a:cubicBezTo>
                    <a:pt x="746100" y="0"/>
                    <a:pt x="885371" y="19500"/>
                    <a:pt x="1023257" y="195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998029" y="2514600"/>
              <a:ext cx="1094181" cy="217714"/>
            </a:xfrm>
            <a:custGeom>
              <a:avLst/>
              <a:gdLst>
                <a:gd name="connsiteX0" fmla="*/ 0 w 1094181"/>
                <a:gd name="connsiteY0" fmla="*/ 217714 h 217714"/>
                <a:gd name="connsiteX1" fmla="*/ 195942 w 1094181"/>
                <a:gd name="connsiteY1" fmla="*/ 108857 h 217714"/>
                <a:gd name="connsiteX2" fmla="*/ 326571 w 1094181"/>
                <a:gd name="connsiteY2" fmla="*/ 21771 h 217714"/>
                <a:gd name="connsiteX3" fmla="*/ 348342 w 1094181"/>
                <a:gd name="connsiteY3" fmla="*/ 152400 h 217714"/>
                <a:gd name="connsiteX4" fmla="*/ 522514 w 1094181"/>
                <a:gd name="connsiteY4" fmla="*/ 130629 h 217714"/>
                <a:gd name="connsiteX5" fmla="*/ 587828 w 1094181"/>
                <a:gd name="connsiteY5" fmla="*/ 108857 h 217714"/>
                <a:gd name="connsiteX6" fmla="*/ 718457 w 1094181"/>
                <a:gd name="connsiteY6" fmla="*/ 43543 h 217714"/>
                <a:gd name="connsiteX7" fmla="*/ 1088571 w 1094181"/>
                <a:gd name="connsiteY7" fmla="*/ 0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81" h="217714">
                  <a:moveTo>
                    <a:pt x="0" y="217714"/>
                  </a:moveTo>
                  <a:cubicBezTo>
                    <a:pt x="96976" y="169226"/>
                    <a:pt x="95708" y="172642"/>
                    <a:pt x="195942" y="108857"/>
                  </a:cubicBezTo>
                  <a:cubicBezTo>
                    <a:pt x="240093" y="80761"/>
                    <a:pt x="326571" y="21771"/>
                    <a:pt x="326571" y="21771"/>
                  </a:cubicBezTo>
                  <a:cubicBezTo>
                    <a:pt x="333828" y="65314"/>
                    <a:pt x="309754" y="130962"/>
                    <a:pt x="348342" y="152400"/>
                  </a:cubicBezTo>
                  <a:cubicBezTo>
                    <a:pt x="399488" y="180815"/>
                    <a:pt x="464949" y="141095"/>
                    <a:pt x="522514" y="130629"/>
                  </a:cubicBezTo>
                  <a:cubicBezTo>
                    <a:pt x="545093" y="126524"/>
                    <a:pt x="567302" y="119120"/>
                    <a:pt x="587828" y="108857"/>
                  </a:cubicBezTo>
                  <a:cubicBezTo>
                    <a:pt x="648499" y="78521"/>
                    <a:pt x="649138" y="50840"/>
                    <a:pt x="718457" y="43543"/>
                  </a:cubicBezTo>
                  <a:cubicBezTo>
                    <a:pt x="1094181" y="3993"/>
                    <a:pt x="983023" y="105548"/>
                    <a:pt x="1088571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522029" y="2166257"/>
              <a:ext cx="783771" cy="326572"/>
            </a:xfrm>
            <a:custGeom>
              <a:avLst/>
              <a:gdLst>
                <a:gd name="connsiteX0" fmla="*/ 0 w 783771"/>
                <a:gd name="connsiteY0" fmla="*/ 326572 h 326572"/>
                <a:gd name="connsiteX1" fmla="*/ 21771 w 783771"/>
                <a:gd name="connsiteY1" fmla="*/ 261257 h 326572"/>
                <a:gd name="connsiteX2" fmla="*/ 152400 w 783771"/>
                <a:gd name="connsiteY2" fmla="*/ 174172 h 326572"/>
                <a:gd name="connsiteX3" fmla="*/ 195942 w 783771"/>
                <a:gd name="connsiteY3" fmla="*/ 108857 h 326572"/>
                <a:gd name="connsiteX4" fmla="*/ 326571 w 783771"/>
                <a:gd name="connsiteY4" fmla="*/ 21772 h 326572"/>
                <a:gd name="connsiteX5" fmla="*/ 391885 w 783771"/>
                <a:gd name="connsiteY5" fmla="*/ 65314 h 326572"/>
                <a:gd name="connsiteX6" fmla="*/ 478971 w 783771"/>
                <a:gd name="connsiteY6" fmla="*/ 174172 h 326572"/>
                <a:gd name="connsiteX7" fmla="*/ 566057 w 783771"/>
                <a:gd name="connsiteY7" fmla="*/ 152400 h 326572"/>
                <a:gd name="connsiteX8" fmla="*/ 696685 w 783771"/>
                <a:gd name="connsiteY8" fmla="*/ 65314 h 326572"/>
                <a:gd name="connsiteX9" fmla="*/ 783771 w 783771"/>
                <a:gd name="connsiteY9" fmla="*/ 0 h 32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3771" h="326572">
                  <a:moveTo>
                    <a:pt x="0" y="326572"/>
                  </a:moveTo>
                  <a:cubicBezTo>
                    <a:pt x="7257" y="304800"/>
                    <a:pt x="5543" y="277485"/>
                    <a:pt x="21771" y="261257"/>
                  </a:cubicBezTo>
                  <a:cubicBezTo>
                    <a:pt x="58775" y="224253"/>
                    <a:pt x="152400" y="174172"/>
                    <a:pt x="152400" y="174172"/>
                  </a:cubicBezTo>
                  <a:cubicBezTo>
                    <a:pt x="166914" y="152400"/>
                    <a:pt x="176250" y="126087"/>
                    <a:pt x="195942" y="108857"/>
                  </a:cubicBezTo>
                  <a:cubicBezTo>
                    <a:pt x="235326" y="74396"/>
                    <a:pt x="326571" y="21772"/>
                    <a:pt x="326571" y="21772"/>
                  </a:cubicBezTo>
                  <a:cubicBezTo>
                    <a:pt x="348342" y="36286"/>
                    <a:pt x="375539" y="44882"/>
                    <a:pt x="391885" y="65314"/>
                  </a:cubicBezTo>
                  <a:cubicBezTo>
                    <a:pt x="512071" y="215545"/>
                    <a:pt x="291789" y="49383"/>
                    <a:pt x="478971" y="174172"/>
                  </a:cubicBezTo>
                  <a:cubicBezTo>
                    <a:pt x="508000" y="166915"/>
                    <a:pt x="539294" y="165782"/>
                    <a:pt x="566057" y="152400"/>
                  </a:cubicBezTo>
                  <a:cubicBezTo>
                    <a:pt x="612864" y="128996"/>
                    <a:pt x="653142" y="94342"/>
                    <a:pt x="696685" y="65314"/>
                  </a:cubicBezTo>
                  <a:cubicBezTo>
                    <a:pt x="770543" y="16075"/>
                    <a:pt x="743497" y="40276"/>
                    <a:pt x="783771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0" y="2133600"/>
              <a:ext cx="762000" cy="762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src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229600" y="1676400"/>
              <a:ext cx="838200" cy="838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dst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57200" y="3276600"/>
              <a:ext cx="762000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m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828800" y="2743200"/>
              <a:ext cx="762000" cy="762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m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334000" y="2209800"/>
              <a:ext cx="762000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n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276600" y="2590800"/>
              <a:ext cx="762000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n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010400" y="2133600"/>
              <a:ext cx="762000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r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09800" y="19050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/>
                <a:t>DCell</a:t>
              </a:r>
              <a:r>
                <a:rPr lang="en-US" sz="2800" i="1" baseline="-25000" dirty="0" smtClean="0"/>
                <a:t>b</a:t>
              </a:r>
              <a:endParaRPr lang="en-US" i="1" baseline="-25000" dirty="0" smtClean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14600" y="22860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/>
                <a:t>i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24600" y="17526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/>
                <a:t>i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19800" y="12954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/>
                <a:t>DCell</a:t>
              </a:r>
              <a:r>
                <a:rPr lang="en-US" sz="2800" i="1" baseline="-25000" dirty="0" smtClean="0"/>
                <a:t>b</a:t>
              </a:r>
              <a:endParaRPr lang="en-US" i="1" baseline="-25000" dirty="0" smtClean="0"/>
            </a:p>
          </p:txBody>
        </p:sp>
      </p:grpSp>
      <p:sp>
        <p:nvSpPr>
          <p:cNvPr id="56" name="Multiply 55"/>
          <p:cNvSpPr/>
          <p:nvPr/>
        </p:nvSpPr>
        <p:spPr>
          <a:xfrm>
            <a:off x="5715000" y="2971800"/>
            <a:ext cx="533400" cy="6858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419600" y="2209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</a:t>
            </a:r>
            <a:endParaRPr lang="en-US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3429000" y="464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</a:t>
            </a:r>
            <a:endParaRPr lang="en-US" i="1" dirty="0"/>
          </a:p>
        </p:txBody>
      </p:sp>
      <p:sp>
        <p:nvSpPr>
          <p:cNvPr id="61" name="Oval 60"/>
          <p:cNvSpPr/>
          <p:nvPr/>
        </p:nvSpPr>
        <p:spPr>
          <a:xfrm>
            <a:off x="7010400" y="3733800"/>
            <a:ext cx="4267200" cy="41148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65" idx="6"/>
            <a:endCxn id="64" idx="2"/>
          </p:cNvCxnSpPr>
          <p:nvPr/>
        </p:nvCxnSpPr>
        <p:spPr>
          <a:xfrm flipV="1">
            <a:off x="6324600" y="5638800"/>
            <a:ext cx="9144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543800" y="4648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Proxy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00800" y="5257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L+1</a:t>
            </a:r>
            <a:endParaRPr lang="en-US" i="1" dirty="0"/>
          </a:p>
        </p:txBody>
      </p:sp>
      <p:sp>
        <p:nvSpPr>
          <p:cNvPr id="70" name="Freeform 69"/>
          <p:cNvSpPr/>
          <p:nvPr/>
        </p:nvSpPr>
        <p:spPr>
          <a:xfrm>
            <a:off x="4457700" y="5557838"/>
            <a:ext cx="1214438" cy="379087"/>
          </a:xfrm>
          <a:custGeom>
            <a:avLst/>
            <a:gdLst>
              <a:gd name="connsiteX0" fmla="*/ 0 w 1214438"/>
              <a:gd name="connsiteY0" fmla="*/ 0 h 379087"/>
              <a:gd name="connsiteX1" fmla="*/ 114300 w 1214438"/>
              <a:gd name="connsiteY1" fmla="*/ 57150 h 379087"/>
              <a:gd name="connsiteX2" fmla="*/ 142875 w 1214438"/>
              <a:gd name="connsiteY2" fmla="*/ 100012 h 379087"/>
              <a:gd name="connsiteX3" fmla="*/ 228600 w 1214438"/>
              <a:gd name="connsiteY3" fmla="*/ 171450 h 379087"/>
              <a:gd name="connsiteX4" fmla="*/ 285750 w 1214438"/>
              <a:gd name="connsiteY4" fmla="*/ 214312 h 379087"/>
              <a:gd name="connsiteX5" fmla="*/ 414338 w 1214438"/>
              <a:gd name="connsiteY5" fmla="*/ 242887 h 379087"/>
              <a:gd name="connsiteX6" fmla="*/ 471488 w 1214438"/>
              <a:gd name="connsiteY6" fmla="*/ 271462 h 379087"/>
              <a:gd name="connsiteX7" fmla="*/ 557213 w 1214438"/>
              <a:gd name="connsiteY7" fmla="*/ 300037 h 379087"/>
              <a:gd name="connsiteX8" fmla="*/ 1214438 w 1214438"/>
              <a:gd name="connsiteY8" fmla="*/ 314325 h 37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438" h="379087">
                <a:moveTo>
                  <a:pt x="0" y="0"/>
                </a:moveTo>
                <a:cubicBezTo>
                  <a:pt x="46752" y="15583"/>
                  <a:pt x="71355" y="20340"/>
                  <a:pt x="114300" y="57150"/>
                </a:cubicBezTo>
                <a:cubicBezTo>
                  <a:pt x="127337" y="68325"/>
                  <a:pt x="131882" y="86821"/>
                  <a:pt x="142875" y="100012"/>
                </a:cubicBezTo>
                <a:cubicBezTo>
                  <a:pt x="182115" y="147099"/>
                  <a:pt x="182324" y="138395"/>
                  <a:pt x="228600" y="171450"/>
                </a:cubicBezTo>
                <a:cubicBezTo>
                  <a:pt x="247977" y="185291"/>
                  <a:pt x="264452" y="203663"/>
                  <a:pt x="285750" y="214312"/>
                </a:cubicBezTo>
                <a:cubicBezTo>
                  <a:pt x="299206" y="221040"/>
                  <a:pt x="406817" y="241383"/>
                  <a:pt x="414338" y="242887"/>
                </a:cubicBezTo>
                <a:cubicBezTo>
                  <a:pt x="433388" y="252412"/>
                  <a:pt x="451713" y="263552"/>
                  <a:pt x="471488" y="271462"/>
                </a:cubicBezTo>
                <a:cubicBezTo>
                  <a:pt x="499454" y="282649"/>
                  <a:pt x="528638" y="290512"/>
                  <a:pt x="557213" y="300037"/>
                </a:cubicBezTo>
                <a:cubicBezTo>
                  <a:pt x="794360" y="379087"/>
                  <a:pt x="584914" y="314325"/>
                  <a:pt x="1214438" y="3143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7700963" y="2428875"/>
            <a:ext cx="1057275" cy="3128963"/>
          </a:xfrm>
          <a:custGeom>
            <a:avLst/>
            <a:gdLst>
              <a:gd name="connsiteX0" fmla="*/ 0 w 1057275"/>
              <a:gd name="connsiteY0" fmla="*/ 3128963 h 3128963"/>
              <a:gd name="connsiteX1" fmla="*/ 57150 w 1057275"/>
              <a:gd name="connsiteY1" fmla="*/ 3086100 h 3128963"/>
              <a:gd name="connsiteX2" fmla="*/ 357187 w 1057275"/>
              <a:gd name="connsiteY2" fmla="*/ 3000375 h 3128963"/>
              <a:gd name="connsiteX3" fmla="*/ 400050 w 1057275"/>
              <a:gd name="connsiteY3" fmla="*/ 2986088 h 3128963"/>
              <a:gd name="connsiteX4" fmla="*/ 457200 w 1057275"/>
              <a:gd name="connsiteY4" fmla="*/ 2857500 h 3128963"/>
              <a:gd name="connsiteX5" fmla="*/ 485775 w 1057275"/>
              <a:gd name="connsiteY5" fmla="*/ 1957388 h 3128963"/>
              <a:gd name="connsiteX6" fmla="*/ 528637 w 1057275"/>
              <a:gd name="connsiteY6" fmla="*/ 1928813 h 3128963"/>
              <a:gd name="connsiteX7" fmla="*/ 571500 w 1057275"/>
              <a:gd name="connsiteY7" fmla="*/ 1885950 h 3128963"/>
              <a:gd name="connsiteX8" fmla="*/ 614362 w 1057275"/>
              <a:gd name="connsiteY8" fmla="*/ 1871663 h 3128963"/>
              <a:gd name="connsiteX9" fmla="*/ 685800 w 1057275"/>
              <a:gd name="connsiteY9" fmla="*/ 1828800 h 3128963"/>
              <a:gd name="connsiteX10" fmla="*/ 771525 w 1057275"/>
              <a:gd name="connsiteY10" fmla="*/ 1771650 h 3128963"/>
              <a:gd name="connsiteX11" fmla="*/ 814387 w 1057275"/>
              <a:gd name="connsiteY11" fmla="*/ 1743075 h 3128963"/>
              <a:gd name="connsiteX12" fmla="*/ 842962 w 1057275"/>
              <a:gd name="connsiteY12" fmla="*/ 1700213 h 3128963"/>
              <a:gd name="connsiteX13" fmla="*/ 857250 w 1057275"/>
              <a:gd name="connsiteY13" fmla="*/ 1657350 h 3128963"/>
              <a:gd name="connsiteX14" fmla="*/ 871537 w 1057275"/>
              <a:gd name="connsiteY14" fmla="*/ 1028700 h 3128963"/>
              <a:gd name="connsiteX15" fmla="*/ 885825 w 1057275"/>
              <a:gd name="connsiteY15" fmla="*/ 985838 h 3128963"/>
              <a:gd name="connsiteX16" fmla="*/ 900112 w 1057275"/>
              <a:gd name="connsiteY16" fmla="*/ 928688 h 3128963"/>
              <a:gd name="connsiteX17" fmla="*/ 928687 w 1057275"/>
              <a:gd name="connsiteY17" fmla="*/ 871538 h 3128963"/>
              <a:gd name="connsiteX18" fmla="*/ 957262 w 1057275"/>
              <a:gd name="connsiteY18" fmla="*/ 757238 h 3128963"/>
              <a:gd name="connsiteX19" fmla="*/ 1000125 w 1057275"/>
              <a:gd name="connsiteY19" fmla="*/ 600075 h 3128963"/>
              <a:gd name="connsiteX20" fmla="*/ 1028700 w 1057275"/>
              <a:gd name="connsiteY20" fmla="*/ 542925 h 3128963"/>
              <a:gd name="connsiteX21" fmla="*/ 1057275 w 1057275"/>
              <a:gd name="connsiteY21" fmla="*/ 457200 h 3128963"/>
              <a:gd name="connsiteX22" fmla="*/ 1042987 w 1057275"/>
              <a:gd name="connsiteY22" fmla="*/ 342900 h 3128963"/>
              <a:gd name="connsiteX23" fmla="*/ 1014412 w 1057275"/>
              <a:gd name="connsiteY23" fmla="*/ 300038 h 3128963"/>
              <a:gd name="connsiteX24" fmla="*/ 1000125 w 1057275"/>
              <a:gd name="connsiteY24" fmla="*/ 0 h 312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57275" h="3128963">
                <a:moveTo>
                  <a:pt x="0" y="3128963"/>
                </a:moveTo>
                <a:cubicBezTo>
                  <a:pt x="19050" y="3114675"/>
                  <a:pt x="34745" y="3094166"/>
                  <a:pt x="57150" y="3086100"/>
                </a:cubicBezTo>
                <a:cubicBezTo>
                  <a:pt x="155016" y="3050868"/>
                  <a:pt x="257333" y="3029499"/>
                  <a:pt x="357187" y="3000375"/>
                </a:cubicBezTo>
                <a:cubicBezTo>
                  <a:pt x="371645" y="2996158"/>
                  <a:pt x="385762" y="2990850"/>
                  <a:pt x="400050" y="2986088"/>
                </a:cubicBezTo>
                <a:cubicBezTo>
                  <a:pt x="434055" y="2884073"/>
                  <a:pt x="411917" y="2925425"/>
                  <a:pt x="457200" y="2857500"/>
                </a:cubicBezTo>
                <a:cubicBezTo>
                  <a:pt x="564587" y="2535331"/>
                  <a:pt x="419479" y="2984969"/>
                  <a:pt x="485775" y="1957388"/>
                </a:cubicBezTo>
                <a:cubicBezTo>
                  <a:pt x="486881" y="1940252"/>
                  <a:pt x="515446" y="1939806"/>
                  <a:pt x="528637" y="1928813"/>
                </a:cubicBezTo>
                <a:cubicBezTo>
                  <a:pt x="544159" y="1915878"/>
                  <a:pt x="554688" y="1897158"/>
                  <a:pt x="571500" y="1885950"/>
                </a:cubicBezTo>
                <a:cubicBezTo>
                  <a:pt x="584031" y="1877596"/>
                  <a:pt x="600892" y="1878398"/>
                  <a:pt x="614362" y="1871663"/>
                </a:cubicBezTo>
                <a:cubicBezTo>
                  <a:pt x="639200" y="1859244"/>
                  <a:pt x="662371" y="1843709"/>
                  <a:pt x="685800" y="1828800"/>
                </a:cubicBezTo>
                <a:cubicBezTo>
                  <a:pt x="714774" y="1810362"/>
                  <a:pt x="742950" y="1790700"/>
                  <a:pt x="771525" y="1771650"/>
                </a:cubicBezTo>
                <a:lnTo>
                  <a:pt x="814387" y="1743075"/>
                </a:lnTo>
                <a:cubicBezTo>
                  <a:pt x="823912" y="1728788"/>
                  <a:pt x="835283" y="1715571"/>
                  <a:pt x="842962" y="1700213"/>
                </a:cubicBezTo>
                <a:cubicBezTo>
                  <a:pt x="849697" y="1686742"/>
                  <a:pt x="856610" y="1672397"/>
                  <a:pt x="857250" y="1657350"/>
                </a:cubicBezTo>
                <a:cubicBezTo>
                  <a:pt x="866161" y="1447935"/>
                  <a:pt x="862626" y="1238115"/>
                  <a:pt x="871537" y="1028700"/>
                </a:cubicBezTo>
                <a:cubicBezTo>
                  <a:pt x="872177" y="1013653"/>
                  <a:pt x="881688" y="1000319"/>
                  <a:pt x="885825" y="985838"/>
                </a:cubicBezTo>
                <a:cubicBezTo>
                  <a:pt x="891220" y="966957"/>
                  <a:pt x="893217" y="947074"/>
                  <a:pt x="900112" y="928688"/>
                </a:cubicBezTo>
                <a:cubicBezTo>
                  <a:pt x="907590" y="908746"/>
                  <a:pt x="921952" y="891744"/>
                  <a:pt x="928687" y="871538"/>
                </a:cubicBezTo>
                <a:cubicBezTo>
                  <a:pt x="941106" y="834281"/>
                  <a:pt x="949560" y="795748"/>
                  <a:pt x="957262" y="757238"/>
                </a:cubicBezTo>
                <a:cubicBezTo>
                  <a:pt x="967714" y="704981"/>
                  <a:pt x="975956" y="648413"/>
                  <a:pt x="1000125" y="600075"/>
                </a:cubicBezTo>
                <a:cubicBezTo>
                  <a:pt x="1009650" y="581025"/>
                  <a:pt x="1020790" y="562700"/>
                  <a:pt x="1028700" y="542925"/>
                </a:cubicBezTo>
                <a:cubicBezTo>
                  <a:pt x="1039887" y="514959"/>
                  <a:pt x="1057275" y="457200"/>
                  <a:pt x="1057275" y="457200"/>
                </a:cubicBezTo>
                <a:cubicBezTo>
                  <a:pt x="1052512" y="419100"/>
                  <a:pt x="1053090" y="379944"/>
                  <a:pt x="1042987" y="342900"/>
                </a:cubicBezTo>
                <a:cubicBezTo>
                  <a:pt x="1038469" y="326334"/>
                  <a:pt x="1018010" y="316828"/>
                  <a:pt x="1014412" y="300038"/>
                </a:cubicBezTo>
                <a:cubicBezTo>
                  <a:pt x="995813" y="213244"/>
                  <a:pt x="1000125" y="88830"/>
                  <a:pt x="1000125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239000" y="5257800"/>
            <a:ext cx="762000" cy="76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s</a:t>
            </a:r>
            <a:r>
              <a:rPr lang="en-US" sz="2800" i="1" baseline="-25000" dirty="0" smtClean="0">
                <a:solidFill>
                  <a:schemeClr val="tx1"/>
                </a:solidFill>
              </a:rPr>
              <a:t>2</a:t>
            </a:r>
            <a:endParaRPr 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562600" y="54864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s</a:t>
            </a:r>
            <a:r>
              <a:rPr lang="en-US" sz="2800" i="1" baseline="-25000" dirty="0" smtClean="0">
                <a:solidFill>
                  <a:schemeClr val="tx1"/>
                </a:solidFill>
              </a:rPr>
              <a:t>1</a:t>
            </a:r>
            <a:endParaRPr 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5638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Servers in a same </a:t>
            </a:r>
          </a:p>
          <a:p>
            <a:r>
              <a:rPr lang="en-US" dirty="0" smtClean="0"/>
              <a:t>share local link-state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1752600" y="5486400"/>
            <a:ext cx="457200" cy="4572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/>
      <p:bldP spid="61" grpId="0" animBg="1"/>
      <p:bldP spid="68" grpId="0"/>
      <p:bldP spid="69" grpId="0"/>
      <p:bldP spid="70" grpId="0" animBg="1"/>
      <p:bldP spid="71" grpId="0" animBg="1"/>
      <p:bldP spid="64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DFR Simulations: Server failure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515" y="1752600"/>
            <a:ext cx="815648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</a:t>
            </a:r>
            <a:r>
              <a:rPr lang="en-US" dirty="0" err="1" smtClean="0"/>
              <a:t>DCells</a:t>
            </a:r>
            <a:r>
              <a:rPr lang="en-US" dirty="0" smtClean="0"/>
              <a:t>:</a:t>
            </a:r>
          </a:p>
          <a:p>
            <a:r>
              <a:rPr lang="en-US" dirty="0" smtClean="0"/>
              <a:t>n=4, k=3 -&gt; N=176,820</a:t>
            </a:r>
          </a:p>
          <a:p>
            <a:r>
              <a:rPr lang="en-US" dirty="0" smtClean="0"/>
              <a:t>n=5, k=3 -&gt; N=865,830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DFR Simulations: Rack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4531"/>
            <a:ext cx="8153400" cy="510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143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</a:t>
            </a:r>
            <a:r>
              <a:rPr lang="en-US" dirty="0" err="1" smtClean="0"/>
              <a:t>DCells</a:t>
            </a:r>
            <a:r>
              <a:rPr lang="en-US" dirty="0" smtClean="0"/>
              <a:t>:</a:t>
            </a:r>
          </a:p>
          <a:p>
            <a:r>
              <a:rPr lang="en-US" dirty="0" smtClean="0"/>
              <a:t>n=4, k=3 -&gt; N=176,820</a:t>
            </a:r>
          </a:p>
          <a:p>
            <a:r>
              <a:rPr lang="en-US" dirty="0" smtClean="0"/>
              <a:t>n=5, k=3 -&gt; N=865,830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DFR Simulations: Link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514" y="1752600"/>
            <a:ext cx="815648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143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</a:t>
            </a:r>
            <a:r>
              <a:rPr lang="en-US" dirty="0" err="1" smtClean="0"/>
              <a:t>DCells</a:t>
            </a:r>
            <a:r>
              <a:rPr lang="en-US" dirty="0" smtClean="0"/>
              <a:t>:</a:t>
            </a:r>
          </a:p>
          <a:p>
            <a:r>
              <a:rPr lang="en-US" dirty="0" smtClean="0"/>
              <a:t>n=4, k=3 -&gt; N=176,820</a:t>
            </a:r>
          </a:p>
          <a:p>
            <a:r>
              <a:rPr lang="en-US" dirty="0" smtClean="0"/>
              <a:t>n=5, k=3 -&gt; N=865,830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81200" y="5867400"/>
            <a:ext cx="1752600" cy="533400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DCell</a:t>
            </a:r>
            <a:r>
              <a:rPr lang="en-US" sz="2800" dirty="0" smtClean="0"/>
              <a:t> Protocol Suite Design</a:t>
            </a:r>
          </a:p>
          <a:p>
            <a:pPr lvl="1"/>
            <a:r>
              <a:rPr lang="en-US" sz="2400" dirty="0" smtClean="0"/>
              <a:t>Apps only see TCP/IP</a:t>
            </a:r>
          </a:p>
          <a:p>
            <a:pPr lvl="1"/>
            <a:r>
              <a:rPr lang="en-US" sz="2400" dirty="0" smtClean="0"/>
              <a:t>Routing is in DCN (IP </a:t>
            </a:r>
            <a:r>
              <a:rPr lang="en-US" sz="2400" dirty="0" err="1" smtClean="0"/>
              <a:t>addr</a:t>
            </a:r>
            <a:r>
              <a:rPr lang="en-US" sz="2400" dirty="0" smtClean="0"/>
              <a:t> can be flat)</a:t>
            </a:r>
          </a:p>
          <a:p>
            <a:r>
              <a:rPr lang="en-US" sz="2800" dirty="0" smtClean="0"/>
              <a:t>Software implementation</a:t>
            </a:r>
          </a:p>
          <a:p>
            <a:pPr lvl="1"/>
            <a:r>
              <a:rPr lang="en-US" sz="2400" dirty="0" smtClean="0"/>
              <a:t>A 2.5 layer approach</a:t>
            </a:r>
          </a:p>
          <a:p>
            <a:pPr lvl="1"/>
            <a:r>
              <a:rPr lang="en-US" sz="2400" dirty="0" smtClean="0"/>
              <a:t>Use CPU for packet forwarding</a:t>
            </a:r>
            <a:endParaRPr lang="en-US" sz="2000" dirty="0" smtClean="0"/>
          </a:p>
          <a:p>
            <a:pPr lvl="2"/>
            <a:r>
              <a:rPr lang="en-US" sz="2000" dirty="0" smtClean="0"/>
              <a:t>Next: Offload packet forwarding to hardware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3600" y="3276600"/>
            <a:ext cx="29718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TCP/IP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43600" y="2286000"/>
            <a:ext cx="29718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4267200"/>
            <a:ext cx="2971800" cy="990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DCN (routing,  forwarding, address mapping, 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43600" y="5257800"/>
            <a:ext cx="29718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Ethernet</a:t>
            </a:r>
            <a:endParaRPr lang="en-US" dirty="0"/>
          </a:p>
        </p:txBody>
      </p:sp>
      <p:pic>
        <p:nvPicPr>
          <p:cNvPr id="14" name="Picture 2" descr="Intel® PRO/1000 PT Quad Port Server Adap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9386" y="4535269"/>
            <a:ext cx="2057400" cy="139177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423186" y="5906869"/>
            <a:ext cx="2804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Intel® PRO/1000 PT Quad Port Server Adapter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Testbed</a:t>
            </a:r>
            <a:endParaRPr lang="en-US" dirty="0"/>
          </a:p>
        </p:txBody>
      </p:sp>
      <p:pic>
        <p:nvPicPr>
          <p:cNvPr id="4" name="Content Placeholder 3" descr="IMG_23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173069"/>
            <a:ext cx="5791199" cy="4343399"/>
          </a:xfrm>
        </p:spPr>
      </p:pic>
      <p:pic>
        <p:nvPicPr>
          <p:cNvPr id="5" name="Picture 4" descr="IMG_23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173069"/>
            <a:ext cx="2514600" cy="3581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95600" y="3087469"/>
            <a:ext cx="152400" cy="838200"/>
          </a:xfrm>
          <a:prstGeom prst="roundRect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3087469"/>
            <a:ext cx="152400" cy="838200"/>
          </a:xfrm>
          <a:prstGeom prst="roundRect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86000" y="5068669"/>
            <a:ext cx="152400" cy="838200"/>
          </a:xfrm>
          <a:prstGeom prst="roundRect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86200" y="5068669"/>
            <a:ext cx="152400" cy="838200"/>
          </a:xfrm>
          <a:prstGeom prst="roundRect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33800" y="5068669"/>
            <a:ext cx="152400" cy="838200"/>
          </a:xfrm>
          <a:prstGeom prst="roundRect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48400" y="4154269"/>
            <a:ext cx="533400" cy="838200"/>
          </a:xfrm>
          <a:prstGeom prst="roundRect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924800" y="4001869"/>
            <a:ext cx="533400" cy="838200"/>
          </a:xfrm>
          <a:prstGeom prst="roundRect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62878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8-port mini-switches, 50$ each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60592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Ethernet wires </a:t>
            </a:r>
            <a:endParaRPr lang="en-US" dirty="0"/>
          </a:p>
        </p:txBody>
      </p:sp>
      <p:sp>
        <p:nvSpPr>
          <p:cNvPr id="15" name="矩形 14"/>
          <p:cNvSpPr/>
          <p:nvPr/>
        </p:nvSpPr>
        <p:spPr>
          <a:xfrm>
            <a:off x="838200" y="2325469"/>
            <a:ext cx="2209800" cy="1676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200400" y="2325469"/>
            <a:ext cx="2209800" cy="1676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57200" y="4230469"/>
            <a:ext cx="1828800" cy="1981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362200" y="4230469"/>
            <a:ext cx="1752600" cy="1981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267200" y="4230469"/>
            <a:ext cx="1752600" cy="1981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800" y="13716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DCell</a:t>
            </a:r>
            <a:r>
              <a:rPr lang="en-US" sz="2000" dirty="0" smtClean="0"/>
              <a:t>1</a:t>
            </a:r>
            <a:r>
              <a:rPr lang="en-US" sz="2400" dirty="0" smtClean="0"/>
              <a:t>: 20 servers, 5 DCell</a:t>
            </a:r>
            <a:r>
              <a:rPr lang="en-US" sz="2000" dirty="0" smtClean="0"/>
              <a:t>0</a:t>
            </a:r>
            <a:r>
              <a:rPr lang="en-US" sz="2400" dirty="0" smtClean="0"/>
              <a:t>s</a:t>
            </a:r>
          </a:p>
          <a:p>
            <a:r>
              <a:rPr lang="en-US" sz="2400" dirty="0" smtClean="0"/>
              <a:t>DCell</a:t>
            </a:r>
            <a:r>
              <a:rPr lang="en-US" sz="2000" dirty="0" smtClean="0"/>
              <a:t>0</a:t>
            </a:r>
            <a:r>
              <a:rPr lang="en-US" sz="2400" dirty="0" smtClean="0"/>
              <a:t>: 4 servers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Fault Tolerance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DCell</a:t>
            </a:r>
            <a:r>
              <a:rPr lang="en-US" dirty="0" smtClean="0"/>
              <a:t> fault-tolerant routing can handle various failures</a:t>
            </a:r>
          </a:p>
          <a:p>
            <a:pPr lvl="1"/>
            <a:r>
              <a:rPr lang="en-US" dirty="0" smtClean="0"/>
              <a:t>Link failure</a:t>
            </a:r>
          </a:p>
          <a:p>
            <a:pPr lvl="1"/>
            <a:r>
              <a:rPr lang="en-US" dirty="0" smtClean="0"/>
              <a:t>Server/switch failure</a:t>
            </a:r>
          </a:p>
          <a:p>
            <a:pPr lvl="1"/>
            <a:r>
              <a:rPr lang="en-US" dirty="0" smtClean="0"/>
              <a:t>Rack failure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2295" y="2181385"/>
            <a:ext cx="6242105" cy="45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68695" y="313212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Link failure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6095" y="4275124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Server shutdown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DCN motivation</a:t>
            </a:r>
          </a:p>
          <a:p>
            <a:r>
              <a:rPr lang="en-US" dirty="0" err="1" smtClean="0"/>
              <a:t>DCell</a:t>
            </a:r>
            <a:endParaRPr lang="en-US" dirty="0" smtClean="0"/>
          </a:p>
          <a:p>
            <a:r>
              <a:rPr lang="en-US" dirty="0" smtClean="0"/>
              <a:t>Routing in </a:t>
            </a:r>
            <a:r>
              <a:rPr lang="en-US" dirty="0" err="1" smtClean="0"/>
              <a:t>DCell</a:t>
            </a:r>
            <a:endParaRPr lang="en-US" dirty="0" smtClean="0"/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Implementation and Experiments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Conclusion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02975"/>
            <a:ext cx="7112440" cy="515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Capacity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5083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048000"/>
            <a:ext cx="2714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eft Arrow 10"/>
          <p:cNvSpPr/>
          <p:nvPr/>
        </p:nvSpPr>
        <p:spPr>
          <a:xfrm rot="19424770">
            <a:off x="3441664" y="3317409"/>
            <a:ext cx="381000" cy="1675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9424770">
            <a:off x="6718263" y="4439836"/>
            <a:ext cx="381000" cy="1675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24600" y="1600200"/>
            <a:ext cx="2743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All to all traffic: each server sends 5GB file to every other servers</a:t>
            </a:r>
            <a:endParaRPr lang="en-US" sz="20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Hypercube: node degree is large</a:t>
            </a:r>
          </a:p>
          <a:p>
            <a:r>
              <a:rPr lang="en-US" dirty="0" smtClean="0"/>
              <a:t>Butterfly and </a:t>
            </a:r>
            <a:r>
              <a:rPr lang="en-US" dirty="0" err="1" smtClean="0"/>
              <a:t>FatTree</a:t>
            </a:r>
            <a:r>
              <a:rPr lang="en-US" dirty="0" smtClean="0"/>
              <a:t>: scalability is not as fast as </a:t>
            </a:r>
            <a:r>
              <a:rPr lang="en-US" dirty="0" err="1" smtClean="0"/>
              <a:t>DCell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Bruijn</a:t>
            </a:r>
            <a:r>
              <a:rPr lang="en-US" dirty="0" smtClean="0"/>
              <a:t>: cannot incrementally expand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97063"/>
            <a:ext cx="8001000" cy="52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838200" y="4876800"/>
            <a:ext cx="7696200" cy="381000"/>
          </a:xfrm>
          <a:prstGeom prst="roundRect">
            <a:avLst/>
          </a:prstGeom>
          <a:solidFill>
            <a:srgbClr val="00B05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DCell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commodity mini-switches to scale out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(NIC of) servers be part of the routing infrastructure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recursion to reduce the node degree and complete graph to increase network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capacity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Scales doubly exponentially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aggregate bandwidth capacity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Fault tolerance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Cost saving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00B050"/>
                </a:solidFill>
              </a:rPr>
              <a:t>Ongoing work: </a:t>
            </a:r>
            <a:r>
              <a:rPr lang="en-US" sz="3200" dirty="0" smtClean="0"/>
              <a:t>move packet forwarding into FPGA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to pay: 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wiring cost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Networking (DCN)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5344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Ever increasing scale</a:t>
            </a:r>
          </a:p>
          <a:p>
            <a:pPr lvl="1"/>
            <a:r>
              <a:rPr lang="en-US" dirty="0" smtClean="0"/>
              <a:t>Google has 450,000 servers in 2006</a:t>
            </a:r>
          </a:p>
          <a:p>
            <a:pPr lvl="1"/>
            <a:r>
              <a:rPr lang="en-US" dirty="0" smtClean="0"/>
              <a:t>Microsoft doubles its number of servers in 14 months </a:t>
            </a:r>
          </a:p>
          <a:p>
            <a:pPr lvl="1"/>
            <a:r>
              <a:rPr lang="en-US" dirty="0" smtClean="0"/>
              <a:t>The expansion rate exceeds Moore’s Law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Network capacity: </a:t>
            </a:r>
            <a:r>
              <a:rPr lang="en-US" dirty="0" smtClean="0"/>
              <a:t>Bandwidth hungry data-centric applications</a:t>
            </a:r>
          </a:p>
          <a:p>
            <a:pPr lvl="1"/>
            <a:r>
              <a:rPr lang="en-US" dirty="0" smtClean="0"/>
              <a:t>Data shuffling in </a:t>
            </a:r>
            <a:r>
              <a:rPr lang="en-US" dirty="0" err="1" smtClean="0"/>
              <a:t>MapReduce</a:t>
            </a:r>
            <a:r>
              <a:rPr lang="en-US" dirty="0" smtClean="0"/>
              <a:t>/Dryad</a:t>
            </a:r>
          </a:p>
          <a:p>
            <a:pPr lvl="1"/>
            <a:r>
              <a:rPr lang="en-US" dirty="0" smtClean="0"/>
              <a:t>Data replication/re-replication in distributed file systems</a:t>
            </a:r>
          </a:p>
          <a:p>
            <a:pPr lvl="1"/>
            <a:r>
              <a:rPr lang="en-US" dirty="0" smtClean="0"/>
              <a:t>Index building in Search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Fault-tolerance: </a:t>
            </a:r>
            <a:r>
              <a:rPr lang="en-US" dirty="0" smtClean="0"/>
              <a:t>When data centers scale, failures become the norm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Cost: </a:t>
            </a:r>
            <a:r>
              <a:rPr lang="en-US" dirty="0" smtClean="0"/>
              <a:t>Using high-end switches/routers to scale up is costly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/>
          <p:nvPr/>
        </p:nvGrpSpPr>
        <p:grpSpPr>
          <a:xfrm>
            <a:off x="5105400" y="4114801"/>
            <a:ext cx="2782614" cy="2743199"/>
            <a:chOff x="5105400" y="3962400"/>
            <a:chExt cx="2782614" cy="2743199"/>
          </a:xfrm>
        </p:grpSpPr>
        <p:pic>
          <p:nvPicPr>
            <p:cNvPr id="43" name="Picture 4" descr="Scale Out Server Rac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715000"/>
              <a:ext cx="420414" cy="838199"/>
            </a:xfrm>
            <a:prstGeom prst="rect">
              <a:avLst/>
            </a:prstGeom>
            <a:noFill/>
          </p:spPr>
        </p:pic>
        <p:pic>
          <p:nvPicPr>
            <p:cNvPr id="44" name="Picture 4" descr="Scale Out Server Rac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8386" y="4572000"/>
              <a:ext cx="420414" cy="838199"/>
            </a:xfrm>
            <a:prstGeom prst="rect">
              <a:avLst/>
            </a:prstGeom>
            <a:noFill/>
          </p:spPr>
        </p:pic>
        <p:pic>
          <p:nvPicPr>
            <p:cNvPr id="45" name="Picture 4" descr="Scale Out Server Rac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5410201"/>
              <a:ext cx="420414" cy="838199"/>
            </a:xfrm>
            <a:prstGeom prst="rect">
              <a:avLst/>
            </a:prstGeom>
            <a:noFill/>
          </p:spPr>
        </p:pic>
        <p:pic>
          <p:nvPicPr>
            <p:cNvPr id="46" name="Picture 4" descr="Scale Out Server Rac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0" y="5867400"/>
              <a:ext cx="420414" cy="838199"/>
            </a:xfrm>
            <a:prstGeom prst="rect">
              <a:avLst/>
            </a:prstGeom>
            <a:noFill/>
          </p:spPr>
        </p:pic>
        <p:pic>
          <p:nvPicPr>
            <p:cNvPr id="47" name="Picture 4" descr="Scale Out Server Rac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5486400"/>
              <a:ext cx="420414" cy="838199"/>
            </a:xfrm>
            <a:prstGeom prst="rect">
              <a:avLst/>
            </a:prstGeom>
            <a:noFill/>
          </p:spPr>
        </p:pic>
        <p:pic>
          <p:nvPicPr>
            <p:cNvPr id="48" name="Picture 4" descr="Scale Out Server Rac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7600" y="4648200"/>
              <a:ext cx="420414" cy="838199"/>
            </a:xfrm>
            <a:prstGeom prst="rect">
              <a:avLst/>
            </a:prstGeom>
            <a:noFill/>
          </p:spPr>
        </p:pic>
        <p:pic>
          <p:nvPicPr>
            <p:cNvPr id="50" name="Picture 4" descr="Scale Out Server Rac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600" y="3962400"/>
              <a:ext cx="420414" cy="838199"/>
            </a:xfrm>
            <a:prstGeom prst="rect">
              <a:avLst/>
            </a:prstGeom>
            <a:noFill/>
          </p:spPr>
        </p:pic>
        <p:pic>
          <p:nvPicPr>
            <p:cNvPr id="51" name="Picture 4" descr="Scale Out Server Rac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3962400"/>
              <a:ext cx="420414" cy="838199"/>
            </a:xfrm>
            <a:prstGeom prst="rect">
              <a:avLst/>
            </a:prstGeom>
            <a:noFill/>
          </p:spPr>
        </p:pic>
        <p:sp>
          <p:nvSpPr>
            <p:cNvPr id="42" name="Cloud 41"/>
            <p:cNvSpPr/>
            <p:nvPr/>
          </p:nvSpPr>
          <p:spPr>
            <a:xfrm>
              <a:off x="5638800" y="4648199"/>
              <a:ext cx="1524000" cy="1219201"/>
            </a:xfrm>
            <a:prstGeom prst="cloud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</a:rPr>
                <a:t>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Interconnection Structure for Data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tree structure does not scale</a:t>
            </a:r>
          </a:p>
        </p:txBody>
      </p:sp>
      <p:grpSp>
        <p:nvGrpSpPr>
          <p:cNvPr id="5" name="Group 101"/>
          <p:cNvGrpSpPr/>
          <p:nvPr/>
        </p:nvGrpSpPr>
        <p:grpSpPr>
          <a:xfrm>
            <a:off x="533400" y="2290482"/>
            <a:ext cx="2643206" cy="2478283"/>
            <a:chOff x="571472" y="3786190"/>
            <a:chExt cx="2643206" cy="2478283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2910" y="4714884"/>
              <a:ext cx="31557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472" y="5429264"/>
              <a:ext cx="1300172" cy="835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85944" y="4714884"/>
              <a:ext cx="31557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14506" y="5429264"/>
              <a:ext cx="1300172" cy="835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1538" y="3786190"/>
              <a:ext cx="31557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0" name="Straight Connector 69"/>
            <p:cNvCxnSpPr>
              <a:stCxn id="69" idx="2"/>
              <a:endCxn id="65" idx="0"/>
            </p:cNvCxnSpPr>
            <p:nvPr/>
          </p:nvCxnSpPr>
          <p:spPr>
            <a:xfrm rot="5400000">
              <a:off x="800698" y="4286256"/>
              <a:ext cx="428628" cy="428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9" idx="2"/>
              <a:endCxn id="67" idx="0"/>
            </p:cNvCxnSpPr>
            <p:nvPr/>
          </p:nvCxnSpPr>
          <p:spPr>
            <a:xfrm rot="16200000" flipH="1">
              <a:off x="1472215" y="4043367"/>
              <a:ext cx="428628" cy="9144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0100" y="4714884"/>
              <a:ext cx="31557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27624" y="4714884"/>
              <a:ext cx="31557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0258" y="3786190"/>
              <a:ext cx="31557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5" name="Straight Connector 74"/>
            <p:cNvCxnSpPr>
              <a:stCxn id="72" idx="0"/>
              <a:endCxn id="74" idx="2"/>
            </p:cNvCxnSpPr>
            <p:nvPr/>
          </p:nvCxnSpPr>
          <p:spPr>
            <a:xfrm rot="5400000" flipH="1" flipV="1">
              <a:off x="1543653" y="3900491"/>
              <a:ext cx="428628" cy="1200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5" idx="0"/>
              <a:endCxn id="74" idx="2"/>
            </p:cNvCxnSpPr>
            <p:nvPr/>
          </p:nvCxnSpPr>
          <p:spPr>
            <a:xfrm rot="5400000" flipH="1" flipV="1">
              <a:off x="1365058" y="3721896"/>
              <a:ext cx="428628" cy="15573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2" idx="0"/>
              <a:endCxn id="69" idx="2"/>
            </p:cNvCxnSpPr>
            <p:nvPr/>
          </p:nvCxnSpPr>
          <p:spPr>
            <a:xfrm rot="5400000" flipH="1" flipV="1">
              <a:off x="979293" y="4464851"/>
              <a:ext cx="428628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4" idx="2"/>
              <a:endCxn id="73" idx="0"/>
            </p:cNvCxnSpPr>
            <p:nvPr/>
          </p:nvCxnSpPr>
          <p:spPr>
            <a:xfrm rot="16200000" flipH="1">
              <a:off x="2307415" y="4336887"/>
              <a:ext cx="428628" cy="3273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4" idx="2"/>
              <a:endCxn id="67" idx="0"/>
            </p:cNvCxnSpPr>
            <p:nvPr/>
          </p:nvCxnSpPr>
          <p:spPr>
            <a:xfrm rot="5400000">
              <a:off x="2036575" y="4393413"/>
              <a:ext cx="428628" cy="214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3" idx="0"/>
              <a:endCxn id="69" idx="2"/>
            </p:cNvCxnSpPr>
            <p:nvPr/>
          </p:nvCxnSpPr>
          <p:spPr>
            <a:xfrm rot="16200000" flipV="1">
              <a:off x="1743055" y="3772527"/>
              <a:ext cx="428628" cy="1456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9" idx="3"/>
              <a:endCxn id="74" idx="1"/>
            </p:cNvCxnSpPr>
            <p:nvPr/>
          </p:nvCxnSpPr>
          <p:spPr>
            <a:xfrm>
              <a:off x="1387114" y="4036223"/>
              <a:ext cx="813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5" idx="2"/>
            </p:cNvCxnSpPr>
            <p:nvPr/>
          </p:nvCxnSpPr>
          <p:spPr>
            <a:xfrm rot="5400000">
              <a:off x="650366" y="5278932"/>
              <a:ext cx="214314" cy="8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endCxn id="72" idx="2"/>
            </p:cNvCxnSpPr>
            <p:nvPr/>
          </p:nvCxnSpPr>
          <p:spPr>
            <a:xfrm flipV="1">
              <a:off x="714348" y="5214950"/>
              <a:ext cx="443540" cy="214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785786" y="5214950"/>
              <a:ext cx="214314" cy="214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72" idx="2"/>
            </p:cNvCxnSpPr>
            <p:nvPr/>
          </p:nvCxnSpPr>
          <p:spPr>
            <a:xfrm rot="5400000" flipH="1" flipV="1">
              <a:off x="971837" y="5243213"/>
              <a:ext cx="214314" cy="1577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endCxn id="72" idx="2"/>
            </p:cNvCxnSpPr>
            <p:nvPr/>
          </p:nvCxnSpPr>
          <p:spPr>
            <a:xfrm rot="10800000">
              <a:off x="1157888" y="5214950"/>
              <a:ext cx="485154" cy="214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85786" y="5214950"/>
              <a:ext cx="857256" cy="214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67" idx="2"/>
            </p:cNvCxnSpPr>
            <p:nvPr/>
          </p:nvCxnSpPr>
          <p:spPr>
            <a:xfrm rot="5400000" flipH="1" flipV="1">
              <a:off x="1964825" y="5250357"/>
              <a:ext cx="214314" cy="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73" idx="2"/>
            </p:cNvCxnSpPr>
            <p:nvPr/>
          </p:nvCxnSpPr>
          <p:spPr>
            <a:xfrm flipV="1">
              <a:off x="2000232" y="5214950"/>
              <a:ext cx="685180" cy="214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67" idx="2"/>
            </p:cNvCxnSpPr>
            <p:nvPr/>
          </p:nvCxnSpPr>
          <p:spPr>
            <a:xfrm rot="16200000" flipV="1">
              <a:off x="2143420" y="5215262"/>
              <a:ext cx="214314" cy="213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73" idx="2"/>
            </p:cNvCxnSpPr>
            <p:nvPr/>
          </p:nvCxnSpPr>
          <p:spPr>
            <a:xfrm flipV="1">
              <a:off x="2357422" y="5214950"/>
              <a:ext cx="327990" cy="214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67" idx="2"/>
            </p:cNvCxnSpPr>
            <p:nvPr/>
          </p:nvCxnSpPr>
          <p:spPr>
            <a:xfrm rot="16200000" flipH="1">
              <a:off x="2464891" y="4893791"/>
              <a:ext cx="214314" cy="8566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endCxn id="73" idx="2"/>
            </p:cNvCxnSpPr>
            <p:nvPr/>
          </p:nvCxnSpPr>
          <p:spPr>
            <a:xfrm rot="10800000">
              <a:off x="2685412" y="5214950"/>
              <a:ext cx="314952" cy="214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219200" y="5867400"/>
              <a:ext cx="228600" cy="158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590800" y="5867400"/>
              <a:ext cx="228600" cy="158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Freeform 107"/>
          <p:cNvSpPr/>
          <p:nvPr/>
        </p:nvSpPr>
        <p:spPr>
          <a:xfrm>
            <a:off x="430306" y="2133600"/>
            <a:ext cx="2433918" cy="1721223"/>
          </a:xfrm>
          <a:custGeom>
            <a:avLst/>
            <a:gdLst>
              <a:gd name="connsiteX0" fmla="*/ 457200 w 2433918"/>
              <a:gd name="connsiteY0" fmla="*/ 161364 h 1721223"/>
              <a:gd name="connsiteX1" fmla="*/ 376518 w 2433918"/>
              <a:gd name="connsiteY1" fmla="*/ 215153 h 1721223"/>
              <a:gd name="connsiteX2" fmla="*/ 322729 w 2433918"/>
              <a:gd name="connsiteY2" fmla="*/ 282388 h 1721223"/>
              <a:gd name="connsiteX3" fmla="*/ 242047 w 2433918"/>
              <a:gd name="connsiteY3" fmla="*/ 389964 h 1721223"/>
              <a:gd name="connsiteX4" fmla="*/ 215153 w 2433918"/>
              <a:gd name="connsiteY4" fmla="*/ 430306 h 1721223"/>
              <a:gd name="connsiteX5" fmla="*/ 201706 w 2433918"/>
              <a:gd name="connsiteY5" fmla="*/ 470647 h 1721223"/>
              <a:gd name="connsiteX6" fmla="*/ 134470 w 2433918"/>
              <a:gd name="connsiteY6" fmla="*/ 551329 h 1721223"/>
              <a:gd name="connsiteX7" fmla="*/ 107576 w 2433918"/>
              <a:gd name="connsiteY7" fmla="*/ 618564 h 1721223"/>
              <a:gd name="connsiteX8" fmla="*/ 53788 w 2433918"/>
              <a:gd name="connsiteY8" fmla="*/ 726141 h 1721223"/>
              <a:gd name="connsiteX9" fmla="*/ 26894 w 2433918"/>
              <a:gd name="connsiteY9" fmla="*/ 820270 h 1721223"/>
              <a:gd name="connsiteX10" fmla="*/ 0 w 2433918"/>
              <a:gd name="connsiteY10" fmla="*/ 900953 h 1721223"/>
              <a:gd name="connsiteX11" fmla="*/ 13447 w 2433918"/>
              <a:gd name="connsiteY11" fmla="*/ 1506070 h 1721223"/>
              <a:gd name="connsiteX12" fmla="*/ 134470 w 2433918"/>
              <a:gd name="connsiteY12" fmla="*/ 1600200 h 1721223"/>
              <a:gd name="connsiteX13" fmla="*/ 282388 w 2433918"/>
              <a:gd name="connsiteY13" fmla="*/ 1613647 h 1721223"/>
              <a:gd name="connsiteX14" fmla="*/ 430306 w 2433918"/>
              <a:gd name="connsiteY14" fmla="*/ 1653988 h 1721223"/>
              <a:gd name="connsiteX15" fmla="*/ 470647 w 2433918"/>
              <a:gd name="connsiteY15" fmla="*/ 1667435 h 1721223"/>
              <a:gd name="connsiteX16" fmla="*/ 578223 w 2433918"/>
              <a:gd name="connsiteY16" fmla="*/ 1694329 h 1721223"/>
              <a:gd name="connsiteX17" fmla="*/ 658906 w 2433918"/>
              <a:gd name="connsiteY17" fmla="*/ 1721223 h 1721223"/>
              <a:gd name="connsiteX18" fmla="*/ 2312894 w 2433918"/>
              <a:gd name="connsiteY18" fmla="*/ 1707776 h 1721223"/>
              <a:gd name="connsiteX19" fmla="*/ 2339788 w 2433918"/>
              <a:gd name="connsiteY19" fmla="*/ 1667435 h 1721223"/>
              <a:gd name="connsiteX20" fmla="*/ 2380129 w 2433918"/>
              <a:gd name="connsiteY20" fmla="*/ 1586753 h 1721223"/>
              <a:gd name="connsiteX21" fmla="*/ 2407023 w 2433918"/>
              <a:gd name="connsiteY21" fmla="*/ 1506070 h 1721223"/>
              <a:gd name="connsiteX22" fmla="*/ 2420470 w 2433918"/>
              <a:gd name="connsiteY22" fmla="*/ 1465729 h 1721223"/>
              <a:gd name="connsiteX23" fmla="*/ 2433918 w 2433918"/>
              <a:gd name="connsiteY23" fmla="*/ 1143000 h 1721223"/>
              <a:gd name="connsiteX24" fmla="*/ 2420470 w 2433918"/>
              <a:gd name="connsiteY24" fmla="*/ 1075764 h 1721223"/>
              <a:gd name="connsiteX25" fmla="*/ 2407023 w 2433918"/>
              <a:gd name="connsiteY25" fmla="*/ 484094 h 1721223"/>
              <a:gd name="connsiteX26" fmla="*/ 2380129 w 2433918"/>
              <a:gd name="connsiteY26" fmla="*/ 336176 h 1721223"/>
              <a:gd name="connsiteX27" fmla="*/ 2312894 w 2433918"/>
              <a:gd name="connsiteY27" fmla="*/ 255494 h 1721223"/>
              <a:gd name="connsiteX28" fmla="*/ 2272553 w 2433918"/>
              <a:gd name="connsiteY28" fmla="*/ 201706 h 1721223"/>
              <a:gd name="connsiteX29" fmla="*/ 2245659 w 2433918"/>
              <a:gd name="connsiteY29" fmla="*/ 174811 h 1721223"/>
              <a:gd name="connsiteX30" fmla="*/ 2151529 w 2433918"/>
              <a:gd name="connsiteY30" fmla="*/ 67235 h 1721223"/>
              <a:gd name="connsiteX31" fmla="*/ 2057400 w 2433918"/>
              <a:gd name="connsiteY31" fmla="*/ 13447 h 1721223"/>
              <a:gd name="connsiteX32" fmla="*/ 2003612 w 2433918"/>
              <a:gd name="connsiteY32" fmla="*/ 0 h 1721223"/>
              <a:gd name="connsiteX33" fmla="*/ 1640541 w 2433918"/>
              <a:gd name="connsiteY33" fmla="*/ 13447 h 1721223"/>
              <a:gd name="connsiteX34" fmla="*/ 658906 w 2433918"/>
              <a:gd name="connsiteY34" fmla="*/ 13447 h 1721223"/>
              <a:gd name="connsiteX35" fmla="*/ 618565 w 2433918"/>
              <a:gd name="connsiteY35" fmla="*/ 26894 h 1721223"/>
              <a:gd name="connsiteX36" fmla="*/ 470647 w 2433918"/>
              <a:gd name="connsiteY36" fmla="*/ 147917 h 1721223"/>
              <a:gd name="connsiteX37" fmla="*/ 457200 w 2433918"/>
              <a:gd name="connsiteY37" fmla="*/ 161364 h 172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33918" h="1721223">
                <a:moveTo>
                  <a:pt x="457200" y="161364"/>
                </a:moveTo>
                <a:cubicBezTo>
                  <a:pt x="430306" y="179294"/>
                  <a:pt x="399374" y="192298"/>
                  <a:pt x="376518" y="215153"/>
                </a:cubicBezTo>
                <a:cubicBezTo>
                  <a:pt x="329324" y="262345"/>
                  <a:pt x="367963" y="220191"/>
                  <a:pt x="322729" y="282388"/>
                </a:cubicBezTo>
                <a:cubicBezTo>
                  <a:pt x="296365" y="318638"/>
                  <a:pt x="266910" y="352668"/>
                  <a:pt x="242047" y="389964"/>
                </a:cubicBezTo>
                <a:cubicBezTo>
                  <a:pt x="233082" y="403411"/>
                  <a:pt x="222381" y="415851"/>
                  <a:pt x="215153" y="430306"/>
                </a:cubicBezTo>
                <a:cubicBezTo>
                  <a:pt x="208814" y="442984"/>
                  <a:pt x="208045" y="457969"/>
                  <a:pt x="201706" y="470647"/>
                </a:cubicBezTo>
                <a:cubicBezTo>
                  <a:pt x="182984" y="508091"/>
                  <a:pt x="164211" y="521589"/>
                  <a:pt x="134470" y="551329"/>
                </a:cubicBezTo>
                <a:cubicBezTo>
                  <a:pt x="125505" y="573741"/>
                  <a:pt x="117691" y="596648"/>
                  <a:pt x="107576" y="618564"/>
                </a:cubicBezTo>
                <a:cubicBezTo>
                  <a:pt x="90775" y="654965"/>
                  <a:pt x="64802" y="687592"/>
                  <a:pt x="53788" y="726141"/>
                </a:cubicBezTo>
                <a:cubicBezTo>
                  <a:pt x="44823" y="757517"/>
                  <a:pt x="36491" y="789081"/>
                  <a:pt x="26894" y="820270"/>
                </a:cubicBezTo>
                <a:cubicBezTo>
                  <a:pt x="18557" y="847365"/>
                  <a:pt x="0" y="900953"/>
                  <a:pt x="0" y="900953"/>
                </a:cubicBezTo>
                <a:cubicBezTo>
                  <a:pt x="4482" y="1102659"/>
                  <a:pt x="5048" y="1304489"/>
                  <a:pt x="13447" y="1506070"/>
                </a:cubicBezTo>
                <a:cubicBezTo>
                  <a:pt x="15984" y="1566953"/>
                  <a:pt x="83318" y="1595550"/>
                  <a:pt x="134470" y="1600200"/>
                </a:cubicBezTo>
                <a:lnTo>
                  <a:pt x="282388" y="1613647"/>
                </a:lnTo>
                <a:cubicBezTo>
                  <a:pt x="455476" y="1671343"/>
                  <a:pt x="278252" y="1615975"/>
                  <a:pt x="430306" y="1653988"/>
                </a:cubicBezTo>
                <a:cubicBezTo>
                  <a:pt x="444057" y="1657426"/>
                  <a:pt x="456972" y="1663705"/>
                  <a:pt x="470647" y="1667435"/>
                </a:cubicBezTo>
                <a:cubicBezTo>
                  <a:pt x="506307" y="1677160"/>
                  <a:pt x="543157" y="1682641"/>
                  <a:pt x="578223" y="1694329"/>
                </a:cubicBezTo>
                <a:lnTo>
                  <a:pt x="658906" y="1721223"/>
                </a:lnTo>
                <a:lnTo>
                  <a:pt x="2312894" y="1707776"/>
                </a:lnTo>
                <a:cubicBezTo>
                  <a:pt x="2329047" y="1707259"/>
                  <a:pt x="2332560" y="1681890"/>
                  <a:pt x="2339788" y="1667435"/>
                </a:cubicBezTo>
                <a:cubicBezTo>
                  <a:pt x="2395461" y="1556089"/>
                  <a:pt x="2303055" y="1702365"/>
                  <a:pt x="2380129" y="1586753"/>
                </a:cubicBezTo>
                <a:lnTo>
                  <a:pt x="2407023" y="1506070"/>
                </a:lnTo>
                <a:lnTo>
                  <a:pt x="2420470" y="1465729"/>
                </a:lnTo>
                <a:cubicBezTo>
                  <a:pt x="2424953" y="1358153"/>
                  <a:pt x="2433918" y="1250670"/>
                  <a:pt x="2433918" y="1143000"/>
                </a:cubicBezTo>
                <a:cubicBezTo>
                  <a:pt x="2433918" y="1120144"/>
                  <a:pt x="2421402" y="1098601"/>
                  <a:pt x="2420470" y="1075764"/>
                </a:cubicBezTo>
                <a:cubicBezTo>
                  <a:pt x="2412424" y="878654"/>
                  <a:pt x="2414753" y="681217"/>
                  <a:pt x="2407023" y="484094"/>
                </a:cubicBezTo>
                <a:cubicBezTo>
                  <a:pt x="2406395" y="468087"/>
                  <a:pt x="2392264" y="364492"/>
                  <a:pt x="2380129" y="336176"/>
                </a:cubicBezTo>
                <a:cubicBezTo>
                  <a:pt x="2363146" y="296549"/>
                  <a:pt x="2340588" y="287803"/>
                  <a:pt x="2312894" y="255494"/>
                </a:cubicBezTo>
                <a:cubicBezTo>
                  <a:pt x="2298309" y="238478"/>
                  <a:pt x="2286900" y="218923"/>
                  <a:pt x="2272553" y="201706"/>
                </a:cubicBezTo>
                <a:cubicBezTo>
                  <a:pt x="2264437" y="191966"/>
                  <a:pt x="2253579" y="184711"/>
                  <a:pt x="2245659" y="174811"/>
                </a:cubicBezTo>
                <a:cubicBezTo>
                  <a:pt x="2205043" y="124041"/>
                  <a:pt x="2222623" y="114631"/>
                  <a:pt x="2151529" y="67235"/>
                </a:cubicBezTo>
                <a:cubicBezTo>
                  <a:pt x="2118089" y="44942"/>
                  <a:pt x="2096396" y="28071"/>
                  <a:pt x="2057400" y="13447"/>
                </a:cubicBezTo>
                <a:cubicBezTo>
                  <a:pt x="2040096" y="6958"/>
                  <a:pt x="2021541" y="4482"/>
                  <a:pt x="2003612" y="0"/>
                </a:cubicBezTo>
                <a:lnTo>
                  <a:pt x="1640541" y="13447"/>
                </a:lnTo>
                <a:cubicBezTo>
                  <a:pt x="716369" y="32700"/>
                  <a:pt x="1011450" y="101583"/>
                  <a:pt x="658906" y="13447"/>
                </a:cubicBezTo>
                <a:cubicBezTo>
                  <a:pt x="645459" y="17929"/>
                  <a:pt x="629905" y="18389"/>
                  <a:pt x="618565" y="26894"/>
                </a:cubicBezTo>
                <a:cubicBezTo>
                  <a:pt x="591756" y="47000"/>
                  <a:pt x="513165" y="147917"/>
                  <a:pt x="470647" y="147917"/>
                </a:cubicBezTo>
                <a:lnTo>
                  <a:pt x="457200" y="161364"/>
                </a:lnTo>
                <a:close/>
              </a:path>
            </a:pathLst>
          </a:cu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ontent Placeholder 2"/>
          <p:cNvSpPr txBox="1">
            <a:spLocks/>
          </p:cNvSpPr>
          <p:nvPr/>
        </p:nvSpPr>
        <p:spPr>
          <a:xfrm>
            <a:off x="3810000" y="2057400"/>
            <a:ext cx="50292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Expensive high-end switches to scale up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Single point of failure and bandwidth bottleneck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Experiences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real systems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0" name="Left Arrow 109"/>
          <p:cNvSpPr/>
          <p:nvPr/>
        </p:nvSpPr>
        <p:spPr>
          <a:xfrm>
            <a:off x="3048000" y="2819400"/>
            <a:ext cx="762000" cy="3092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381000" y="5334000"/>
            <a:ext cx="4343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answer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DCell</a:t>
            </a:r>
            <a:endParaRPr kumimoji="0" lang="en-US" sz="4400" b="1" i="1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10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DCell</a:t>
            </a:r>
            <a:r>
              <a:rPr lang="en-US" dirty="0" smtClean="0"/>
              <a:t> Ideas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447800"/>
            <a:ext cx="8534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#1: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mini-switches to scale out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#2: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Leverage servers be part of the routing infrastructure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Servers have multiple ports and need to forward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packets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#3: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recursion to scale and build complete graph to increase capacity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DCell</a:t>
            </a:r>
            <a:r>
              <a:rPr lang="en-US" dirty="0" smtClean="0"/>
              <a:t>: the Construction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867400" y="2286000"/>
            <a:ext cx="2895600" cy="2590800"/>
            <a:chOff x="6096000" y="2057400"/>
            <a:chExt cx="2895600" cy="2590800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6362700" y="2857500"/>
              <a:ext cx="1524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629400" y="4114800"/>
              <a:ext cx="1828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7315200" y="29718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010400" y="2057400"/>
              <a:ext cx="1143000" cy="106680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848600" y="3581400"/>
              <a:ext cx="1143000" cy="106680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096000" y="3581400"/>
              <a:ext cx="1143000" cy="106680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2438400" y="1371600"/>
            <a:ext cx="4043362" cy="4638020"/>
            <a:chOff x="-6705600" y="2209800"/>
            <a:chExt cx="4043362" cy="4638020"/>
          </a:xfrm>
        </p:grpSpPr>
        <p:grpSp>
          <p:nvGrpSpPr>
            <p:cNvPr id="6" name="Group 14"/>
            <p:cNvGrpSpPr/>
            <p:nvPr/>
          </p:nvGrpSpPr>
          <p:grpSpPr>
            <a:xfrm>
              <a:off x="-6629400" y="2209800"/>
              <a:ext cx="3967162" cy="3514725"/>
              <a:chOff x="2814638" y="1671638"/>
              <a:chExt cx="3967162" cy="3514725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14638" y="1671638"/>
                <a:ext cx="3514725" cy="3514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715000" y="1828800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Dcell_0</a:t>
                </a:r>
                <a:endParaRPr lang="en-US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-5791200" y="4800600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Server</a:t>
              </a:r>
              <a:endParaRPr lang="en-US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5486400" y="2743200"/>
              <a:ext cx="1307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Mini-switch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6705600" y="5867400"/>
              <a:ext cx="388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 servers in a DCell_0</a:t>
              </a:r>
              <a:endParaRPr lang="en-US" sz="2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6705600" y="632460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n=2, k=0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3400" y="1295400"/>
            <a:ext cx="6172200" cy="4648200"/>
            <a:chOff x="685800" y="1447800"/>
            <a:chExt cx="6172200" cy="4648200"/>
          </a:xfrm>
        </p:grpSpPr>
        <p:grpSp>
          <p:nvGrpSpPr>
            <p:cNvPr id="3" name="Group 10"/>
            <p:cNvGrpSpPr/>
            <p:nvPr/>
          </p:nvGrpSpPr>
          <p:grpSpPr>
            <a:xfrm>
              <a:off x="685800" y="1447800"/>
              <a:ext cx="4994343" cy="4648200"/>
              <a:chOff x="990600" y="5486400"/>
              <a:chExt cx="4994343" cy="46482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90600" y="5486400"/>
                <a:ext cx="4994343" cy="464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876800" y="5791200"/>
                <a:ext cx="1066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DCell_1</a:t>
                </a:r>
                <a:endParaRPr lang="en-US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495800" y="199138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n=2, k=1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9600" y="139700"/>
            <a:ext cx="6553200" cy="6565900"/>
            <a:chOff x="8077200" y="2133600"/>
            <a:chExt cx="6553200" cy="6565900"/>
          </a:xfrm>
        </p:grpSpPr>
        <p:grpSp>
          <p:nvGrpSpPr>
            <p:cNvPr id="4" name="Group 11"/>
            <p:cNvGrpSpPr/>
            <p:nvPr/>
          </p:nvGrpSpPr>
          <p:grpSpPr>
            <a:xfrm>
              <a:off x="8077200" y="2133600"/>
              <a:ext cx="6553200" cy="6565900"/>
              <a:chOff x="8305800" y="2743200"/>
              <a:chExt cx="6553200" cy="656590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45950" y="2743200"/>
                <a:ext cx="6413050" cy="656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305800" y="375668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Dcell_2</a:t>
                </a:r>
                <a:endParaRPr lang="en-US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8077200" y="337568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n=2, k=2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452711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76800" y="13716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1) </a:t>
            </a:r>
            <a:r>
              <a:rPr lang="en-US" altLang="zh-CN" sz="2000" dirty="0" err="1" smtClean="0"/>
              <a:t>Dcell</a:t>
            </a:r>
            <a:r>
              <a:rPr lang="en-US" altLang="zh-CN" sz="2000" dirty="0" smtClean="0"/>
              <a:t> </a:t>
            </a:r>
            <a:r>
              <a:rPr lang="en-US" altLang="zh-CN" sz="2000" baseline="-25000" dirty="0" smtClean="0"/>
              <a:t>1</a:t>
            </a:r>
            <a:r>
              <a:rPr lang="en-US" altLang="zh-CN" sz="2000" dirty="0" smtClean="0"/>
              <a:t> has 4+1 Dcell</a:t>
            </a:r>
            <a:r>
              <a:rPr lang="en-US" altLang="zh-CN" sz="2000" baseline="-25000" dirty="0" smtClean="0"/>
              <a:t>0</a:t>
            </a:r>
            <a:r>
              <a:rPr lang="en-US" altLang="zh-CN" sz="2000" dirty="0" smtClean="0"/>
              <a:t> </a:t>
            </a:r>
          </a:p>
          <a:p>
            <a:r>
              <a:rPr lang="en-US" altLang="zh-CN" sz="2000" dirty="0" smtClean="0"/>
              <a:t>2) Link [i,j-1]  and [</a:t>
            </a:r>
            <a:r>
              <a:rPr lang="en-US" altLang="zh-CN" sz="2000" dirty="0" err="1" smtClean="0"/>
              <a:t>j,i</a:t>
            </a:r>
            <a:r>
              <a:rPr lang="en-US" altLang="zh-CN" sz="2000" dirty="0" smtClean="0"/>
              <a:t>] for every j&gt; </a:t>
            </a:r>
            <a:r>
              <a:rPr lang="en-US" altLang="zh-CN" sz="2000" dirty="0" err="1" smtClean="0"/>
              <a:t>i</a:t>
            </a:r>
            <a:endParaRPr lang="en-US" altLang="zh-CN" sz="2000" dirty="0" smtClean="0"/>
          </a:p>
          <a:p>
            <a:r>
              <a:rPr lang="en-US" altLang="zh-CN" sz="2000" dirty="0" smtClean="0"/>
              <a:t>3) </a:t>
            </a:r>
            <a:r>
              <a:rPr lang="en-US" altLang="zh-CN" sz="2000" dirty="0" err="1" smtClean="0"/>
              <a:t>Dcell</a:t>
            </a:r>
            <a:r>
              <a:rPr lang="en-US" altLang="zh-CN" sz="2000" dirty="0" smtClean="0"/>
              <a:t> </a:t>
            </a:r>
            <a:r>
              <a:rPr lang="en-US" altLang="zh-CN" sz="2000" baseline="-25000" dirty="0" smtClean="0"/>
              <a:t>k</a:t>
            </a:r>
            <a:r>
              <a:rPr lang="en-US" altLang="zh-CN" sz="2000" dirty="0" smtClean="0"/>
              <a:t> has t </a:t>
            </a:r>
            <a:r>
              <a:rPr lang="en-US" altLang="zh-CN" sz="2000" baseline="-25000" dirty="0" smtClean="0"/>
              <a:t>k-1</a:t>
            </a:r>
            <a:r>
              <a:rPr lang="en-US" altLang="zh-CN" sz="2000" dirty="0" smtClean="0"/>
              <a:t>+1 Dcell</a:t>
            </a:r>
            <a:r>
              <a:rPr lang="en-US" altLang="zh-CN" sz="2000" baseline="-25000" dirty="0" smtClean="0"/>
              <a:t>k-1</a:t>
            </a:r>
          </a:p>
          <a:p>
            <a:r>
              <a:rPr lang="en-US" altLang="zh-CN" sz="2000" dirty="0" smtClean="0"/>
              <a:t>4) </a:t>
            </a:r>
            <a:r>
              <a:rPr lang="en-US" altLang="zh-CN" sz="2000" dirty="0" err="1" smtClean="0"/>
              <a:t>Dcell</a:t>
            </a:r>
            <a:r>
              <a:rPr lang="en-US" altLang="zh-CN" sz="2000" dirty="0" smtClean="0"/>
              <a:t> </a:t>
            </a:r>
            <a:r>
              <a:rPr lang="en-US" altLang="zh-CN" sz="2000" baseline="-25000" dirty="0" smtClean="0"/>
              <a:t>k</a:t>
            </a:r>
            <a:r>
              <a:rPr lang="en-US" altLang="zh-CN" sz="2000" dirty="0" smtClean="0"/>
              <a:t> is a complete graph if  Dcell</a:t>
            </a:r>
            <a:r>
              <a:rPr lang="en-US" altLang="zh-CN" sz="2000" baseline="-25000" dirty="0" smtClean="0"/>
              <a:t>k-1</a:t>
            </a:r>
            <a:r>
              <a:rPr lang="en-US" altLang="zh-CN" sz="2000" dirty="0" smtClean="0"/>
              <a:t> is condensed as a virtue node</a:t>
            </a:r>
          </a:p>
          <a:p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5697676" cy="5010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7" name="Rounded Rectangle 16"/>
          <p:cNvSpPr/>
          <p:nvPr/>
        </p:nvSpPr>
        <p:spPr>
          <a:xfrm>
            <a:off x="685800" y="3200400"/>
            <a:ext cx="5715000" cy="685800"/>
          </a:xfrm>
          <a:prstGeom prst="roundRect">
            <a:avLst/>
          </a:prstGeom>
          <a:solidFill>
            <a:srgbClr val="00B05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85800" y="3886200"/>
            <a:ext cx="5715000" cy="1447800"/>
          </a:xfrm>
          <a:prstGeom prst="roundRect">
            <a:avLst/>
          </a:prstGeom>
          <a:solidFill>
            <a:srgbClr val="00B05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38200" y="2057400"/>
            <a:ext cx="5715000" cy="1219200"/>
          </a:xfrm>
          <a:prstGeom prst="roundRect">
            <a:avLst/>
          </a:prstGeom>
          <a:solidFill>
            <a:srgbClr val="00B05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629400" y="3352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 sub-</a:t>
            </a:r>
            <a:r>
              <a:rPr lang="en-US" dirty="0" err="1" smtClean="0"/>
              <a:t>DCells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629400" y="4267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 sub-</a:t>
            </a:r>
            <a:r>
              <a:rPr lang="en-US" dirty="0" err="1" smtClean="0"/>
              <a:t>DCells</a:t>
            </a:r>
            <a:r>
              <a:rPr lang="en-US" dirty="0" smtClean="0"/>
              <a:t> to form complete graph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629400" y="2286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recursion by building DCell</a:t>
            </a:r>
            <a:r>
              <a:rPr lang="en-US" sz="1400" dirty="0" smtClean="0"/>
              <a:t>0</a:t>
            </a:r>
            <a:endParaRPr lang="en-US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Recursive Construction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905000" y="6096001"/>
            <a:ext cx="326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:number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Dcell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l-1</a:t>
            </a:r>
          </a:p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l-1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:number of servers in 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Dcell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l-1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DCell</a:t>
            </a:r>
            <a:r>
              <a:rPr lang="en-US" dirty="0" smtClean="0"/>
              <a:t>: The Properties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499386" y="2069394"/>
          <a:ext cx="4215614" cy="826206"/>
        </p:xfrm>
        <a:graphic>
          <a:graphicData uri="http://schemas.openxmlformats.org/presentationml/2006/ole">
            <p:oleObj spid="_x0000_s76802" name="Equation" r:id="rId4" imgW="2006280" imgH="39348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010400" y="3657600"/>
          <a:ext cx="1219200" cy="921173"/>
        </p:xfrm>
        <a:graphic>
          <a:graphicData uri="http://schemas.openxmlformats.org/presentationml/2006/ole">
            <p:oleObj spid="_x0000_s76803" name="Equation" r:id="rId5" imgW="571320" imgH="43164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133600" y="5181600"/>
          <a:ext cx="1905000" cy="583791"/>
        </p:xfrm>
        <a:graphic>
          <a:graphicData uri="http://schemas.openxmlformats.org/presentationml/2006/ole">
            <p:oleObj spid="_x0000_s76804" name="Equation" r:id="rId6" imgW="787320" imgH="241200" progId="Equation.3">
              <p:embed/>
            </p:oleObj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Scalability</a:t>
            </a:r>
            <a:r>
              <a:rPr lang="en-US" sz="2400" b="1" dirty="0" smtClean="0">
                <a:solidFill>
                  <a:srgbClr val="0070C0"/>
                </a:solidFill>
              </a:rPr>
              <a:t>:  </a:t>
            </a:r>
            <a:r>
              <a:rPr lang="en-US" sz="2400" dirty="0" smtClean="0"/>
              <a:t>The number of servers scales doubly exponentially  </a:t>
            </a:r>
          </a:p>
          <a:p>
            <a:pPr lvl="1"/>
            <a:endParaRPr lang="en-US" sz="2000" i="1" dirty="0" smtClean="0"/>
          </a:p>
          <a:p>
            <a:pPr lvl="1"/>
            <a:r>
              <a:rPr lang="en-US" sz="2000" i="1" dirty="0" smtClean="0"/>
              <a:t>   </a:t>
            </a:r>
          </a:p>
          <a:p>
            <a:pPr lvl="1"/>
            <a:endParaRPr lang="en-US" sz="2000" i="1" dirty="0" smtClean="0"/>
          </a:p>
          <a:p>
            <a:pPr lvl="1"/>
            <a:r>
              <a:rPr lang="en-US" sz="2000" dirty="0" smtClean="0"/>
              <a:t>Where number of servers in a DCell0 is 8 (</a:t>
            </a:r>
            <a:r>
              <a:rPr lang="en-US" sz="2000" i="1" dirty="0" smtClean="0"/>
              <a:t>n</a:t>
            </a:r>
            <a:r>
              <a:rPr lang="en-US" sz="2000" dirty="0" smtClean="0"/>
              <a:t>=8) and the number of server ports is 4 (i.e., </a:t>
            </a:r>
            <a:r>
              <a:rPr lang="en-US" sz="2000" i="1" dirty="0" smtClean="0"/>
              <a:t>k</a:t>
            </a:r>
            <a:r>
              <a:rPr lang="en-US" sz="2000" dirty="0" smtClean="0"/>
              <a:t>=3) -&gt;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i="1" dirty="0" smtClean="0">
                <a:solidFill>
                  <a:srgbClr val="00B050"/>
                </a:solidFill>
              </a:rPr>
              <a:t>N</a:t>
            </a:r>
            <a:r>
              <a:rPr lang="en-US" sz="2000" dirty="0" smtClean="0">
                <a:solidFill>
                  <a:srgbClr val="00B050"/>
                </a:solidFill>
              </a:rPr>
              <a:t>=27,630,792</a:t>
            </a:r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Fault-tolerance: </a:t>
            </a:r>
            <a:r>
              <a:rPr lang="en-US" sz="2400" dirty="0" smtClean="0"/>
              <a:t>The bisection width is larger than 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No severe bottleneck links:  </a:t>
            </a:r>
          </a:p>
          <a:p>
            <a:pPr lvl="1"/>
            <a:r>
              <a:rPr lang="en-US" sz="2000" dirty="0" smtClean="0">
                <a:latin typeface="+mj-lt"/>
                <a:cs typeface="Arial" pitchFamily="34" charset="0"/>
              </a:rPr>
              <a:t>Under all-to-all traffic pattern, the number of flows in a level-</a:t>
            </a:r>
            <a:r>
              <a:rPr lang="en-US" sz="2000" i="1" dirty="0" err="1" smtClean="0">
                <a:latin typeface="+mj-lt"/>
                <a:cs typeface="Arial" pitchFamily="34" charset="0"/>
              </a:rPr>
              <a:t>i</a:t>
            </a:r>
            <a:r>
              <a:rPr lang="en-US" sz="2000" dirty="0" smtClean="0">
                <a:latin typeface="+mj-lt"/>
                <a:cs typeface="Arial" pitchFamily="34" charset="0"/>
              </a:rPr>
              <a:t> link is less than </a:t>
            </a:r>
          </a:p>
          <a:p>
            <a:pPr lvl="2"/>
            <a:endParaRPr lang="en-US" sz="1600" dirty="0" smtClean="0">
              <a:latin typeface="+mj-lt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+mj-lt"/>
                <a:cs typeface="Arial" pitchFamily="34" charset="0"/>
              </a:rPr>
              <a:t>For tree, under all-to-all traffic pattern, the max number of flows in a link is in proportion to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3505200" y="6172200"/>
          <a:ext cx="552450" cy="492125"/>
        </p:xfrm>
        <a:graphic>
          <a:graphicData uri="http://schemas.openxmlformats.org/presentationml/2006/ole">
            <p:oleObj spid="_x0000_s76805" name="Equation" r:id="rId7" imgW="2286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4088</TotalTime>
  <Words>976</Words>
  <Application>Microsoft Office PowerPoint</Application>
  <PresentationFormat>全屏显示(4:3)</PresentationFormat>
  <Paragraphs>282</Paragraphs>
  <Slides>23</Slides>
  <Notes>23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DCell: A Scalable and Fault Tolerant Network Structure for Data Centers</vt:lpstr>
      <vt:lpstr>Outline</vt:lpstr>
      <vt:lpstr>Data Center Networking (DCN)</vt:lpstr>
      <vt:lpstr>Interconnection Structure for Data Centers</vt:lpstr>
      <vt:lpstr>DCell Ideas</vt:lpstr>
      <vt:lpstr>DCell: the Construction</vt:lpstr>
      <vt:lpstr>Another example</vt:lpstr>
      <vt:lpstr>Recursive Construction</vt:lpstr>
      <vt:lpstr>DCell: The Properties</vt:lpstr>
      <vt:lpstr>Routing without Failure: DCellRouting</vt:lpstr>
      <vt:lpstr>DCellRouting (cont.)</vt:lpstr>
      <vt:lpstr>DFR: DCell Fault-tolerant Routing</vt:lpstr>
      <vt:lpstr>DFR: DCell Fault-tolerant Routing </vt:lpstr>
      <vt:lpstr>DFR Simulations: Server failure</vt:lpstr>
      <vt:lpstr>DFR Simulations: Rack failure</vt:lpstr>
      <vt:lpstr>DFR Simulations: Link failure</vt:lpstr>
      <vt:lpstr>Implementation</vt:lpstr>
      <vt:lpstr>Testbed</vt:lpstr>
      <vt:lpstr>Fault Tolerance </vt:lpstr>
      <vt:lpstr>Network Capacity</vt:lpstr>
      <vt:lpstr>Related Work</vt:lpstr>
      <vt:lpstr>Related Work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DCell: A Scalable and Fault Tolerant Network Structure for Data Centers</dc:title>
  <dc:creator>Chuanxiong Guo</dc:creator>
  <cp:lastModifiedBy>陈贵海(9804003)</cp:lastModifiedBy>
  <cp:revision>150</cp:revision>
  <dcterms:created xsi:type="dcterms:W3CDTF">2006-08-16T00:00:00Z</dcterms:created>
  <dcterms:modified xsi:type="dcterms:W3CDTF">2012-12-10T09:36:20Z</dcterms:modified>
</cp:coreProperties>
</file>