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27"/>
  </p:notesMasterIdLst>
  <p:handoutMasterIdLst>
    <p:handoutMasterId r:id="rId28"/>
  </p:handoutMasterIdLst>
  <p:sldIdLst>
    <p:sldId id="256" r:id="rId3"/>
    <p:sldId id="258" r:id="rId4"/>
    <p:sldId id="259" r:id="rId5"/>
    <p:sldId id="287" r:id="rId6"/>
    <p:sldId id="288" r:id="rId7"/>
    <p:sldId id="262" r:id="rId8"/>
    <p:sldId id="319" r:id="rId9"/>
    <p:sldId id="320" r:id="rId10"/>
    <p:sldId id="321" r:id="rId11"/>
    <p:sldId id="322" r:id="rId12"/>
    <p:sldId id="323" r:id="rId13"/>
    <p:sldId id="272" r:id="rId14"/>
    <p:sldId id="328" r:id="rId15"/>
    <p:sldId id="329" r:id="rId16"/>
    <p:sldId id="331" r:id="rId17"/>
    <p:sldId id="332" r:id="rId18"/>
    <p:sldId id="342" r:id="rId19"/>
    <p:sldId id="343" r:id="rId20"/>
    <p:sldId id="344" r:id="rId21"/>
    <p:sldId id="345" r:id="rId22"/>
    <p:sldId id="346" r:id="rId23"/>
    <p:sldId id="290" r:id="rId24"/>
    <p:sldId id="306" r:id="rId25"/>
    <p:sldId id="285"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1D8"/>
    <a:srgbClr val="3F6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p:scale>
          <a:sx n="125" d="100"/>
          <a:sy n="125" d="100"/>
        </p:scale>
        <p:origin x="948" y="6"/>
      </p:cViewPr>
      <p:guideLst/>
    </p:cSldViewPr>
  </p:slideViewPr>
  <p:notesTextViewPr>
    <p:cViewPr>
      <p:scale>
        <a:sx n="1" d="1"/>
        <a:sy n="1" d="1"/>
      </p:scale>
      <p:origin x="0" y="0"/>
    </p:cViewPr>
  </p:notesText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C1FBA-CF23-45CA-A289-03E32D160964}" type="datetimeFigureOut">
              <a:rPr lang="zh-CN" altLang="en-US" smtClean="0"/>
              <a:t>2020/6/23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2B0C5-C56D-47E9-BCFE-D990A940F17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66BD8-0FC1-456F-BDC6-7D0CA8E36566}" type="datetimeFigureOut">
              <a:rPr lang="zh-CN" altLang="en-US" smtClean="0"/>
              <a:t>2020/6/23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FC841-E2E1-4802-8701-94EA307E94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asdqweqfssaf</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628650" y="414956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a:t>单击此处编辑母版标题样式</a:t>
            </a:r>
            <a:endParaRPr lang="zh-CN" altLang="en-US" dirty="0"/>
          </a:p>
        </p:txBody>
      </p:sp>
      <p:sp>
        <p:nvSpPr>
          <p:cNvPr id="6" name="副标题 2"/>
          <p:cNvSpPr>
            <a:spLocks noGrp="1"/>
          </p:cNvSpPr>
          <p:nvPr>
            <p:ph type="subTitle" idx="1" hasCustomPrompt="1"/>
          </p:nvPr>
        </p:nvSpPr>
        <p:spPr>
          <a:xfrm>
            <a:off x="628650" y="5114029"/>
            <a:ext cx="78867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8" t="172" r="40" b="-12"/>
          <a:stretch>
            <a:fillRect/>
          </a:stretch>
        </p:blipFill>
        <p:spPr>
          <a:xfrm>
            <a:off x="0" y="0"/>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9144793" cy="664522"/>
          </a:xfrm>
          <a:prstGeom prst="rect">
            <a:avLst/>
          </a:prstGeom>
        </p:spPr>
      </p:pic>
      <p:sp>
        <p:nvSpPr>
          <p:cNvPr id="15" name="矩形 14"/>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7" name="矩形 16"/>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t>‹#›</a:t>
            </a:fld>
            <a:endParaRPr lang="en-US" altLang="zh-CN"/>
          </a:p>
        </p:txBody>
      </p:sp>
      <p:pic>
        <p:nvPicPr>
          <p:cNvPr id="8" name="图片 7"/>
          <p:cNvPicPr>
            <a:picLocks noChangeAspect="1"/>
          </p:cNvPicPr>
          <p:nvPr userDrawn="1"/>
        </p:nvPicPr>
        <p:blipFill>
          <a:blip r:embed="rId2"/>
          <a:stretch>
            <a:fillRect/>
          </a:stretch>
        </p:blipFill>
        <p:spPr>
          <a:xfrm>
            <a:off x="0" y="0"/>
            <a:ext cx="9144793" cy="664522"/>
          </a:xfrm>
          <a:prstGeom prst="rect">
            <a:avLst/>
          </a:prstGeom>
        </p:spPr>
      </p:pic>
      <p:sp>
        <p:nvSpPr>
          <p:cNvPr id="9" name="矩形 8"/>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262393" y="975600"/>
            <a:ext cx="8556169"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0" y="1231682"/>
            <a:ext cx="9144000" cy="332713"/>
          </a:xfrm>
          <a:prstGeom prst="rect">
            <a:avLst/>
          </a:prstGeom>
        </p:spPr>
      </p:pic>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t>‹#›</a:t>
            </a:fld>
            <a:endParaRPr lang="en-US" altLang="zh-CN" dirty="0"/>
          </a:p>
        </p:txBody>
      </p:sp>
      <p:sp>
        <p:nvSpPr>
          <p:cNvPr id="2" name="标题 1"/>
          <p:cNvSpPr>
            <a:spLocks noGrp="1"/>
          </p:cNvSpPr>
          <p:nvPr>
            <p:ph type="title"/>
          </p:nvPr>
        </p:nvSpPr>
        <p:spPr>
          <a:xfrm>
            <a:off x="262393" y="975600"/>
            <a:ext cx="856644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pic>
        <p:nvPicPr>
          <p:cNvPr id="8" name="图片 7"/>
          <p:cNvPicPr>
            <a:picLocks noChangeAspect="1"/>
          </p:cNvPicPr>
          <p:nvPr userDrawn="1"/>
        </p:nvPicPr>
        <p:blipFill>
          <a:blip r:embed="rId2"/>
          <a:stretch>
            <a:fillRect/>
          </a:stretch>
        </p:blipFill>
        <p:spPr>
          <a:xfrm>
            <a:off x="0" y="1231682"/>
            <a:ext cx="9144000" cy="332713"/>
          </a:xfrm>
          <a:prstGeom prst="rect">
            <a:avLst/>
          </a:prstGeom>
        </p:spPr>
      </p:pic>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pic>
        <p:nvPicPr>
          <p:cNvPr id="19" name="图片 18"/>
          <p:cNvPicPr>
            <a:picLocks noChangeAspect="1"/>
          </p:cNvPicPr>
          <p:nvPr/>
        </p:nvPicPr>
        <p:blipFill>
          <a:blip r:embed="rId2"/>
          <a:stretch>
            <a:fillRect/>
          </a:stretch>
        </p:blipFill>
        <p:spPr>
          <a:xfrm>
            <a:off x="0" y="0"/>
            <a:ext cx="9144793" cy="664522"/>
          </a:xfrm>
          <a:prstGeom prst="rect">
            <a:avLst/>
          </a:prstGeom>
        </p:spPr>
      </p:pic>
      <p:sp>
        <p:nvSpPr>
          <p:cNvPr id="20" name="矩形 1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2" name="矩形 21"/>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a:stretch>
            <a:fillRect/>
          </a:stretch>
        </p:blipFill>
        <p:spPr>
          <a:xfrm>
            <a:off x="0" y="0"/>
            <a:ext cx="9144793" cy="664522"/>
          </a:xfrm>
          <a:prstGeom prst="rect">
            <a:avLst/>
          </a:prstGeom>
        </p:spPr>
      </p:pic>
      <p:sp>
        <p:nvSpPr>
          <p:cNvPr id="13" name="矩形 12"/>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5" name="矩形 14"/>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0" y="0"/>
            <a:ext cx="9144793" cy="664522"/>
          </a:xfrm>
          <a:prstGeom prst="rect">
            <a:avLst/>
          </a:prstGeom>
        </p:spPr>
      </p:pic>
      <p:sp>
        <p:nvSpPr>
          <p:cNvPr id="22" name="矩形 21"/>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4" name="矩形 23"/>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t>‹#›</a:t>
            </a:fld>
            <a:endParaRPr lang="en-US" altLang="zh-CN" dirty="0"/>
          </a:p>
        </p:txBody>
      </p:sp>
      <p:pic>
        <p:nvPicPr>
          <p:cNvPr id="13" name="图片 12"/>
          <p:cNvPicPr>
            <a:picLocks noChangeAspect="1"/>
          </p:cNvPicPr>
          <p:nvPr userDrawn="1"/>
        </p:nvPicPr>
        <p:blipFill>
          <a:blip r:embed="rId2"/>
          <a:stretch>
            <a:fillRect/>
          </a:stretch>
        </p:blipFill>
        <p:spPr>
          <a:xfrm>
            <a:off x="0" y="0"/>
            <a:ext cx="9144793" cy="664522"/>
          </a:xfrm>
          <a:prstGeom prst="rect">
            <a:avLst/>
          </a:prstGeom>
        </p:spPr>
      </p:pic>
      <p:sp>
        <p:nvSpPr>
          <p:cNvPr id="14" name="矩形 13"/>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9" name="矩形 18"/>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469123" y="4006448"/>
            <a:ext cx="8325019" cy="1114192"/>
          </a:xfrm>
          <a:prstGeom prst="rect">
            <a:avLst/>
          </a:prstGeom>
        </p:spPr>
        <p:txBody>
          <a:bodyPr anchor="ctr">
            <a:noAutofit/>
          </a:bodyPr>
          <a:lstStyle>
            <a:lvl1pPr algn="l">
              <a:lnSpc>
                <a:spcPct val="100000"/>
              </a:lnSpc>
              <a:defRPr sz="4000" b="1">
                <a:solidFill>
                  <a:schemeClr val="bg1"/>
                </a:solidFill>
                <a:latin typeface="+mj-ea"/>
                <a:ea typeface="+mj-ea"/>
              </a:defRPr>
            </a:lvl1pPr>
          </a:lstStyle>
          <a:p>
            <a:r>
              <a:rPr lang="zh-CN" altLang="en-US" dirty="0"/>
              <a:t>单击此处编辑母版标题样式</a:t>
            </a:r>
          </a:p>
        </p:txBody>
      </p:sp>
      <p:sp>
        <p:nvSpPr>
          <p:cNvPr id="6" name="副标题 2"/>
          <p:cNvSpPr>
            <a:spLocks noGrp="1"/>
          </p:cNvSpPr>
          <p:nvPr>
            <p:ph type="subTitle" idx="1" hasCustomPrompt="1"/>
          </p:nvPr>
        </p:nvSpPr>
        <p:spPr>
          <a:xfrm>
            <a:off x="469124" y="5245246"/>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a:t>单击以编辑母版副标题样式</a:t>
            </a:r>
            <a:endParaRPr lang="zh-CN" altLang="en-US" dirty="0"/>
          </a:p>
        </p:txBody>
      </p:sp>
      <p:sp>
        <p:nvSpPr>
          <p:cNvPr id="7" name="文本占位符 6"/>
          <p:cNvSpPr>
            <a:spLocks noGrp="1"/>
          </p:cNvSpPr>
          <p:nvPr>
            <p:ph type="body" sz="quarter" idx="10" hasCustomPrompt="1"/>
          </p:nvPr>
        </p:nvSpPr>
        <p:spPr>
          <a:xfrm>
            <a:off x="469124"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78" t="172" r="40" b="-12"/>
          <a:stretch>
            <a:fillRect/>
          </a:stretch>
        </p:blipFill>
        <p:spPr>
          <a:xfrm>
            <a:off x="0" y="0"/>
            <a:ext cx="9144000" cy="3899805"/>
          </a:xfrm>
          <a:prstGeom prst="rect">
            <a:avLst/>
          </a:prstGeom>
          <a:ln>
            <a:noFill/>
          </a:ln>
        </p:spPr>
      </p:pic>
      <p:cxnSp>
        <p:nvCxnSpPr>
          <p:cNvPr id="11" name="直接连接符 10"/>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78" t="172" r="40" b="-12"/>
          <a:stretch>
            <a:fillRect/>
          </a:stretch>
        </p:blipFill>
        <p:spPr>
          <a:xfrm>
            <a:off x="0" y="0"/>
            <a:ext cx="9144000" cy="3899805"/>
          </a:xfrm>
          <a:prstGeom prst="rect">
            <a:avLst/>
          </a:prstGeom>
          <a:ln>
            <a:noFill/>
          </a:ln>
        </p:spPr>
      </p:pic>
      <p:cxnSp>
        <p:nvCxnSpPr>
          <p:cNvPr id="9" name="直接连接符 8"/>
          <p:cNvCxnSpPr/>
          <p:nvPr userDrawn="1"/>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封底">
    <p:bg>
      <p:bgPr>
        <a:solidFill>
          <a:schemeClr val="accent1"/>
        </a:solidFill>
        <a:effectLst/>
      </p:bgPr>
    </p:bg>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0" y="2603073"/>
            <a:ext cx="9144000" cy="2811780"/>
          </a:xfrm>
          <a:prstGeom prst="rect">
            <a:avLst/>
          </a:prstGeom>
        </p:spPr>
      </p:pic>
      <p:pic>
        <p:nvPicPr>
          <p:cNvPr id="4" name="图片 3"/>
          <p:cNvPicPr/>
          <p:nvPr/>
        </p:nvPicPr>
        <p:blipFill>
          <a:blip r:embed="rId3"/>
          <a:stretch>
            <a:fillRect/>
          </a:stretch>
        </p:blipFill>
        <p:spPr>
          <a:xfrm>
            <a:off x="608974" y="3608990"/>
            <a:ext cx="3021843" cy="799946"/>
          </a:xfrm>
          <a:prstGeom prst="rect">
            <a:avLst/>
          </a:prstGeom>
        </p:spPr>
      </p:pic>
      <p:sp>
        <p:nvSpPr>
          <p:cNvPr id="3" name="标题 2"/>
          <p:cNvSpPr>
            <a:spLocks noGrp="1"/>
          </p:cNvSpPr>
          <p:nvPr>
            <p:ph type="title"/>
          </p:nvPr>
        </p:nvSpPr>
        <p:spPr>
          <a:xfrm>
            <a:off x="487896" y="1371600"/>
            <a:ext cx="8410492" cy="926932"/>
          </a:xfrm>
        </p:spPr>
        <p:txBody>
          <a:bodyPr/>
          <a:lstStyle>
            <a:lvl1pPr lvl="0" algn="ctr">
              <a:defRPr sz="6600" b="1">
                <a:solidFill>
                  <a:schemeClr val="bg1"/>
                </a:solidFill>
              </a:defRPr>
            </a:lvl1pPr>
          </a:lstStyle>
          <a:p>
            <a:r>
              <a:rPr lang="zh-CN"/>
              <a:t>单击此处编辑母版标题样式</a:t>
            </a:r>
          </a:p>
        </p:txBody>
      </p:sp>
      <p:pic>
        <p:nvPicPr>
          <p:cNvPr id="5" name="图片 4"/>
          <p:cNvPicPr/>
          <p:nvPr/>
        </p:nvPicPr>
        <p:blipFill>
          <a:blip r:embed="rId2"/>
          <a:stretch>
            <a:fillRect/>
          </a:stretch>
        </p:blipFill>
        <p:spPr>
          <a:xfrm>
            <a:off x="0" y="2603073"/>
            <a:ext cx="9144000" cy="2811780"/>
          </a:xfrm>
          <a:prstGeom prst="rect">
            <a:avLst/>
          </a:prstGeom>
        </p:spPr>
      </p:pic>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p:nvPr/>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t>‹#›</a:t>
            </a:fld>
            <a:endParaRPr lang="zh-CN" altLang="en-US" dirty="0"/>
          </a:p>
        </p:txBody>
      </p:sp>
      <p:sp>
        <p:nvSpPr>
          <p:cNvPr id="9" name="文本框 8"/>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内页-极简">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7" name="矩形 6"/>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内页-极简-有页码">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8"/>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D4CE0C3C-47D3-4455-AB34-8268314DB49D}" type="slidenum">
              <a:rPr lang="en-US" altLang="zh-CN" smtClean="0"/>
              <a:t>‹#›</a:t>
            </a:fld>
            <a:endParaRPr lang="en-US" altLang="zh-CN"/>
          </a:p>
        </p:txBody>
      </p:sp>
      <p:sp>
        <p:nvSpPr>
          <p:cNvPr id="8" name="文本框 7"/>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11" name="矩形 10"/>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userDrawn="1"/>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cSld>
  <p:clrMapOvr>
    <a:masterClrMapping/>
  </p:clrMapOvr>
  <p:transition spd="med">
    <p:push/>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0"/>
            <a:ext cx="9144793" cy="664522"/>
          </a:xfrm>
          <a:prstGeom prst="rect">
            <a:avLst/>
          </a:prstGeom>
        </p:spPr>
      </p:pic>
      <p:sp>
        <p:nvSpPr>
          <p:cNvPr id="7" name="矩形 6"/>
          <p:cNvSpPr/>
          <p:nvPr/>
        </p:nvSpPr>
        <p:spPr>
          <a:xfrm>
            <a:off x="0" y="5821680"/>
            <a:ext cx="9144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sp>
        <p:nvSpPr>
          <p:cNvPr id="2" name="标题 1"/>
          <p:cNvSpPr>
            <a:spLocks noGrp="1"/>
          </p:cNvSpPr>
          <p:nvPr>
            <p:ph type="title"/>
          </p:nvPr>
        </p:nvSpPr>
        <p:spPr>
          <a:xfrm>
            <a:off x="323850" y="235137"/>
            <a:ext cx="6474515" cy="337358"/>
          </a:xfrm>
          <a:prstGeom prst="rect">
            <a:avLst/>
          </a:prstGeom>
        </p:spPr>
        <p:txBody>
          <a:bodyPr anchor="ctr"/>
          <a:lstStyle>
            <a:lvl1pPr>
              <a:defRPr sz="2000">
                <a:solidFill>
                  <a:schemeClr val="bg1"/>
                </a:solidFill>
                <a:effectLst/>
              </a:defRPr>
            </a:lvl1pPr>
          </a:lstStyle>
          <a:p>
            <a:r>
              <a:rPr lang="zh-CN" altLang="en-US"/>
              <a:t>单击此处编辑母版标题样式</a:t>
            </a:r>
            <a:endParaRPr lang="zh-CN" altLang="en-US" dirty="0"/>
          </a:p>
        </p:txBody>
      </p:sp>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pic>
        <p:nvPicPr>
          <p:cNvPr id="9" name="图片 8"/>
          <p:cNvPicPr>
            <a:picLocks noChangeAspect="1"/>
          </p:cNvPicPr>
          <p:nvPr userDrawn="1"/>
        </p:nvPicPr>
        <p:blipFill>
          <a:blip r:embed="rId2"/>
          <a:stretch>
            <a:fillRect/>
          </a:stretch>
        </p:blipFill>
        <p:spPr>
          <a:xfrm>
            <a:off x="0" y="0"/>
            <a:ext cx="9144793" cy="664522"/>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纯标题">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p:nvPr/>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t>‹#›</a:t>
            </a:fld>
            <a:endParaRPr lang="zh-CN" altLang="en-US" dirty="0"/>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9144793" cy="664522"/>
          </a:xfrm>
          <a:prstGeom prst="rect">
            <a:avLst/>
          </a:prstGeom>
        </p:spPr>
      </p:pic>
      <p:sp>
        <p:nvSpPr>
          <p:cNvPr id="11" name="矩形 10"/>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2"/>
          <a:stretch>
            <a:fillRect/>
          </a:stretch>
        </p:blipFill>
        <p:spPr>
          <a:xfrm>
            <a:off x="0" y="0"/>
            <a:ext cx="9144793" cy="664522"/>
          </a:xfrm>
          <a:prstGeom prst="rect">
            <a:avLst/>
          </a:prstGeom>
        </p:spPr>
      </p:pic>
      <p:sp>
        <p:nvSpPr>
          <p:cNvPr id="7" name="矩形 6"/>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0" name="矩形 9"/>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8"/>
          <a:stretch>
            <a:fillRect/>
          </a:stretch>
        </p:blipFill>
        <p:spPr>
          <a:xfrm>
            <a:off x="0" y="0"/>
            <a:ext cx="9144793" cy="664522"/>
          </a:xfrm>
          <a:prstGeom prst="rect">
            <a:avLst/>
          </a:prstGeom>
        </p:spPr>
      </p:pic>
      <p:sp>
        <p:nvSpPr>
          <p:cNvPr id="6" name="文本占位符 5"/>
          <p:cNvSpPr>
            <a:spLocks noGrp="1"/>
          </p:cNvSpPr>
          <p:nvPr>
            <p:ph type="body" idx="1"/>
          </p:nvPr>
        </p:nvSpPr>
        <p:spPr>
          <a:xfrm>
            <a:off x="413468" y="1673352"/>
            <a:ext cx="834042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21"/>
          <a:stretch>
            <a:fillRect/>
          </a:stretch>
        </p:blipFill>
        <p:spPr>
          <a:xfrm>
            <a:off x="0" y="1231682"/>
            <a:ext cx="9144000" cy="332713"/>
          </a:xfrm>
          <a:prstGeom prst="rect">
            <a:avLst/>
          </a:prstGeom>
        </p:spPr>
      </p:pic>
      <p:sp>
        <p:nvSpPr>
          <p:cNvPr id="4" name="标题占位符 3"/>
          <p:cNvSpPr>
            <a:spLocks noGrp="1"/>
          </p:cNvSpPr>
          <p:nvPr>
            <p:ph type="title"/>
          </p:nvPr>
        </p:nvSpPr>
        <p:spPr>
          <a:xfrm>
            <a:off x="413468" y="863020"/>
            <a:ext cx="8410492" cy="701375"/>
          </a:xfrm>
          <a:prstGeom prst="rect">
            <a:avLst/>
          </a:prstGeom>
        </p:spPr>
        <p:txBody>
          <a:bodyPr vert="horz" lIns="91440" tIns="45720" rIns="91440" bIns="45720" rtlCol="0" anchor="ctr">
            <a:normAutofit/>
          </a:bodyPr>
          <a:lstStyle/>
          <a:p>
            <a:r>
              <a:rPr lang="zh-CN" altLang="en-US"/>
              <a:t>单击此处编辑母版标题样式</a:t>
            </a:r>
          </a:p>
        </p:txBody>
      </p:sp>
      <p:pic>
        <p:nvPicPr>
          <p:cNvPr id="9" name="图片 8"/>
          <p:cNvPicPr>
            <a:picLocks noChangeAspect="1"/>
          </p:cNvPicPr>
          <p:nvPr userDrawn="1"/>
        </p:nvPicPr>
        <p:blipFill>
          <a:blip r:embed="rId18"/>
          <a:stretch>
            <a:fillRect/>
          </a:stretch>
        </p:blipFill>
        <p:spPr>
          <a:xfrm>
            <a:off x="0" y="0"/>
            <a:ext cx="9144793" cy="664522"/>
          </a:xfrm>
          <a:prstGeom prst="rect">
            <a:avLst/>
          </a:prstGeom>
        </p:spPr>
      </p:pic>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6" name="矩形 15"/>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21"/>
          <a:stretch>
            <a:fillRect/>
          </a:stretch>
        </p:blipFill>
        <p:spPr>
          <a:xfrm>
            <a:off x="0" y="1231682"/>
            <a:ext cx="9144000" cy="3327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push/>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dirty="0"/>
              <a:t>论文颜值分析</a:t>
            </a:r>
          </a:p>
        </p:txBody>
      </p:sp>
      <p:sp>
        <p:nvSpPr>
          <p:cNvPr id="5" name="副标题 4"/>
          <p:cNvSpPr>
            <a:spLocks noGrp="1"/>
          </p:cNvSpPr>
          <p:nvPr>
            <p:ph type="subTitle" idx="1"/>
          </p:nvPr>
        </p:nvSpPr>
        <p:spPr>
          <a:xfrm>
            <a:off x="510117" y="5616495"/>
            <a:ext cx="7886700" cy="604299"/>
          </a:xfrm>
        </p:spPr>
        <p:txBody>
          <a:bodyPr/>
          <a:lstStyle/>
          <a:p>
            <a:r>
              <a:rPr lang="en-US" sz="2800" dirty="0"/>
              <a:t>2020</a:t>
            </a:r>
            <a:r>
              <a:rPr lang="zh-CN" sz="2800" dirty="0"/>
              <a:t>年</a:t>
            </a:r>
            <a:r>
              <a:rPr lang="en-US" altLang="zh-CN" sz="2800" dirty="0"/>
              <a:t>5</a:t>
            </a:r>
            <a:r>
              <a:rPr lang="zh-CN" sz="2800" dirty="0"/>
              <a:t>月</a:t>
            </a:r>
          </a:p>
        </p:txBody>
      </p:sp>
      <p:sp>
        <p:nvSpPr>
          <p:cNvPr id="6" name="副标题 4"/>
          <p:cNvSpPr txBox="1"/>
          <p:nvPr/>
        </p:nvSpPr>
        <p:spPr>
          <a:xfrm>
            <a:off x="1543288" y="5117135"/>
            <a:ext cx="5820358" cy="468179"/>
          </a:xfrm>
          <a:prstGeom prst="rect">
            <a:avLst/>
          </a:prstGeom>
        </p:spPr>
        <p:txBody>
          <a:bodyPr vert="horz" lIns="91440" tIns="45720" rIns="91440" bIns="45720" anchor="ctr">
            <a:normAutofit fontScale="92500"/>
          </a:bodyPr>
          <a:lstStyle>
            <a:lvl1pPr marL="228600" lvl="0" indent="-228600" algn="ctr" defTabSz="914400">
              <a:lnSpc>
                <a:spcPct val="120000"/>
              </a:lnSpc>
              <a:spcBef>
                <a:spcPts val="1000"/>
              </a:spcBef>
              <a:buClr>
                <a:schemeClr val="accent1"/>
              </a:buClr>
              <a:buFont typeface="Calibri" panose="020F0502020204030204" pitchFamily="34" charset="0"/>
              <a:buChar char="▪"/>
              <a:defRPr lang="zh-CN" sz="2400" b="0" kern="1200">
                <a:solidFill>
                  <a:schemeClr val="bg1"/>
                </a:solidFill>
                <a:latin typeface="等线" panose="02010600030101010101" charset="-122"/>
                <a:ea typeface="等线" panose="02010600030101010101" charset="-122"/>
              </a:defRPr>
            </a:lvl1pPr>
            <a:lvl2pPr marL="685800" lvl="1" indent="-228600" algn="l" defTabSz="914400">
              <a:lnSpc>
                <a:spcPct val="120000"/>
              </a:lnSpc>
              <a:spcBef>
                <a:spcPts val="500"/>
              </a:spcBef>
              <a:buClr>
                <a:schemeClr val="accent1"/>
              </a:buClr>
              <a:buFont typeface="Calibri" panose="020F0502020204030204" pitchFamily="34" charset="0"/>
              <a:buChar char="▪"/>
              <a:defRPr sz="2400" kern="1200">
                <a:solidFill>
                  <a:schemeClr val="tx1"/>
                </a:solidFill>
                <a:latin typeface="等线 Light" panose="02010600030101010101" charset="-122"/>
                <a:ea typeface="等线" panose="02010600030101010101" charset="-122"/>
              </a:defRPr>
            </a:lvl2pPr>
            <a:lvl3pPr marL="1143000" lvl="2" indent="-228600" algn="l" defTabSz="914400">
              <a:lnSpc>
                <a:spcPct val="120000"/>
              </a:lnSpc>
              <a:spcBef>
                <a:spcPts val="500"/>
              </a:spcBef>
              <a:buClr>
                <a:schemeClr val="accent1"/>
              </a:buClr>
              <a:buFont typeface="Calibri" panose="020F0502020204030204" pitchFamily="34" charset="0"/>
              <a:buChar char="▪"/>
              <a:defRPr sz="2000" kern="1200">
                <a:solidFill>
                  <a:schemeClr val="tx1"/>
                </a:solidFill>
                <a:latin typeface="等线 Light" panose="02010600030101010101" charset="-122"/>
                <a:ea typeface="等线" panose="02010600030101010101" charset="-122"/>
              </a:defRPr>
            </a:lvl3pPr>
            <a:lvl4pPr marL="1600200" lvl="3" indent="-228600" algn="l" defTabSz="914400">
              <a:lnSpc>
                <a:spcPct val="120000"/>
              </a:lnSpc>
              <a:spcBef>
                <a:spcPts val="500"/>
              </a:spcBef>
              <a:buClr>
                <a:schemeClr val="accent1"/>
              </a:buClr>
              <a:buFont typeface="Calibri" panose="020F0502020204030204" pitchFamily="34" charset="0"/>
              <a:buChar char="▪"/>
              <a:defRPr sz="1800" kern="1200">
                <a:solidFill>
                  <a:schemeClr val="tx1"/>
                </a:solidFill>
                <a:latin typeface="等线 Light" panose="02010600030101010101" charset="-122"/>
                <a:ea typeface="等线" panose="02010600030101010101" charset="-122"/>
              </a:defRPr>
            </a:lvl4pPr>
            <a:lvl5pPr marL="2057400" lvl="4" indent="-228600" algn="l" defTabSz="914400">
              <a:lnSpc>
                <a:spcPct val="120000"/>
              </a:lnSpc>
              <a:spcBef>
                <a:spcPts val="500"/>
              </a:spcBef>
              <a:buClr>
                <a:schemeClr val="accent1"/>
              </a:buClr>
              <a:buFont typeface="Calibri" panose="020F0502020204030204" pitchFamily="34" charset="0"/>
              <a:buChar char="▪"/>
              <a:defRPr sz="1800" kern="1200">
                <a:solidFill>
                  <a:schemeClr val="tx1"/>
                </a:solidFill>
                <a:latin typeface="等线 Light" panose="02010600030101010101" charset="-122"/>
                <a:ea typeface="等线" panose="02010600030101010101"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等线 Light" panose="02010600030101010101" charset="-122"/>
                <a:ea typeface="等线" panose="02010600030101010101"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等线 Light" panose="02010600030101010101" charset="-122"/>
                <a:ea typeface="等线" panose="02010600030101010101"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等线 Light" panose="02010600030101010101" charset="-122"/>
                <a:ea typeface="等线" panose="02010600030101010101"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等线 Light" panose="02010600030101010101" charset="-122"/>
                <a:ea typeface="等线" panose="02010600030101010101" charset="-122"/>
              </a:defRPr>
            </a:lvl9pPr>
          </a:lstStyle>
          <a:p>
            <a:r>
              <a:rPr lang="zh-CN" altLang="en-US" dirty="0"/>
              <a:t> 刘瀚文 杨晨宇 蓝宇霆 王孝诚</a:t>
            </a: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t>Preprocess</a:t>
            </a:r>
          </a:p>
        </p:txBody>
      </p:sp>
      <p:sp>
        <p:nvSpPr>
          <p:cNvPr id="5" name="文本框 4"/>
          <p:cNvSpPr txBox="1"/>
          <p:nvPr/>
        </p:nvSpPr>
        <p:spPr>
          <a:xfrm>
            <a:off x="415290" y="1596390"/>
            <a:ext cx="3852545" cy="398780"/>
          </a:xfrm>
          <a:prstGeom prst="rect">
            <a:avLst/>
          </a:prstGeom>
          <a:noFill/>
        </p:spPr>
        <p:txBody>
          <a:bodyPr wrap="square" rtlCol="0">
            <a:spAutoFit/>
          </a:bodyPr>
          <a:lstStyle/>
          <a:p>
            <a:r>
              <a:rPr lang="en-US" altLang="zh-CN" sz="2000" b="1">
                <a:solidFill>
                  <a:schemeClr val="accent1"/>
                </a:solidFill>
                <a:latin typeface="+mj-lt"/>
                <a:ea typeface="+mj-ea"/>
                <a:cs typeface="+mj-cs"/>
              </a:rPr>
              <a:t>for NL:</a:t>
            </a:r>
          </a:p>
        </p:txBody>
      </p:sp>
      <p:sp>
        <p:nvSpPr>
          <p:cNvPr id="2" name="文本框 1"/>
          <p:cNvSpPr txBox="1"/>
          <p:nvPr/>
        </p:nvSpPr>
        <p:spPr>
          <a:xfrm>
            <a:off x="612775" y="1908175"/>
            <a:ext cx="5734050" cy="706755"/>
          </a:xfrm>
          <a:prstGeom prst="rect">
            <a:avLst/>
          </a:prstGeom>
          <a:noFill/>
        </p:spPr>
        <p:txBody>
          <a:bodyPr wrap="none" rtlCol="0">
            <a:spAutoFit/>
          </a:bodyPr>
          <a:lstStyle/>
          <a:p>
            <a:pPr marL="285750" indent="-285750">
              <a:buFont typeface="Arial" panose="020B0604020202020204" pitchFamily="34" charset="0"/>
              <a:buChar char="•"/>
            </a:pPr>
            <a:r>
              <a:rPr lang="en-US" altLang="zh-CN" sz="2000"/>
              <a:t>Convert .PDF to .txt by pdfminer;</a:t>
            </a:r>
          </a:p>
          <a:p>
            <a:pPr marL="285750" indent="-285750">
              <a:buFont typeface="Arial" panose="020B0604020202020204" pitchFamily="34" charset="0"/>
              <a:buChar char="•"/>
            </a:pPr>
            <a:r>
              <a:rPr lang="en-US" altLang="zh-CN" sz="2000"/>
              <a:t>Process the text and extract structure information</a:t>
            </a:r>
            <a:r>
              <a:rPr lang="en-US" altLang="zh-CN"/>
              <a:t>;</a:t>
            </a:r>
          </a:p>
        </p:txBody>
      </p:sp>
      <p:pic>
        <p:nvPicPr>
          <p:cNvPr id="6" name="ECB019B1-382A-4266-B25C-5B523AA43C14-1" descr="qt_temp"/>
          <p:cNvPicPr>
            <a:picLocks noChangeAspect="1"/>
          </p:cNvPicPr>
          <p:nvPr/>
        </p:nvPicPr>
        <p:blipFill>
          <a:blip r:embed="rId2"/>
          <a:srcRect l="2548" r="4055" b="6471"/>
          <a:stretch>
            <a:fillRect/>
          </a:stretch>
        </p:blipFill>
        <p:spPr>
          <a:xfrm>
            <a:off x="80645" y="2414270"/>
            <a:ext cx="9009380" cy="4276725"/>
          </a:xfrm>
          <a:prstGeom prst="rect">
            <a:avLst/>
          </a:prstGeom>
        </p:spPr>
      </p:pic>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t>Preprocess</a:t>
            </a:r>
          </a:p>
        </p:txBody>
      </p:sp>
      <p:sp>
        <p:nvSpPr>
          <p:cNvPr id="5" name="文本框 4"/>
          <p:cNvSpPr txBox="1"/>
          <p:nvPr/>
        </p:nvSpPr>
        <p:spPr>
          <a:xfrm>
            <a:off x="415290" y="1596390"/>
            <a:ext cx="3852545" cy="398780"/>
          </a:xfrm>
          <a:prstGeom prst="rect">
            <a:avLst/>
          </a:prstGeom>
          <a:noFill/>
        </p:spPr>
        <p:txBody>
          <a:bodyPr wrap="square" rtlCol="0">
            <a:spAutoFit/>
          </a:bodyPr>
          <a:lstStyle/>
          <a:p>
            <a:r>
              <a:rPr lang="en-US" altLang="zh-CN" sz="2000" b="1">
                <a:solidFill>
                  <a:schemeClr val="accent1"/>
                </a:solidFill>
                <a:latin typeface="+mj-lt"/>
                <a:ea typeface="+mj-ea"/>
                <a:cs typeface="+mj-cs"/>
              </a:rPr>
              <a:t>Limits:</a:t>
            </a:r>
          </a:p>
        </p:txBody>
      </p:sp>
      <p:sp>
        <p:nvSpPr>
          <p:cNvPr id="8" name="文本框 7"/>
          <p:cNvSpPr txBox="1"/>
          <p:nvPr/>
        </p:nvSpPr>
        <p:spPr>
          <a:xfrm>
            <a:off x="570230" y="2119630"/>
            <a:ext cx="8234680" cy="3046095"/>
          </a:xfrm>
          <a:prstGeom prst="rect">
            <a:avLst/>
          </a:prstGeom>
          <a:noFill/>
        </p:spPr>
        <p:txBody>
          <a:bodyPr wrap="square" rtlCol="0">
            <a:spAutoFit/>
          </a:bodyPr>
          <a:lstStyle/>
          <a:p>
            <a:r>
              <a:rPr lang="en-US" altLang="zh-CN" sz="2400"/>
              <a:t>Converting the pdf file to text will cause some noise. For example, the formula may not be correctly converted.</a:t>
            </a:r>
          </a:p>
          <a:p>
            <a:endParaRPr lang="en-US" altLang="zh-CN" sz="2400"/>
          </a:p>
          <a:p>
            <a:r>
              <a:rPr lang="en-US" altLang="zh-CN" sz="2400"/>
              <a:t>To handle this, we does not use the paragraphs and only leverage the subtitles.</a:t>
            </a:r>
          </a:p>
          <a:p>
            <a:endParaRPr lang="en-US" altLang="zh-CN" sz="2400"/>
          </a:p>
          <a:p>
            <a:r>
              <a:rPr lang="en-US" altLang="zh-CN" sz="2400"/>
              <a:t>In practice, a text version may be available. The result would be more accurate.</a:t>
            </a: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atin typeface="微软雅黑" panose="020B0503020204020204" pitchFamily="34" charset="-122"/>
                <a:ea typeface="微软雅黑" panose="020B0503020204020204" pitchFamily="34" charset="-122"/>
              </a:rPr>
              <a:t>目录 </a:t>
            </a:r>
            <a:r>
              <a:rPr lang="en-US">
                <a:latin typeface="微软雅黑" panose="020B0503020204020204" pitchFamily="34" charset="-122"/>
                <a:ea typeface="微软雅黑" panose="020B0503020204020204" pitchFamily="34" charset="-122"/>
              </a:rPr>
              <a:t>Contents</a:t>
            </a:r>
            <a:endParaRPr lang="zh-CN">
              <a:latin typeface="微软雅黑" panose="020B0503020204020204" pitchFamily="34" charset="-122"/>
              <a:ea typeface="微软雅黑" panose="020B0503020204020204" pitchFamily="34" charset="-122"/>
            </a:endParaRPr>
          </a:p>
        </p:txBody>
      </p:sp>
      <p:sp>
        <p:nvSpPr>
          <p:cNvPr id="4" name="Freeform 10"/>
          <p:cNvSpPr/>
          <p:nvPr/>
        </p:nvSpPr>
        <p:spPr>
          <a:xfrm>
            <a:off x="1841535" y="1367357"/>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5" name="文本框 4"/>
          <p:cNvSpPr txBox="1"/>
          <p:nvPr/>
        </p:nvSpPr>
        <p:spPr>
          <a:xfrm>
            <a:off x="2071646" y="1303550"/>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1</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w="6350">
            <a:solidFill>
              <a:schemeClr val="bg2"/>
            </a:solidFill>
            <a:prstDash val="solid"/>
            <a:miter/>
          </a:ln>
        </p:spPr>
      </p:cxnSp>
      <p:sp>
        <p:nvSpPr>
          <p:cNvPr id="11" name="文本框 10"/>
          <p:cNvSpPr txBox="1"/>
          <p:nvPr/>
        </p:nvSpPr>
        <p:spPr>
          <a:xfrm>
            <a:off x="2915073" y="1274734"/>
            <a:ext cx="4387392" cy="460375"/>
          </a:xfrm>
          <a:prstGeom prst="rect">
            <a:avLst/>
          </a:prstGeom>
          <a:noFill/>
        </p:spPr>
        <p:txBody>
          <a:bodyPr wrap="square">
            <a:spAutoFit/>
          </a:bodyPr>
          <a:lstStyle/>
          <a:p>
            <a:r>
              <a:rPr lang="en-US" altLang="zh-CN" sz="2400">
                <a:solidFill>
                  <a:schemeClr val="tx1">
                    <a:lumMod val="75000"/>
                    <a:lumOff val="25000"/>
                  </a:schemeClr>
                </a:solidFill>
              </a:rPr>
              <a:t>Introduction</a:t>
            </a:r>
          </a:p>
        </p:txBody>
      </p:sp>
      <p:sp>
        <p:nvSpPr>
          <p:cNvPr id="13" name="Freeform 10"/>
          <p:cNvSpPr/>
          <p:nvPr/>
        </p:nvSpPr>
        <p:spPr>
          <a:xfrm>
            <a:off x="1841535" y="2287330"/>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14" name="文本框 13"/>
          <p:cNvSpPr txBox="1"/>
          <p:nvPr/>
        </p:nvSpPr>
        <p:spPr>
          <a:xfrm>
            <a:off x="2071646" y="2223523"/>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2</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w="6350">
            <a:solidFill>
              <a:schemeClr val="bg2"/>
            </a:solidFill>
            <a:prstDash val="solid"/>
            <a:miter/>
          </a:ln>
        </p:spPr>
      </p:cxnSp>
      <p:sp>
        <p:nvSpPr>
          <p:cNvPr id="16" name="文本框 15"/>
          <p:cNvSpPr txBox="1"/>
          <p:nvPr/>
        </p:nvSpPr>
        <p:spPr>
          <a:xfrm>
            <a:off x="2915073" y="2194707"/>
            <a:ext cx="4387392" cy="460375"/>
          </a:xfrm>
          <a:prstGeom prst="rect">
            <a:avLst/>
          </a:prstGeom>
          <a:noFill/>
        </p:spPr>
        <p:txBody>
          <a:bodyPr wrap="square">
            <a:spAutoFit/>
          </a:bodyPr>
          <a:lstStyle/>
          <a:p>
            <a:r>
              <a:rPr lang="en-US" altLang="zh-CN" sz="2400">
                <a:solidFill>
                  <a:schemeClr val="tx1">
                    <a:lumMod val="75000"/>
                    <a:lumOff val="25000"/>
                  </a:schemeClr>
                </a:solidFill>
              </a:rPr>
              <a:t>Data Processing</a:t>
            </a:r>
          </a:p>
        </p:txBody>
      </p:sp>
      <p:sp>
        <p:nvSpPr>
          <p:cNvPr id="18" name="Freeform 10"/>
          <p:cNvSpPr/>
          <p:nvPr/>
        </p:nvSpPr>
        <p:spPr>
          <a:xfrm>
            <a:off x="1841535" y="3207303"/>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19" name="文本框 18"/>
          <p:cNvSpPr txBox="1"/>
          <p:nvPr/>
        </p:nvSpPr>
        <p:spPr>
          <a:xfrm>
            <a:off x="2071646" y="3143496"/>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3</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w="6350">
            <a:solidFill>
              <a:schemeClr val="accent1"/>
            </a:solidFill>
            <a:prstDash val="solid"/>
            <a:miter/>
          </a:ln>
        </p:spPr>
      </p:cxnSp>
      <p:sp>
        <p:nvSpPr>
          <p:cNvPr id="21" name="文本框 20"/>
          <p:cNvSpPr txBox="1"/>
          <p:nvPr/>
        </p:nvSpPr>
        <p:spPr>
          <a:xfrm>
            <a:off x="2915073" y="3114680"/>
            <a:ext cx="4387392" cy="460375"/>
          </a:xfrm>
          <a:prstGeom prst="rect">
            <a:avLst/>
          </a:prstGeom>
          <a:noFill/>
        </p:spPr>
        <p:txBody>
          <a:bodyPr wrap="square">
            <a:spAutoFit/>
          </a:bodyPr>
          <a:lstStyle/>
          <a:p>
            <a:r>
              <a:rPr lang="en-US" altLang="zh-CN" sz="2400">
                <a:solidFill>
                  <a:schemeClr val="tx1">
                    <a:lumMod val="75000"/>
                    <a:lumOff val="25000"/>
                  </a:schemeClr>
                </a:solidFill>
              </a:rPr>
              <a:t>Model Description</a:t>
            </a:r>
          </a:p>
        </p:txBody>
      </p:sp>
      <p:sp>
        <p:nvSpPr>
          <p:cNvPr id="23" name="Freeform 10"/>
          <p:cNvSpPr/>
          <p:nvPr/>
        </p:nvSpPr>
        <p:spPr>
          <a:xfrm>
            <a:off x="1841535" y="4127276"/>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24" name="文本框 23"/>
          <p:cNvSpPr txBox="1"/>
          <p:nvPr/>
        </p:nvSpPr>
        <p:spPr>
          <a:xfrm>
            <a:off x="2071646" y="4063469"/>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4</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w="6350">
            <a:solidFill>
              <a:schemeClr val="bg2"/>
            </a:solidFill>
            <a:prstDash val="solid"/>
            <a:miter/>
          </a:ln>
        </p:spPr>
      </p:cxnSp>
      <p:sp>
        <p:nvSpPr>
          <p:cNvPr id="22" name="文本框 21"/>
          <p:cNvSpPr txBox="1"/>
          <p:nvPr/>
        </p:nvSpPr>
        <p:spPr>
          <a:xfrm>
            <a:off x="2915073" y="4069017"/>
            <a:ext cx="4387392" cy="460375"/>
          </a:xfrm>
          <a:prstGeom prst="rect">
            <a:avLst/>
          </a:prstGeom>
          <a:noFill/>
        </p:spPr>
        <p:txBody>
          <a:bodyPr wrap="square">
            <a:spAutoFit/>
          </a:bodyPr>
          <a:lstStyle/>
          <a:p>
            <a:r>
              <a:rPr lang="en-US" altLang="zh-CN" sz="2400" dirty="0"/>
              <a:t>Deployment</a:t>
            </a: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393" y="975600"/>
            <a:ext cx="8556169" cy="576000"/>
          </a:xfrm>
          <a:prstGeom prst="rect">
            <a:avLst/>
          </a:prstGeom>
        </p:spPr>
        <p:txBody>
          <a:bodyPr anchor="ctr"/>
          <a:lstStyle>
            <a:lvl1pPr lvl="0">
              <a:defRPr lang="zh-CN" sz="3200" b="1">
                <a:solidFill>
                  <a:schemeClr val="accent1"/>
                </a:solidFill>
              </a:defRPr>
            </a:lvl1pPr>
          </a:lstStyle>
          <a:p>
            <a:r>
              <a:rPr lang="en-US" altLang="zh-CN" dirty="0"/>
              <a:t>Text-based Methods(RCNN)</a:t>
            </a:r>
          </a:p>
        </p:txBody>
      </p:sp>
      <p:pic>
        <p:nvPicPr>
          <p:cNvPr id="3" name="图片 2"/>
          <p:cNvPicPr>
            <a:picLocks noChangeAspect="1"/>
          </p:cNvPicPr>
          <p:nvPr/>
        </p:nvPicPr>
        <p:blipFill>
          <a:blip r:embed="rId2"/>
          <a:stretch>
            <a:fillRect/>
          </a:stretch>
        </p:blipFill>
        <p:spPr>
          <a:xfrm>
            <a:off x="806777" y="1619043"/>
            <a:ext cx="7166033" cy="2902623"/>
          </a:xfrm>
          <a:prstGeom prst="rect">
            <a:avLst/>
          </a:prstGeom>
        </p:spPr>
      </p:pic>
      <p:sp>
        <p:nvSpPr>
          <p:cNvPr id="4" name="文本框 3"/>
          <p:cNvSpPr txBox="1"/>
          <p:nvPr/>
        </p:nvSpPr>
        <p:spPr>
          <a:xfrm>
            <a:off x="806777" y="4664279"/>
            <a:ext cx="7808717" cy="1754326"/>
          </a:xfrm>
          <a:prstGeom prst="rect">
            <a:avLst/>
          </a:prstGeom>
          <a:noFill/>
        </p:spPr>
        <p:txBody>
          <a:bodyPr wrap="square" rtlCol="0">
            <a:spAutoFit/>
          </a:bodyPr>
          <a:lstStyle/>
          <a:p>
            <a:r>
              <a:rPr lang="en-US" altLang="zh-CN" dirty="0"/>
              <a:t>1) Use Bi-LSTM to obtain contextual information, similar to the language model.</a:t>
            </a:r>
          </a:p>
          <a:p>
            <a:r>
              <a:rPr lang="en-US" altLang="zh-CN" dirty="0"/>
              <a:t>2) </a:t>
            </a:r>
            <a:r>
              <a:rPr lang="en-US" altLang="zh-CN" dirty="0" err="1"/>
              <a:t>Concancate</a:t>
            </a:r>
            <a:r>
              <a:rPr lang="en-US" altLang="zh-CN" dirty="0"/>
              <a:t> the hidden layer output and word vector obtained by Bi-LSTM 3) Nonlinear mapping of the spliced vector to low-dimensional.</a:t>
            </a:r>
          </a:p>
          <a:p>
            <a:r>
              <a:rPr lang="en-US" altLang="zh-CN" dirty="0"/>
              <a:t>4) The value of each position in the vector takes the maximum value in all timings to obtain the final feature vector. This process is similar to max-pool.</a:t>
            </a:r>
          </a:p>
          <a:p>
            <a:r>
              <a:rPr lang="en-US" altLang="zh-CN" dirty="0"/>
              <a:t>5) </a:t>
            </a:r>
            <a:r>
              <a:rPr lang="en-US" altLang="zh-CN" dirty="0" err="1"/>
              <a:t>Softmax</a:t>
            </a:r>
            <a:r>
              <a:rPr lang="en-US" altLang="zh-CN" dirty="0"/>
              <a:t> classification.</a:t>
            </a:r>
            <a:endParaRPr lang="zh-CN" altLang="en-US" dirty="0"/>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393" y="975600"/>
            <a:ext cx="8556169" cy="576000"/>
          </a:xfrm>
          <a:prstGeom prst="rect">
            <a:avLst/>
          </a:prstGeom>
        </p:spPr>
        <p:txBody>
          <a:bodyPr anchor="ctr"/>
          <a:lstStyle>
            <a:lvl1pPr lvl="0">
              <a:defRPr lang="zh-CN" sz="3200" b="1">
                <a:solidFill>
                  <a:schemeClr val="accent1"/>
                </a:solidFill>
              </a:defRPr>
            </a:lvl1pPr>
          </a:lstStyle>
          <a:p>
            <a:r>
              <a:rPr lang="en-US" altLang="zh-CN" dirty="0"/>
              <a:t>Text-based Methods(BERT)</a:t>
            </a:r>
          </a:p>
        </p:txBody>
      </p:sp>
      <p:pic>
        <p:nvPicPr>
          <p:cNvPr id="5" name="图片 4"/>
          <p:cNvPicPr>
            <a:picLocks noChangeAspect="1"/>
          </p:cNvPicPr>
          <p:nvPr/>
        </p:nvPicPr>
        <p:blipFill>
          <a:blip r:embed="rId2"/>
          <a:stretch>
            <a:fillRect/>
          </a:stretch>
        </p:blipFill>
        <p:spPr>
          <a:xfrm>
            <a:off x="1245499" y="1740778"/>
            <a:ext cx="6200000" cy="2495238"/>
          </a:xfrm>
          <a:prstGeom prst="rect">
            <a:avLst/>
          </a:prstGeom>
        </p:spPr>
      </p:pic>
      <p:sp>
        <p:nvSpPr>
          <p:cNvPr id="6" name="文本框 5"/>
          <p:cNvSpPr txBox="1"/>
          <p:nvPr/>
        </p:nvSpPr>
        <p:spPr>
          <a:xfrm>
            <a:off x="508700" y="4404220"/>
            <a:ext cx="8063553" cy="1477328"/>
          </a:xfrm>
          <a:prstGeom prst="rect">
            <a:avLst/>
          </a:prstGeom>
          <a:noFill/>
        </p:spPr>
        <p:txBody>
          <a:bodyPr wrap="square" rtlCol="0">
            <a:spAutoFit/>
          </a:bodyPr>
          <a:lstStyle/>
          <a:p>
            <a:r>
              <a:rPr lang="en-US" altLang="zh-CN" dirty="0"/>
              <a:t>BERT, Transformer's Bidirectional Encoder Representations from Transformers.</a:t>
            </a:r>
          </a:p>
          <a:p>
            <a:r>
              <a:rPr lang="en-US" altLang="zh-CN" dirty="0"/>
              <a:t>BERT performs joint adjustment based on the left and right contexts in all layers to pre-train deep bidirectional representations.</a:t>
            </a:r>
          </a:p>
          <a:p>
            <a:r>
              <a:rPr lang="en-US" altLang="zh-CN" dirty="0"/>
              <a:t>We add an output layer to fine-tune the pre-trained BERT representation to create the optimal model for our classification task.</a:t>
            </a:r>
            <a:endParaRPr lang="zh-CN" altLang="en-US" dirty="0"/>
          </a:p>
        </p:txBody>
      </p:sp>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393" y="975600"/>
            <a:ext cx="8556169" cy="576000"/>
          </a:xfrm>
          <a:prstGeom prst="rect">
            <a:avLst/>
          </a:prstGeom>
        </p:spPr>
        <p:txBody>
          <a:bodyPr anchor="ctr"/>
          <a:lstStyle>
            <a:lvl1pPr lvl="0">
              <a:defRPr lang="zh-CN" sz="3200" b="1">
                <a:solidFill>
                  <a:schemeClr val="accent1"/>
                </a:solidFill>
              </a:defRPr>
            </a:lvl1pPr>
          </a:lstStyle>
          <a:p>
            <a:r>
              <a:rPr lang="en-US" altLang="zh-CN" dirty="0"/>
              <a:t>Text-based Methods(</a:t>
            </a:r>
            <a:r>
              <a:rPr lang="en-US" altLang="zh-CN" dirty="0" err="1"/>
              <a:t>Treelstm</a:t>
            </a:r>
            <a:r>
              <a:rPr lang="en-US" altLang="zh-CN" dirty="0"/>
              <a:t>)</a:t>
            </a:r>
          </a:p>
        </p:txBody>
      </p:sp>
      <p:pic>
        <p:nvPicPr>
          <p:cNvPr id="7" name="图片 6"/>
          <p:cNvPicPr>
            <a:picLocks noChangeAspect="1"/>
          </p:cNvPicPr>
          <p:nvPr/>
        </p:nvPicPr>
        <p:blipFill>
          <a:blip r:embed="rId2"/>
          <a:stretch>
            <a:fillRect/>
          </a:stretch>
        </p:blipFill>
        <p:spPr>
          <a:xfrm>
            <a:off x="262393" y="1711381"/>
            <a:ext cx="3450650" cy="3269582"/>
          </a:xfrm>
          <a:prstGeom prst="rect">
            <a:avLst/>
          </a:prstGeom>
        </p:spPr>
      </p:pic>
      <p:sp>
        <p:nvSpPr>
          <p:cNvPr id="3" name="文本框 2"/>
          <p:cNvSpPr txBox="1"/>
          <p:nvPr/>
        </p:nvSpPr>
        <p:spPr>
          <a:xfrm>
            <a:off x="4353885" y="1796465"/>
            <a:ext cx="3917659" cy="5078313"/>
          </a:xfrm>
          <a:prstGeom prst="rect">
            <a:avLst/>
          </a:prstGeom>
          <a:noFill/>
        </p:spPr>
        <p:txBody>
          <a:bodyPr wrap="square" rtlCol="0">
            <a:spAutoFit/>
          </a:bodyPr>
          <a:lstStyle/>
          <a:p>
            <a:r>
              <a:rPr lang="en-US" altLang="zh-CN" dirty="0"/>
              <a:t>Similar to the standard LSTM structure, each cell in the tree LSTM includes similar input gate, output gate, cell stat and hidden layer output. The difference is that the update of the gate vector and cell status in the Tree-LSTM cell depends on all The state of the related subunits. In addition, compared to the single forget gate of Standard LSTM, Tree-LSTM has multiple forget gates, corresponding to each subunit k of the current unit, which allows Tree-LSTM to selectively To obtain information, for example, to save the information of child nodes with richer semantic information in the sentiment analysis task.</a:t>
            </a:r>
            <a:endParaRPr lang="zh-CN" altLang="en-US" dirty="0"/>
          </a:p>
          <a:p>
            <a:endParaRPr lang="zh-CN" altLang="en-US" dirty="0"/>
          </a:p>
        </p:txBody>
      </p:sp>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393" y="975600"/>
            <a:ext cx="8556169" cy="576000"/>
          </a:xfrm>
          <a:prstGeom prst="rect">
            <a:avLst/>
          </a:prstGeom>
        </p:spPr>
        <p:txBody>
          <a:bodyPr anchor="ctr"/>
          <a:lstStyle>
            <a:lvl1pPr lvl="0">
              <a:defRPr lang="zh-CN" sz="3200" b="1">
                <a:solidFill>
                  <a:schemeClr val="accent1"/>
                </a:solidFill>
              </a:defRPr>
            </a:lvl1pPr>
          </a:lstStyle>
          <a:p>
            <a:r>
              <a:rPr lang="en-US" altLang="zh-CN" dirty="0"/>
              <a:t>Text-based visualization</a:t>
            </a:r>
          </a:p>
        </p:txBody>
      </p:sp>
      <p:pic>
        <p:nvPicPr>
          <p:cNvPr id="4" name="图片 3"/>
          <p:cNvPicPr>
            <a:picLocks noChangeAspect="1"/>
          </p:cNvPicPr>
          <p:nvPr/>
        </p:nvPicPr>
        <p:blipFill>
          <a:blip r:embed="rId2"/>
          <a:stretch>
            <a:fillRect/>
          </a:stretch>
        </p:blipFill>
        <p:spPr>
          <a:xfrm>
            <a:off x="601700" y="1913597"/>
            <a:ext cx="4333333" cy="3542857"/>
          </a:xfrm>
          <a:prstGeom prst="rect">
            <a:avLst/>
          </a:prstGeom>
        </p:spPr>
      </p:pic>
      <p:sp>
        <p:nvSpPr>
          <p:cNvPr id="9" name="文本框 8"/>
          <p:cNvSpPr txBox="1"/>
          <p:nvPr/>
        </p:nvSpPr>
        <p:spPr>
          <a:xfrm>
            <a:off x="5926822" y="3240031"/>
            <a:ext cx="2286000" cy="646331"/>
          </a:xfrm>
          <a:prstGeom prst="rect">
            <a:avLst/>
          </a:prstGeom>
          <a:noFill/>
        </p:spPr>
        <p:txBody>
          <a:bodyPr wrap="square" rtlCol="0">
            <a:spAutoFit/>
          </a:bodyPr>
          <a:lstStyle/>
          <a:p>
            <a:r>
              <a:rPr lang="en-US" altLang="zh-CN" dirty="0"/>
              <a:t>Word Cloud Word frequency analysis</a:t>
            </a:r>
            <a:endParaRPr lang="zh-CN" altLang="en-US" dirty="0"/>
          </a:p>
        </p:txBody>
      </p:sp>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494030" y="1685925"/>
            <a:ext cx="4890770" cy="4921250"/>
          </a:xfrm>
        </p:spPr>
        <p:txBody>
          <a:bodyPr/>
          <a:lstStyle/>
          <a:p>
            <a:r>
              <a:rPr lang="en-US" altLang="zh-CN"/>
              <a:t>What is gestalt.</a:t>
            </a:r>
          </a:p>
          <a:p>
            <a:pPr lvl="1"/>
            <a:r>
              <a:rPr lang="en-US" altLang="zh-CN"/>
              <a:t>完形（即有别于其内部个体单位、作为单一体系的一系列思想、经验等）</a:t>
            </a:r>
          </a:p>
          <a:p>
            <a:pPr lvl="0"/>
            <a:r>
              <a:rPr lang="en-US" altLang="zh-CN"/>
              <a:t>Figures, tables, mathematical expressions, number of pages</a:t>
            </a:r>
          </a:p>
        </p:txBody>
      </p:sp>
      <p:sp>
        <p:nvSpPr>
          <p:cNvPr id="3" name="标题 2"/>
          <p:cNvSpPr>
            <a:spLocks noGrp="1"/>
          </p:cNvSpPr>
          <p:nvPr>
            <p:ph type="title"/>
          </p:nvPr>
        </p:nvSpPr>
        <p:spPr>
          <a:xfrm>
            <a:off x="422269" y="979992"/>
            <a:ext cx="8372163" cy="574183"/>
          </a:xfrm>
        </p:spPr>
        <p:txBody>
          <a:bodyPr/>
          <a:lstStyle/>
          <a:p>
            <a:r>
              <a:rPr lang="en-US" altLang="zh-CN" dirty="0">
                <a:sym typeface="+mn-ea"/>
              </a:rPr>
              <a:t>Vision-based Methods</a:t>
            </a:r>
            <a:endParaRPr lang="zh-CN" altLang="en-US"/>
          </a:p>
        </p:txBody>
      </p:sp>
      <p:pic>
        <p:nvPicPr>
          <p:cNvPr id="6" name="图片 5" descr="plot_formula"/>
          <p:cNvPicPr>
            <a:picLocks noChangeAspect="1"/>
          </p:cNvPicPr>
          <p:nvPr/>
        </p:nvPicPr>
        <p:blipFill>
          <a:blip r:embed="rId3"/>
          <a:stretch>
            <a:fillRect/>
          </a:stretch>
        </p:blipFill>
        <p:spPr>
          <a:xfrm>
            <a:off x="5887720" y="4053205"/>
            <a:ext cx="3216910" cy="2413000"/>
          </a:xfrm>
          <a:prstGeom prst="rect">
            <a:avLst/>
          </a:prstGeom>
        </p:spPr>
      </p:pic>
      <p:pic>
        <p:nvPicPr>
          <p:cNvPr id="4" name="图片 3" descr="plot_table"/>
          <p:cNvPicPr>
            <a:picLocks noChangeAspect="1"/>
          </p:cNvPicPr>
          <p:nvPr/>
        </p:nvPicPr>
        <p:blipFill>
          <a:blip r:embed="rId4"/>
          <a:srcRect r="3446"/>
          <a:stretch>
            <a:fillRect/>
          </a:stretch>
        </p:blipFill>
        <p:spPr>
          <a:xfrm>
            <a:off x="2961640" y="4047490"/>
            <a:ext cx="3114040" cy="2418715"/>
          </a:xfrm>
          <a:prstGeom prst="rect">
            <a:avLst/>
          </a:prstGeom>
        </p:spPr>
      </p:pic>
      <p:pic>
        <p:nvPicPr>
          <p:cNvPr id="5" name="图片 4" descr="plot_figure"/>
          <p:cNvPicPr>
            <a:picLocks noChangeAspect="1"/>
          </p:cNvPicPr>
          <p:nvPr/>
        </p:nvPicPr>
        <p:blipFill>
          <a:blip r:embed="rId5"/>
          <a:srcRect r="6517"/>
          <a:stretch>
            <a:fillRect/>
          </a:stretch>
        </p:blipFill>
        <p:spPr>
          <a:xfrm>
            <a:off x="132715" y="4047490"/>
            <a:ext cx="3014980" cy="2418715"/>
          </a:xfrm>
          <a:prstGeom prst="rect">
            <a:avLst/>
          </a:prstGeom>
        </p:spPr>
      </p:pic>
      <p:pic>
        <p:nvPicPr>
          <p:cNvPr id="7" name="图片 6" descr="plot_page_num2"/>
          <p:cNvPicPr>
            <a:picLocks noChangeAspect="1"/>
          </p:cNvPicPr>
          <p:nvPr/>
        </p:nvPicPr>
        <p:blipFill>
          <a:blip r:embed="rId6"/>
          <a:stretch>
            <a:fillRect/>
          </a:stretch>
        </p:blipFill>
        <p:spPr>
          <a:xfrm>
            <a:off x="5887720" y="1815465"/>
            <a:ext cx="3204210" cy="2403475"/>
          </a:xfrm>
          <a:prstGeom prst="rect">
            <a:avLst/>
          </a:prstGeom>
        </p:spPr>
      </p:pic>
      <p:pic>
        <p:nvPicPr>
          <p:cNvPr id="8" name="图片 7" descr="plot_formula"/>
          <p:cNvPicPr>
            <a:picLocks noChangeAspect="1"/>
          </p:cNvPicPr>
          <p:nvPr/>
        </p:nvPicPr>
        <p:blipFill>
          <a:blip r:embed="rId3"/>
          <a:stretch>
            <a:fillRect/>
          </a:stretch>
        </p:blipFill>
        <p:spPr>
          <a:xfrm>
            <a:off x="5887720" y="4053205"/>
            <a:ext cx="3216910" cy="2413000"/>
          </a:xfrm>
          <a:prstGeom prst="rect">
            <a:avLst/>
          </a:prstGeom>
        </p:spPr>
      </p:pic>
      <p:pic>
        <p:nvPicPr>
          <p:cNvPr id="9" name="图片 8" descr="plot_table"/>
          <p:cNvPicPr>
            <a:picLocks noChangeAspect="1"/>
          </p:cNvPicPr>
          <p:nvPr/>
        </p:nvPicPr>
        <p:blipFill>
          <a:blip r:embed="rId4"/>
          <a:srcRect r="3446"/>
          <a:stretch>
            <a:fillRect/>
          </a:stretch>
        </p:blipFill>
        <p:spPr>
          <a:xfrm>
            <a:off x="2961640" y="4047490"/>
            <a:ext cx="3114040" cy="2418715"/>
          </a:xfrm>
          <a:prstGeom prst="rect">
            <a:avLst/>
          </a:prstGeom>
        </p:spPr>
      </p:pic>
      <p:pic>
        <p:nvPicPr>
          <p:cNvPr id="10" name="图片 9" descr="plot_page_num2"/>
          <p:cNvPicPr>
            <a:picLocks noChangeAspect="1"/>
          </p:cNvPicPr>
          <p:nvPr/>
        </p:nvPicPr>
        <p:blipFill>
          <a:blip r:embed="rId6"/>
          <a:stretch>
            <a:fillRect/>
          </a:stretch>
        </p:blipFill>
        <p:spPr>
          <a:xfrm>
            <a:off x="5887720" y="1815465"/>
            <a:ext cx="3204210" cy="2403475"/>
          </a:xfrm>
          <a:prstGeom prst="rect">
            <a:avLst/>
          </a:prstGeom>
        </p:spPr>
      </p:pic>
      <p:pic>
        <p:nvPicPr>
          <p:cNvPr id="11" name="图片 10" descr="plot_figure"/>
          <p:cNvPicPr>
            <a:picLocks noChangeAspect="1"/>
          </p:cNvPicPr>
          <p:nvPr/>
        </p:nvPicPr>
        <p:blipFill>
          <a:blip r:embed="rId5"/>
          <a:srcRect r="6517"/>
          <a:stretch>
            <a:fillRect/>
          </a:stretch>
        </p:blipFill>
        <p:spPr>
          <a:xfrm>
            <a:off x="132715" y="4047490"/>
            <a:ext cx="3014980" cy="2418715"/>
          </a:xfrm>
          <a:prstGeom prst="rect">
            <a:avLst/>
          </a:prstGeom>
        </p:spPr>
      </p:pic>
      <p:pic>
        <p:nvPicPr>
          <p:cNvPr id="12" name="图片 11" descr="plot_formula"/>
          <p:cNvPicPr>
            <a:picLocks noChangeAspect="1"/>
          </p:cNvPicPr>
          <p:nvPr/>
        </p:nvPicPr>
        <p:blipFill>
          <a:blip r:embed="rId3"/>
          <a:stretch>
            <a:fillRect/>
          </a:stretch>
        </p:blipFill>
        <p:spPr>
          <a:xfrm>
            <a:off x="5887720" y="4053205"/>
            <a:ext cx="3216910" cy="2413000"/>
          </a:xfrm>
          <a:prstGeom prst="rect">
            <a:avLst/>
          </a:prstGeom>
        </p:spPr>
      </p:pic>
      <p:pic>
        <p:nvPicPr>
          <p:cNvPr id="13" name="图片 12" descr="plot_table"/>
          <p:cNvPicPr>
            <a:picLocks noChangeAspect="1"/>
          </p:cNvPicPr>
          <p:nvPr/>
        </p:nvPicPr>
        <p:blipFill>
          <a:blip r:embed="rId4"/>
          <a:srcRect r="3446"/>
          <a:stretch>
            <a:fillRect/>
          </a:stretch>
        </p:blipFill>
        <p:spPr>
          <a:xfrm>
            <a:off x="2961640" y="4047490"/>
            <a:ext cx="3114040" cy="2418715"/>
          </a:xfrm>
          <a:prstGeom prst="rect">
            <a:avLst/>
          </a:prstGeom>
        </p:spPr>
      </p:pic>
      <p:pic>
        <p:nvPicPr>
          <p:cNvPr id="14" name="图片 13" descr="plot_page_num2"/>
          <p:cNvPicPr>
            <a:picLocks noChangeAspect="1"/>
          </p:cNvPicPr>
          <p:nvPr/>
        </p:nvPicPr>
        <p:blipFill>
          <a:blip r:embed="rId6"/>
          <a:stretch>
            <a:fillRect/>
          </a:stretch>
        </p:blipFill>
        <p:spPr>
          <a:xfrm>
            <a:off x="5887720" y="1815465"/>
            <a:ext cx="3204210" cy="2403475"/>
          </a:xfrm>
          <a:prstGeom prst="rect">
            <a:avLst/>
          </a:prstGeom>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normAutofit/>
          </a:bodyPr>
          <a:lstStyle/>
          <a:p>
            <a:pPr lvl="1"/>
            <a:endParaRPr lang="en-US" altLang="zh-CN"/>
          </a:p>
          <a:p>
            <a:pPr lvl="1"/>
            <a:endParaRPr lang="en-US" altLang="zh-CN"/>
          </a:p>
        </p:txBody>
      </p:sp>
      <p:sp>
        <p:nvSpPr>
          <p:cNvPr id="4" name="标题 3"/>
          <p:cNvSpPr>
            <a:spLocks noGrp="1"/>
          </p:cNvSpPr>
          <p:nvPr>
            <p:ph type="title"/>
          </p:nvPr>
        </p:nvSpPr>
        <p:spPr/>
        <p:txBody>
          <a:bodyPr/>
          <a:lstStyle/>
          <a:p>
            <a:r>
              <a:rPr lang="en-US" altLang="zh-CN"/>
              <a:t>Choise of model</a:t>
            </a:r>
          </a:p>
        </p:txBody>
      </p:sp>
      <p:pic>
        <p:nvPicPr>
          <p:cNvPr id="5" name="图片 4" descr="overall_scores_balance_ycy_data"/>
          <p:cNvPicPr>
            <a:picLocks noChangeAspect="1"/>
          </p:cNvPicPr>
          <p:nvPr/>
        </p:nvPicPr>
        <p:blipFill>
          <a:blip r:embed="rId3"/>
          <a:srcRect t="9573"/>
          <a:stretch>
            <a:fillRect/>
          </a:stretch>
        </p:blipFill>
        <p:spPr>
          <a:xfrm>
            <a:off x="4989830" y="1593215"/>
            <a:ext cx="3625850" cy="2459355"/>
          </a:xfrm>
          <a:prstGeom prst="rect">
            <a:avLst/>
          </a:prstGeom>
        </p:spPr>
      </p:pic>
      <p:pic>
        <p:nvPicPr>
          <p:cNvPr id="6" name="图片 5" descr="CAM_overall"/>
          <p:cNvPicPr>
            <a:picLocks noChangeAspect="1"/>
          </p:cNvPicPr>
          <p:nvPr/>
        </p:nvPicPr>
        <p:blipFill>
          <a:blip r:embed="rId4"/>
          <a:stretch>
            <a:fillRect/>
          </a:stretch>
        </p:blipFill>
        <p:spPr>
          <a:xfrm>
            <a:off x="4953635" y="4151630"/>
            <a:ext cx="3697605" cy="2392045"/>
          </a:xfrm>
          <a:prstGeom prst="rect">
            <a:avLst/>
          </a:prstGeom>
        </p:spPr>
      </p:pic>
      <p:graphicFrame>
        <p:nvGraphicFramePr>
          <p:cNvPr id="7" name="内容占位符 6"/>
          <p:cNvGraphicFramePr>
            <a:graphicFrameLocks noGrp="1"/>
          </p:cNvGraphicFramePr>
          <p:nvPr>
            <p:ph sz="quarter" idx="11"/>
            <p:custDataLst>
              <p:tags r:id="rId1"/>
            </p:custDataLst>
          </p:nvPr>
        </p:nvGraphicFramePr>
        <p:xfrm>
          <a:off x="401320" y="2089150"/>
          <a:ext cx="4086225" cy="3261995"/>
        </p:xfrm>
        <a:graphic>
          <a:graphicData uri="http://schemas.openxmlformats.org/drawingml/2006/table">
            <a:tbl>
              <a:tblPr firstRow="1" bandRow="1">
                <a:tableStyleId>{5C22544A-7EE6-4342-B048-85BDC9FD1C3A}</a:tableStyleId>
              </a:tblPr>
              <a:tblGrid>
                <a:gridCol w="1362075">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362075">
                  <a:extLst>
                    <a:ext uri="{9D8B030D-6E8A-4147-A177-3AD203B41FA5}">
                      <a16:colId xmlns:a16="http://schemas.microsoft.com/office/drawing/2014/main" val="20002"/>
                    </a:ext>
                  </a:extLst>
                </a:gridCol>
              </a:tblGrid>
              <a:tr h="421640">
                <a:tc>
                  <a:txBody>
                    <a:bodyPr/>
                    <a:lstStyle/>
                    <a:p>
                      <a:pPr algn="ctr">
                        <a:buNone/>
                      </a:pPr>
                      <a:r>
                        <a:rPr lang="en-US" altLang="zh-CN"/>
                        <a:t>Recall</a:t>
                      </a:r>
                    </a:p>
                  </a:txBody>
                  <a:tcPr/>
                </a:tc>
                <a:tc>
                  <a:txBody>
                    <a:bodyPr/>
                    <a:lstStyle/>
                    <a:p>
                      <a:pPr algn="ctr">
                        <a:buNone/>
                      </a:pPr>
                      <a:r>
                        <a:rPr lang="en-US" altLang="zh-CN"/>
                        <a:t>Good</a:t>
                      </a:r>
                    </a:p>
                  </a:txBody>
                  <a:tcPr/>
                </a:tc>
                <a:tc>
                  <a:txBody>
                    <a:bodyPr/>
                    <a:lstStyle/>
                    <a:p>
                      <a:pPr algn="ctr">
                        <a:buNone/>
                      </a:pPr>
                      <a:r>
                        <a:rPr lang="en-US" altLang="zh-CN"/>
                        <a:t>Bad</a:t>
                      </a:r>
                    </a:p>
                  </a:txBody>
                  <a:tcPr/>
                </a:tc>
                <a:extLst>
                  <a:ext uri="{0D108BD9-81ED-4DB2-BD59-A6C34878D82A}">
                    <a16:rowId xmlns:a16="http://schemas.microsoft.com/office/drawing/2014/main" val="10000"/>
                  </a:ext>
                </a:extLst>
              </a:tr>
              <a:tr h="407035">
                <a:tc rowSpan="2">
                  <a:txBody>
                    <a:bodyPr/>
                    <a:lstStyle/>
                    <a:p>
                      <a:pPr algn="ctr" fontAlgn="ctr">
                        <a:lnSpc>
                          <a:spcPct val="110000"/>
                        </a:lnSpc>
                        <a:buNone/>
                      </a:pPr>
                      <a:r>
                        <a:rPr lang="en-US" altLang="zh-CN"/>
                        <a:t>VGG19</a:t>
                      </a:r>
                    </a:p>
                    <a:p>
                      <a:pPr algn="ctr" fontAlgn="ctr">
                        <a:lnSpc>
                          <a:spcPct val="110000"/>
                        </a:lnSpc>
                        <a:buNone/>
                      </a:pPr>
                      <a:r>
                        <a:rPr lang="en-US" altLang="zh-CN"/>
                        <a:t>1GB</a:t>
                      </a:r>
                    </a:p>
                  </a:txBody>
                  <a:tcPr/>
                </a:tc>
                <a:tc>
                  <a:txBody>
                    <a:bodyPr/>
                    <a:lstStyle/>
                    <a:p>
                      <a:pPr algn="ctr">
                        <a:buNone/>
                      </a:pPr>
                      <a:r>
                        <a:rPr lang="en-US" altLang="zh-CN"/>
                        <a:t>97%</a:t>
                      </a:r>
                    </a:p>
                  </a:txBody>
                  <a:tcPr/>
                </a:tc>
                <a:tc>
                  <a:txBody>
                    <a:bodyPr/>
                    <a:lstStyle/>
                    <a:p>
                      <a:pPr algn="ctr">
                        <a:buNone/>
                      </a:pPr>
                      <a:r>
                        <a:rPr lang="en-US" altLang="zh-CN"/>
                        <a:t>27%</a:t>
                      </a:r>
                    </a:p>
                  </a:txBody>
                  <a:tcPr/>
                </a:tc>
                <a:extLst>
                  <a:ext uri="{0D108BD9-81ED-4DB2-BD59-A6C34878D82A}">
                    <a16:rowId xmlns:a16="http://schemas.microsoft.com/office/drawing/2014/main" val="10001"/>
                  </a:ext>
                </a:extLst>
              </a:tr>
              <a:tr h="405130">
                <a:tc vMerge="1">
                  <a:txBody>
                    <a:bodyPr/>
                    <a:lstStyle/>
                    <a:p>
                      <a:endParaRPr lang="zh-CN"/>
                    </a:p>
                  </a:txBody>
                  <a:tcPr/>
                </a:tc>
                <a:tc>
                  <a:txBody>
                    <a:bodyPr/>
                    <a:lstStyle/>
                    <a:p>
                      <a:pPr algn="ctr">
                        <a:buNone/>
                      </a:pPr>
                      <a:r>
                        <a:rPr lang="en-US" altLang="zh-CN"/>
                        <a:t>84%</a:t>
                      </a:r>
                    </a:p>
                  </a:txBody>
                  <a:tcPr/>
                </a:tc>
                <a:tc>
                  <a:txBody>
                    <a:bodyPr/>
                    <a:lstStyle/>
                    <a:p>
                      <a:pPr algn="ctr">
                        <a:buNone/>
                      </a:pPr>
                      <a:r>
                        <a:rPr lang="en-US" altLang="zh-CN"/>
                        <a:t>55%</a:t>
                      </a:r>
                    </a:p>
                  </a:txBody>
                  <a:tcPr/>
                </a:tc>
                <a:extLst>
                  <a:ext uri="{0D108BD9-81ED-4DB2-BD59-A6C34878D82A}">
                    <a16:rowId xmlns:a16="http://schemas.microsoft.com/office/drawing/2014/main" val="10002"/>
                  </a:ext>
                </a:extLst>
              </a:tr>
              <a:tr h="405765">
                <a:tc rowSpan="2">
                  <a:txBody>
                    <a:bodyPr/>
                    <a:lstStyle/>
                    <a:p>
                      <a:pPr algn="ctr" fontAlgn="ctr">
                        <a:lnSpc>
                          <a:spcPct val="110000"/>
                        </a:lnSpc>
                        <a:buNone/>
                      </a:pPr>
                      <a:r>
                        <a:rPr lang="en-US" altLang="zh-CN"/>
                        <a:t>Densenet</a:t>
                      </a:r>
                    </a:p>
                    <a:p>
                      <a:pPr marL="0" lvl="1" algn="ctr" fontAlgn="ctr">
                        <a:lnSpc>
                          <a:spcPct val="110000"/>
                        </a:lnSpc>
                        <a:buNone/>
                      </a:pPr>
                      <a:r>
                        <a:rPr lang="en-US" altLang="zh-CN" sz="1800">
                          <a:sym typeface="+mn-ea"/>
                        </a:rPr>
                        <a:t>53MB</a:t>
                      </a:r>
                      <a:endParaRPr lang="en-US" altLang="zh-CN"/>
                    </a:p>
                  </a:txBody>
                  <a:tcPr/>
                </a:tc>
                <a:tc>
                  <a:txBody>
                    <a:bodyPr/>
                    <a:lstStyle/>
                    <a:p>
                      <a:pPr algn="ctr">
                        <a:buNone/>
                      </a:pPr>
                      <a:r>
                        <a:rPr lang="en-US" altLang="zh-CN"/>
                        <a:t>94%</a:t>
                      </a:r>
                    </a:p>
                  </a:txBody>
                  <a:tcPr/>
                </a:tc>
                <a:tc>
                  <a:txBody>
                    <a:bodyPr/>
                    <a:lstStyle/>
                    <a:p>
                      <a:pPr algn="ctr">
                        <a:buNone/>
                      </a:pPr>
                      <a:r>
                        <a:rPr lang="en-US" altLang="zh-CN"/>
                        <a:t>48%</a:t>
                      </a:r>
                    </a:p>
                  </a:txBody>
                  <a:tcPr/>
                </a:tc>
                <a:extLst>
                  <a:ext uri="{0D108BD9-81ED-4DB2-BD59-A6C34878D82A}">
                    <a16:rowId xmlns:a16="http://schemas.microsoft.com/office/drawing/2014/main" val="10003"/>
                  </a:ext>
                </a:extLst>
              </a:tr>
              <a:tr h="404495">
                <a:tc vMerge="1">
                  <a:txBody>
                    <a:bodyPr/>
                    <a:lstStyle/>
                    <a:p>
                      <a:endParaRPr lang="zh-CN"/>
                    </a:p>
                  </a:txBody>
                  <a:tcPr/>
                </a:tc>
                <a:tc>
                  <a:txBody>
                    <a:bodyPr/>
                    <a:lstStyle/>
                    <a:p>
                      <a:pPr algn="ctr">
                        <a:buNone/>
                      </a:pPr>
                      <a:r>
                        <a:rPr lang="en-US" altLang="zh-CN"/>
                        <a:t>84%</a:t>
                      </a:r>
                    </a:p>
                  </a:txBody>
                  <a:tcPr/>
                </a:tc>
                <a:tc>
                  <a:txBody>
                    <a:bodyPr/>
                    <a:lstStyle/>
                    <a:p>
                      <a:pPr algn="ctr">
                        <a:buNone/>
                      </a:pPr>
                      <a:r>
                        <a:rPr lang="en-US" altLang="zh-CN"/>
                        <a:t>64%</a:t>
                      </a:r>
                    </a:p>
                  </a:txBody>
                  <a:tcPr/>
                </a:tc>
                <a:extLst>
                  <a:ext uri="{0D108BD9-81ED-4DB2-BD59-A6C34878D82A}">
                    <a16:rowId xmlns:a16="http://schemas.microsoft.com/office/drawing/2014/main" val="10004"/>
                  </a:ext>
                </a:extLst>
              </a:tr>
              <a:tr h="407035">
                <a:tc rowSpan="3">
                  <a:txBody>
                    <a:bodyPr/>
                    <a:lstStyle/>
                    <a:p>
                      <a:pPr algn="ctr" fontAlgn="ctr">
                        <a:buNone/>
                      </a:pPr>
                      <a:endParaRPr lang="en-US" altLang="zh-CN"/>
                    </a:p>
                    <a:p>
                      <a:pPr algn="ctr" fontAlgn="ctr">
                        <a:lnSpc>
                          <a:spcPct val="110000"/>
                        </a:lnSpc>
                        <a:buNone/>
                      </a:pPr>
                      <a:r>
                        <a:rPr lang="en-US" altLang="zh-CN"/>
                        <a:t>Resnet18</a:t>
                      </a:r>
                    </a:p>
                    <a:p>
                      <a:pPr algn="ctr" fontAlgn="ctr">
                        <a:lnSpc>
                          <a:spcPct val="110000"/>
                        </a:lnSpc>
                        <a:buNone/>
                      </a:pPr>
                      <a:r>
                        <a:rPr lang="en-US" altLang="zh-CN"/>
                        <a:t>80MB</a:t>
                      </a:r>
                    </a:p>
                  </a:txBody>
                  <a:tcPr/>
                </a:tc>
                <a:tc>
                  <a:txBody>
                    <a:bodyPr/>
                    <a:lstStyle/>
                    <a:p>
                      <a:pPr algn="ctr">
                        <a:buNone/>
                      </a:pPr>
                      <a:r>
                        <a:rPr lang="en-US" altLang="zh-CN"/>
                        <a:t>99%</a:t>
                      </a:r>
                    </a:p>
                  </a:txBody>
                  <a:tcPr/>
                </a:tc>
                <a:tc>
                  <a:txBody>
                    <a:bodyPr/>
                    <a:lstStyle/>
                    <a:p>
                      <a:pPr algn="ctr">
                        <a:buNone/>
                      </a:pPr>
                      <a:r>
                        <a:rPr lang="en-US" altLang="zh-CN"/>
                        <a:t>27%</a:t>
                      </a:r>
                    </a:p>
                  </a:txBody>
                  <a:tcPr/>
                </a:tc>
                <a:extLst>
                  <a:ext uri="{0D108BD9-81ED-4DB2-BD59-A6C34878D82A}">
                    <a16:rowId xmlns:a16="http://schemas.microsoft.com/office/drawing/2014/main" val="10005"/>
                  </a:ext>
                </a:extLst>
              </a:tr>
              <a:tr h="405765">
                <a:tc vMerge="1">
                  <a:txBody>
                    <a:bodyPr/>
                    <a:lstStyle/>
                    <a:p>
                      <a:endParaRPr lang="zh-CN"/>
                    </a:p>
                  </a:txBody>
                  <a:tcPr/>
                </a:tc>
                <a:tc>
                  <a:txBody>
                    <a:bodyPr/>
                    <a:lstStyle/>
                    <a:p>
                      <a:pPr algn="ctr">
                        <a:buNone/>
                      </a:pPr>
                      <a:r>
                        <a:rPr lang="en-US" altLang="zh-CN"/>
                        <a:t>98%</a:t>
                      </a:r>
                    </a:p>
                  </a:txBody>
                  <a:tcPr/>
                </a:tc>
                <a:tc>
                  <a:txBody>
                    <a:bodyPr/>
                    <a:lstStyle/>
                    <a:p>
                      <a:pPr algn="ctr">
                        <a:buNone/>
                      </a:pPr>
                      <a:r>
                        <a:rPr lang="en-US" altLang="zh-CN"/>
                        <a:t>47%</a:t>
                      </a:r>
                    </a:p>
                  </a:txBody>
                  <a:tcPr/>
                </a:tc>
                <a:extLst>
                  <a:ext uri="{0D108BD9-81ED-4DB2-BD59-A6C34878D82A}">
                    <a16:rowId xmlns:a16="http://schemas.microsoft.com/office/drawing/2014/main" val="10006"/>
                  </a:ext>
                </a:extLst>
              </a:tr>
              <a:tr h="405130">
                <a:tc vMerge="1">
                  <a:txBody>
                    <a:bodyPr/>
                    <a:lstStyle/>
                    <a:p>
                      <a:endParaRPr lang="zh-CN"/>
                    </a:p>
                  </a:txBody>
                  <a:tcPr/>
                </a:tc>
                <a:tc>
                  <a:txBody>
                    <a:bodyPr/>
                    <a:lstStyle/>
                    <a:p>
                      <a:pPr algn="ctr">
                        <a:buNone/>
                      </a:pPr>
                      <a:r>
                        <a:rPr lang="en-US" altLang="zh-CN"/>
                        <a:t>96%</a:t>
                      </a:r>
                    </a:p>
                  </a:txBody>
                  <a:tcPr/>
                </a:tc>
                <a:tc>
                  <a:txBody>
                    <a:bodyPr/>
                    <a:lstStyle/>
                    <a:p>
                      <a:pPr algn="ctr">
                        <a:buNone/>
                      </a:pPr>
                      <a:r>
                        <a:rPr lang="en-US" altLang="zh-CN"/>
                        <a:t>60%</a:t>
                      </a:r>
                    </a:p>
                  </a:txBody>
                  <a:tcPr/>
                </a:tc>
                <a:extLst>
                  <a:ext uri="{0D108BD9-81ED-4DB2-BD59-A6C34878D82A}">
                    <a16:rowId xmlns:a16="http://schemas.microsoft.com/office/drawing/2014/main" val="10007"/>
                  </a:ext>
                </a:extLst>
              </a:tr>
            </a:tbl>
          </a:graphicData>
        </a:graphic>
      </p:graphicFrame>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262255" y="1717675"/>
            <a:ext cx="8383270" cy="4826000"/>
          </a:xfrm>
        </p:spPr>
        <p:txBody>
          <a:bodyPr>
            <a:normAutofit/>
          </a:bodyPr>
          <a:lstStyle/>
          <a:p>
            <a:r>
              <a:rPr lang="zh-CN" altLang="en-US"/>
              <a:t>train a student network from the softened output of an ensemble of wider networks as the teacher network</a:t>
            </a:r>
          </a:p>
          <a:p>
            <a:r>
              <a:rPr lang="zh-CN" altLang="en-US"/>
              <a:t>raise the temperature of the softmax until the teacher model produces a suitably soft targets, then use the same high temperature when training the small model</a:t>
            </a:r>
          </a:p>
          <a:p>
            <a:endParaRPr lang="zh-CN" altLang="en-US"/>
          </a:p>
          <a:p>
            <a:r>
              <a:rPr lang="zh-CN" altLang="en-US"/>
              <a:t> </a:t>
            </a:r>
            <a:r>
              <a:rPr lang="en-US" altLang="zh-CN"/>
              <a:t>choose</a:t>
            </a:r>
            <a:r>
              <a:rPr lang="zh-CN" altLang="en-US"/>
              <a:t> the middle layer of the teacher network</a:t>
            </a:r>
          </a:p>
          <a:p>
            <a:endParaRPr lang="zh-CN" altLang="en-US"/>
          </a:p>
          <a:p>
            <a:endParaRPr lang="zh-CN" altLang="en-US"/>
          </a:p>
        </p:txBody>
      </p:sp>
      <p:sp>
        <p:nvSpPr>
          <p:cNvPr id="4" name="标题 3"/>
          <p:cNvSpPr>
            <a:spLocks noGrp="1"/>
          </p:cNvSpPr>
          <p:nvPr>
            <p:ph type="title"/>
          </p:nvPr>
        </p:nvSpPr>
        <p:spPr/>
        <p:txBody>
          <a:bodyPr/>
          <a:lstStyle/>
          <a:p>
            <a:r>
              <a:rPr lang="en-US" altLang="zh-CN"/>
              <a:t>Knowledge Distillation</a:t>
            </a:r>
          </a:p>
        </p:txBody>
      </p:sp>
      <p:pic>
        <p:nvPicPr>
          <p:cNvPr id="5" name="内容占位符 4"/>
          <p:cNvPicPr>
            <a:picLocks noGrp="1" noChangeAspect="1"/>
          </p:cNvPicPr>
          <p:nvPr>
            <p:ph sz="quarter" idx="11"/>
          </p:nvPr>
        </p:nvPicPr>
        <p:blipFill>
          <a:blip r:embed="rId2"/>
          <a:stretch>
            <a:fillRect/>
          </a:stretch>
        </p:blipFill>
        <p:spPr>
          <a:xfrm>
            <a:off x="3503295" y="3265805"/>
            <a:ext cx="1901190" cy="577215"/>
          </a:xfrm>
          <a:prstGeom prst="rect">
            <a:avLst/>
          </a:prstGeom>
        </p:spPr>
      </p:pic>
      <p:pic>
        <p:nvPicPr>
          <p:cNvPr id="6" name="图片 5"/>
          <p:cNvPicPr>
            <a:picLocks noChangeAspect="1"/>
          </p:cNvPicPr>
          <p:nvPr/>
        </p:nvPicPr>
        <p:blipFill>
          <a:blip r:embed="rId3"/>
          <a:stretch>
            <a:fillRect/>
          </a:stretch>
        </p:blipFill>
        <p:spPr>
          <a:xfrm>
            <a:off x="1746250" y="4890135"/>
            <a:ext cx="5415280" cy="1601470"/>
          </a:xfrm>
          <a:prstGeom prst="rect">
            <a:avLst/>
          </a:prstGeom>
        </p:spPr>
      </p:pic>
      <p:pic>
        <p:nvPicPr>
          <p:cNvPr id="7" name="图片 6"/>
          <p:cNvPicPr>
            <a:picLocks noChangeAspect="1"/>
          </p:cNvPicPr>
          <p:nvPr/>
        </p:nvPicPr>
        <p:blipFill>
          <a:blip r:embed="rId4"/>
          <a:stretch>
            <a:fillRect/>
          </a:stretch>
        </p:blipFill>
        <p:spPr>
          <a:xfrm>
            <a:off x="1921510" y="4384040"/>
            <a:ext cx="5237480" cy="452120"/>
          </a:xfrm>
          <a:prstGeom prst="rect">
            <a:avLst/>
          </a:prstGeom>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atin typeface="微软雅黑" panose="020B0503020204020204" pitchFamily="34" charset="-122"/>
                <a:ea typeface="微软雅黑" panose="020B0503020204020204" pitchFamily="34" charset="-122"/>
              </a:rPr>
              <a:t>目录 </a:t>
            </a:r>
            <a:r>
              <a:rPr lang="en-US">
                <a:latin typeface="微软雅黑" panose="020B0503020204020204" pitchFamily="34" charset="-122"/>
                <a:ea typeface="微软雅黑" panose="020B0503020204020204" pitchFamily="34" charset="-122"/>
              </a:rPr>
              <a:t>Contents</a:t>
            </a:r>
            <a:endParaRPr lang="zh-CN">
              <a:latin typeface="微软雅黑" panose="020B0503020204020204" pitchFamily="34" charset="-122"/>
              <a:ea typeface="微软雅黑" panose="020B0503020204020204" pitchFamily="34" charset="-122"/>
            </a:endParaRPr>
          </a:p>
        </p:txBody>
      </p:sp>
      <p:grpSp>
        <p:nvGrpSpPr>
          <p:cNvPr id="3" name="组合 2"/>
          <p:cNvGrpSpPr/>
          <p:nvPr/>
        </p:nvGrpSpPr>
        <p:grpSpPr>
          <a:xfrm>
            <a:off x="1841535" y="1303550"/>
            <a:ext cx="843427" cy="443226"/>
            <a:chOff x="666810" y="2586037"/>
            <a:chExt cx="468000" cy="245937"/>
          </a:xfrm>
        </p:grpSpPr>
        <p:sp>
          <p:nvSpPr>
            <p:cNvPr id="4" name="Freeform 10"/>
            <p:cNvSpPr/>
            <p:nvPr/>
          </p:nvSpPr>
          <p:spPr>
            <a:xfrm>
              <a:off x="666810" y="2621442"/>
              <a:ext cx="468000" cy="190800"/>
            </a:xfrm>
            <a:custGeom>
              <a:avLst/>
              <a:gdLst/>
              <a:ahLst/>
              <a:cxnLst/>
              <a:rect l="0" t="0" r="r" b="b"/>
              <a:pathLst>
                <a:path w="468000" h="190800">
                  <a:moveTo>
                    <a:pt x="384253" y="0"/>
                  </a:moveTo>
                  <a:lnTo>
                    <a:pt x="83994" y="0"/>
                  </a:lnTo>
                  <a:lnTo>
                    <a:pt x="83994" y="35370"/>
                  </a:lnTo>
                  <a:lnTo>
                    <a:pt x="0" y="95400"/>
                  </a:lnTo>
                  <a:lnTo>
                    <a:pt x="83994" y="155430"/>
                  </a:lnTo>
                  <a:lnTo>
                    <a:pt x="83994" y="190800"/>
                  </a:lnTo>
                  <a:lnTo>
                    <a:pt x="384253" y="190800"/>
                  </a:lnTo>
                  <a:lnTo>
                    <a:pt x="384253" y="155430"/>
                  </a:lnTo>
                  <a:lnTo>
                    <a:pt x="468000" y="95400"/>
                  </a:lnTo>
                  <a:lnTo>
                    <a:pt x="384253" y="35370"/>
                  </a:lnTo>
                  <a:lnTo>
                    <a:pt x="384253"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5" name="文本框 4"/>
            <p:cNvSpPr txBox="1"/>
            <p:nvPr/>
          </p:nvSpPr>
          <p:spPr>
            <a:xfrm>
              <a:off x="794494" y="2586037"/>
              <a:ext cx="212633" cy="245937"/>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1</a:t>
              </a:r>
              <a:endParaRPr lang="zh-CN" b="1">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a:stCxn id="4" idx="6"/>
          </p:cNvCxnSpPr>
          <p:nvPr/>
        </p:nvCxnSpPr>
        <p:spPr>
          <a:xfrm>
            <a:off x="2534033" y="1711215"/>
            <a:ext cx="4500000" cy="0"/>
          </a:xfrm>
          <a:prstGeom prst="line">
            <a:avLst/>
          </a:prstGeom>
          <a:ln w="6350">
            <a:solidFill>
              <a:schemeClr val="accent1"/>
            </a:solidFill>
            <a:prstDash val="solid"/>
            <a:miter/>
          </a:ln>
        </p:spPr>
      </p:cxnSp>
      <p:sp>
        <p:nvSpPr>
          <p:cNvPr id="11" name="文本框 10"/>
          <p:cNvSpPr txBox="1"/>
          <p:nvPr/>
        </p:nvSpPr>
        <p:spPr>
          <a:xfrm>
            <a:off x="2915073" y="1274734"/>
            <a:ext cx="4387392" cy="460375"/>
          </a:xfrm>
          <a:prstGeom prst="rect">
            <a:avLst/>
          </a:prstGeom>
          <a:noFill/>
        </p:spPr>
        <p:txBody>
          <a:bodyPr wrap="square">
            <a:spAutoFit/>
          </a:bodyPr>
          <a:lstStyle/>
          <a:p>
            <a:r>
              <a:rPr lang="en-US" altLang="zh-CN" sz="2400"/>
              <a:t>Introduction</a:t>
            </a:r>
          </a:p>
        </p:txBody>
      </p:sp>
      <p:grpSp>
        <p:nvGrpSpPr>
          <p:cNvPr id="12" name="组合 11"/>
          <p:cNvGrpSpPr/>
          <p:nvPr/>
        </p:nvGrpSpPr>
        <p:grpSpPr>
          <a:xfrm>
            <a:off x="1841535" y="2211458"/>
            <a:ext cx="843427" cy="443226"/>
            <a:chOff x="666810" y="2586037"/>
            <a:chExt cx="468000" cy="245937"/>
          </a:xfrm>
        </p:grpSpPr>
        <p:sp>
          <p:nvSpPr>
            <p:cNvPr id="13" name="Freeform 10"/>
            <p:cNvSpPr/>
            <p:nvPr/>
          </p:nvSpPr>
          <p:spPr>
            <a:xfrm>
              <a:off x="666810" y="2621442"/>
              <a:ext cx="468000" cy="190800"/>
            </a:xfrm>
            <a:custGeom>
              <a:avLst/>
              <a:gdLst/>
              <a:ahLst/>
              <a:cxnLst/>
              <a:rect l="0" t="0" r="r" b="b"/>
              <a:pathLst>
                <a:path w="468000" h="190800">
                  <a:moveTo>
                    <a:pt x="384253" y="0"/>
                  </a:moveTo>
                  <a:lnTo>
                    <a:pt x="83994" y="0"/>
                  </a:lnTo>
                  <a:lnTo>
                    <a:pt x="83994" y="35370"/>
                  </a:lnTo>
                  <a:lnTo>
                    <a:pt x="0" y="95400"/>
                  </a:lnTo>
                  <a:lnTo>
                    <a:pt x="83994" y="155430"/>
                  </a:lnTo>
                  <a:lnTo>
                    <a:pt x="83994" y="190800"/>
                  </a:lnTo>
                  <a:lnTo>
                    <a:pt x="384253" y="190800"/>
                  </a:lnTo>
                  <a:lnTo>
                    <a:pt x="384253" y="155430"/>
                  </a:lnTo>
                  <a:lnTo>
                    <a:pt x="468000" y="95400"/>
                  </a:lnTo>
                  <a:lnTo>
                    <a:pt x="384253" y="35370"/>
                  </a:lnTo>
                  <a:lnTo>
                    <a:pt x="384253"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14" name="文本框 13"/>
            <p:cNvSpPr txBox="1"/>
            <p:nvPr/>
          </p:nvSpPr>
          <p:spPr>
            <a:xfrm>
              <a:off x="794494" y="2586037"/>
              <a:ext cx="212633" cy="245937"/>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2</a:t>
              </a:r>
              <a:endParaRPr lang="zh-CN" b="1">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a:stCxn id="13" idx="6"/>
          </p:cNvCxnSpPr>
          <p:nvPr/>
        </p:nvCxnSpPr>
        <p:spPr>
          <a:xfrm>
            <a:off x="2534033" y="2631188"/>
            <a:ext cx="4500000" cy="0"/>
          </a:xfrm>
          <a:prstGeom prst="line">
            <a:avLst/>
          </a:prstGeom>
          <a:ln w="6350">
            <a:solidFill>
              <a:schemeClr val="accent1"/>
            </a:solidFill>
            <a:prstDash val="solid"/>
            <a:miter/>
          </a:ln>
        </p:spPr>
      </p:cxnSp>
      <p:sp>
        <p:nvSpPr>
          <p:cNvPr id="16" name="文本框 15"/>
          <p:cNvSpPr txBox="1"/>
          <p:nvPr/>
        </p:nvSpPr>
        <p:spPr>
          <a:xfrm>
            <a:off x="2915073" y="2194707"/>
            <a:ext cx="4387392" cy="460375"/>
          </a:xfrm>
          <a:prstGeom prst="rect">
            <a:avLst/>
          </a:prstGeom>
          <a:noFill/>
        </p:spPr>
        <p:txBody>
          <a:bodyPr wrap="square">
            <a:spAutoFit/>
          </a:bodyPr>
          <a:lstStyle/>
          <a:p>
            <a:r>
              <a:rPr lang="en-US" altLang="zh-CN" sz="2400"/>
              <a:t>Data Processing</a:t>
            </a:r>
          </a:p>
        </p:txBody>
      </p:sp>
      <p:grpSp>
        <p:nvGrpSpPr>
          <p:cNvPr id="17" name="组合 16"/>
          <p:cNvGrpSpPr/>
          <p:nvPr/>
        </p:nvGrpSpPr>
        <p:grpSpPr>
          <a:xfrm>
            <a:off x="1841535" y="3143496"/>
            <a:ext cx="843427" cy="443226"/>
            <a:chOff x="666810" y="2586037"/>
            <a:chExt cx="468000" cy="245937"/>
          </a:xfrm>
        </p:grpSpPr>
        <p:sp>
          <p:nvSpPr>
            <p:cNvPr id="18" name="Freeform 10"/>
            <p:cNvSpPr/>
            <p:nvPr/>
          </p:nvSpPr>
          <p:spPr>
            <a:xfrm>
              <a:off x="666810" y="2621442"/>
              <a:ext cx="468000" cy="190800"/>
            </a:xfrm>
            <a:custGeom>
              <a:avLst/>
              <a:gdLst/>
              <a:ahLst/>
              <a:cxnLst/>
              <a:rect l="0" t="0" r="r" b="b"/>
              <a:pathLst>
                <a:path w="468000" h="190800">
                  <a:moveTo>
                    <a:pt x="384253" y="0"/>
                  </a:moveTo>
                  <a:lnTo>
                    <a:pt x="83994" y="0"/>
                  </a:lnTo>
                  <a:lnTo>
                    <a:pt x="83994" y="35370"/>
                  </a:lnTo>
                  <a:lnTo>
                    <a:pt x="0" y="95400"/>
                  </a:lnTo>
                  <a:lnTo>
                    <a:pt x="83994" y="155430"/>
                  </a:lnTo>
                  <a:lnTo>
                    <a:pt x="83994" y="190800"/>
                  </a:lnTo>
                  <a:lnTo>
                    <a:pt x="384253" y="190800"/>
                  </a:lnTo>
                  <a:lnTo>
                    <a:pt x="384253" y="155430"/>
                  </a:lnTo>
                  <a:lnTo>
                    <a:pt x="468000" y="95400"/>
                  </a:lnTo>
                  <a:lnTo>
                    <a:pt x="384253" y="35370"/>
                  </a:lnTo>
                  <a:lnTo>
                    <a:pt x="384253"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19" name="文本框 18"/>
            <p:cNvSpPr txBox="1"/>
            <p:nvPr/>
          </p:nvSpPr>
          <p:spPr>
            <a:xfrm>
              <a:off x="794494" y="2586037"/>
              <a:ext cx="212633" cy="245937"/>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3</a:t>
              </a:r>
              <a:endParaRPr lang="zh-CN" b="1">
                <a:solidFill>
                  <a:schemeClr val="bg1"/>
                </a:solidFill>
                <a:latin typeface="微软雅黑" panose="020B0503020204020204" pitchFamily="34" charset="-122"/>
                <a:ea typeface="微软雅黑" panose="020B0503020204020204" pitchFamily="34" charset="-122"/>
              </a:endParaRPr>
            </a:p>
          </p:txBody>
        </p:sp>
      </p:grpSp>
      <p:cxnSp>
        <p:nvCxnSpPr>
          <p:cNvPr id="20" name="直接连接符 19"/>
          <p:cNvCxnSpPr>
            <a:stCxn id="18" idx="6"/>
          </p:cNvCxnSpPr>
          <p:nvPr/>
        </p:nvCxnSpPr>
        <p:spPr>
          <a:xfrm>
            <a:off x="2534033" y="3551161"/>
            <a:ext cx="4500000" cy="0"/>
          </a:xfrm>
          <a:prstGeom prst="line">
            <a:avLst/>
          </a:prstGeom>
          <a:ln w="6350">
            <a:solidFill>
              <a:schemeClr val="accent1"/>
            </a:solidFill>
            <a:prstDash val="solid"/>
            <a:miter/>
          </a:ln>
        </p:spPr>
      </p:cxnSp>
      <p:sp>
        <p:nvSpPr>
          <p:cNvPr id="21" name="文本框 20"/>
          <p:cNvSpPr txBox="1"/>
          <p:nvPr/>
        </p:nvSpPr>
        <p:spPr>
          <a:xfrm>
            <a:off x="2915073" y="3114680"/>
            <a:ext cx="4387392" cy="460375"/>
          </a:xfrm>
          <a:prstGeom prst="rect">
            <a:avLst/>
          </a:prstGeom>
          <a:noFill/>
        </p:spPr>
        <p:txBody>
          <a:bodyPr wrap="square">
            <a:spAutoFit/>
          </a:bodyPr>
          <a:lstStyle/>
          <a:p>
            <a:r>
              <a:rPr lang="en-US" altLang="zh-CN" sz="2400" dirty="0"/>
              <a:t>Model Description</a:t>
            </a:r>
          </a:p>
        </p:txBody>
      </p:sp>
      <p:grpSp>
        <p:nvGrpSpPr>
          <p:cNvPr id="22" name="组合 21"/>
          <p:cNvGrpSpPr/>
          <p:nvPr/>
        </p:nvGrpSpPr>
        <p:grpSpPr>
          <a:xfrm>
            <a:off x="1841535" y="4063469"/>
            <a:ext cx="843427" cy="443226"/>
            <a:chOff x="666810" y="2586037"/>
            <a:chExt cx="468000" cy="245937"/>
          </a:xfrm>
        </p:grpSpPr>
        <p:sp>
          <p:nvSpPr>
            <p:cNvPr id="23" name="Freeform 10"/>
            <p:cNvSpPr/>
            <p:nvPr/>
          </p:nvSpPr>
          <p:spPr>
            <a:xfrm>
              <a:off x="666810" y="2621442"/>
              <a:ext cx="468000" cy="190800"/>
            </a:xfrm>
            <a:custGeom>
              <a:avLst/>
              <a:gdLst/>
              <a:ahLst/>
              <a:cxnLst/>
              <a:rect l="0" t="0" r="r" b="b"/>
              <a:pathLst>
                <a:path w="468000" h="190800">
                  <a:moveTo>
                    <a:pt x="384253" y="0"/>
                  </a:moveTo>
                  <a:lnTo>
                    <a:pt x="83994" y="0"/>
                  </a:lnTo>
                  <a:lnTo>
                    <a:pt x="83994" y="35370"/>
                  </a:lnTo>
                  <a:lnTo>
                    <a:pt x="0" y="95400"/>
                  </a:lnTo>
                  <a:lnTo>
                    <a:pt x="83994" y="155430"/>
                  </a:lnTo>
                  <a:lnTo>
                    <a:pt x="83994" y="190800"/>
                  </a:lnTo>
                  <a:lnTo>
                    <a:pt x="384253" y="190800"/>
                  </a:lnTo>
                  <a:lnTo>
                    <a:pt x="384253" y="155430"/>
                  </a:lnTo>
                  <a:lnTo>
                    <a:pt x="468000" y="95400"/>
                  </a:lnTo>
                  <a:lnTo>
                    <a:pt x="384253" y="35370"/>
                  </a:lnTo>
                  <a:lnTo>
                    <a:pt x="384253"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24" name="文本框 23"/>
            <p:cNvSpPr txBox="1"/>
            <p:nvPr/>
          </p:nvSpPr>
          <p:spPr>
            <a:xfrm>
              <a:off x="794494" y="2586037"/>
              <a:ext cx="212633" cy="245937"/>
            </a:xfrm>
            <a:prstGeom prst="rect">
              <a:avLst/>
            </a:prstGeom>
            <a:noFill/>
          </p:spPr>
          <p:txBody>
            <a:bodyPr wrap="none" anchor="ctr"/>
            <a:lstStyle/>
            <a:p>
              <a:pPr algn="ctr"/>
              <a:r>
                <a:rPr lang="en-US" b="1" dirty="0">
                  <a:solidFill>
                    <a:schemeClr val="bg1"/>
                  </a:solidFill>
                  <a:latin typeface="微软雅黑" panose="020B0503020204020204" pitchFamily="34" charset="-122"/>
                  <a:ea typeface="微软雅黑" panose="020B0503020204020204" pitchFamily="34" charset="-122"/>
                </a:rPr>
                <a:t>4</a:t>
              </a:r>
              <a:endParaRPr lang="zh-CN" b="1" dirty="0">
                <a:solidFill>
                  <a:schemeClr val="bg1"/>
                </a:solidFill>
                <a:latin typeface="微软雅黑" panose="020B0503020204020204" pitchFamily="34" charset="-122"/>
                <a:ea typeface="微软雅黑" panose="020B0503020204020204" pitchFamily="34" charset="-122"/>
              </a:endParaRPr>
            </a:p>
          </p:txBody>
        </p:sp>
      </p:grpSp>
      <p:cxnSp>
        <p:nvCxnSpPr>
          <p:cNvPr id="25" name="直接连接符 24"/>
          <p:cNvCxnSpPr>
            <a:stCxn id="23" idx="6"/>
          </p:cNvCxnSpPr>
          <p:nvPr/>
        </p:nvCxnSpPr>
        <p:spPr>
          <a:xfrm>
            <a:off x="2534033" y="4471134"/>
            <a:ext cx="4500000" cy="0"/>
          </a:xfrm>
          <a:prstGeom prst="line">
            <a:avLst/>
          </a:prstGeom>
          <a:ln w="6350">
            <a:solidFill>
              <a:schemeClr val="accent1"/>
            </a:solidFill>
            <a:prstDash val="solid"/>
            <a:miter/>
          </a:ln>
        </p:spPr>
      </p:cxnSp>
      <p:sp>
        <p:nvSpPr>
          <p:cNvPr id="26" name="文本框 25"/>
          <p:cNvSpPr txBox="1"/>
          <p:nvPr/>
        </p:nvSpPr>
        <p:spPr>
          <a:xfrm>
            <a:off x="2915073" y="4069017"/>
            <a:ext cx="4387392" cy="460375"/>
          </a:xfrm>
          <a:prstGeom prst="rect">
            <a:avLst/>
          </a:prstGeom>
          <a:noFill/>
        </p:spPr>
        <p:txBody>
          <a:bodyPr wrap="square">
            <a:spAutoFit/>
          </a:bodyPr>
          <a:lstStyle/>
          <a:p>
            <a:r>
              <a:rPr lang="en-US" altLang="zh-CN" sz="2400" dirty="0"/>
              <a:t>Deployment</a:t>
            </a:r>
          </a:p>
        </p:txBody>
      </p:sp>
    </p:spTree>
  </p:cSld>
  <p:clrMapOvr>
    <a:masterClrMapping/>
  </p:clrMapOvr>
  <p:transition spd="med">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a:t>Different pages have different layouts, and contribute variously.</a:t>
            </a:r>
          </a:p>
          <a:p>
            <a:r>
              <a:rPr lang="en-US" altLang="zh-CN"/>
              <a:t>Score pages respectively, use these scores as features to train a new classifier.</a:t>
            </a:r>
          </a:p>
          <a:p>
            <a:r>
              <a:rPr lang="en-US" altLang="zh-CN"/>
              <a:t>Not much boost, but helps to generate heat map on the whole paper.</a:t>
            </a:r>
          </a:p>
        </p:txBody>
      </p:sp>
      <p:sp>
        <p:nvSpPr>
          <p:cNvPr id="3" name="内容占位符 2"/>
          <p:cNvSpPr>
            <a:spLocks noGrp="1"/>
          </p:cNvSpPr>
          <p:nvPr>
            <p:ph sz="quarter" idx="11"/>
          </p:nvPr>
        </p:nvSpPr>
        <p:spPr/>
        <p:txBody>
          <a:bodyPr/>
          <a:lstStyle/>
          <a:p>
            <a:r>
              <a:rPr lang="en-US" altLang="zh-CN"/>
              <a:t>Extract amount of figures, math expressions and tables on each page to form a feature vector.</a:t>
            </a:r>
          </a:p>
          <a:p>
            <a:r>
              <a:rPr lang="en-US" altLang="zh-CN"/>
              <a:t>e.g. [[1,0,3],[2,4,1],[0,0,2],3]</a:t>
            </a:r>
          </a:p>
          <a:p>
            <a:r>
              <a:rPr lang="en-US" altLang="zh-CN"/>
              <a:t>VGG19 accuracy: 77%-&gt;86%</a:t>
            </a:r>
          </a:p>
        </p:txBody>
      </p:sp>
      <p:sp>
        <p:nvSpPr>
          <p:cNvPr id="4" name="标题 3"/>
          <p:cNvSpPr>
            <a:spLocks noGrp="1"/>
          </p:cNvSpPr>
          <p:nvPr>
            <p:ph type="title"/>
          </p:nvPr>
        </p:nvSpPr>
        <p:spPr/>
        <p:txBody>
          <a:bodyPr/>
          <a:lstStyle/>
          <a:p>
            <a:r>
              <a:rPr lang="en-US" altLang="zh-CN"/>
              <a:t>Page Based &amp; Explicit Features</a:t>
            </a:r>
          </a:p>
        </p:txBody>
      </p:sp>
      <p:pic>
        <p:nvPicPr>
          <p:cNvPr id="6" name="图片 5" descr="CAM_pages"/>
          <p:cNvPicPr>
            <a:picLocks noChangeAspect="1"/>
          </p:cNvPicPr>
          <p:nvPr/>
        </p:nvPicPr>
        <p:blipFill>
          <a:blip r:embed="rId2"/>
          <a:stretch>
            <a:fillRect/>
          </a:stretch>
        </p:blipFill>
        <p:spPr>
          <a:xfrm>
            <a:off x="320040" y="5099050"/>
            <a:ext cx="8370570" cy="1203325"/>
          </a:xfrm>
          <a:prstGeom prst="rect">
            <a:avLst/>
          </a:prstGeom>
        </p:spPr>
      </p:pic>
    </p:spTree>
  </p:cSld>
  <p:clrMapOvr>
    <a:masterClrMapping/>
  </p:clrMapOvr>
  <p:transition spd="med">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pPr algn="ctr"/>
            <a:r>
              <a:rPr lang="en-US" altLang="zh-CN"/>
              <a:t>original</a:t>
            </a:r>
          </a:p>
        </p:txBody>
      </p:sp>
      <p:sp>
        <p:nvSpPr>
          <p:cNvPr id="3" name="内容占位符 2"/>
          <p:cNvSpPr>
            <a:spLocks noGrp="1"/>
          </p:cNvSpPr>
          <p:nvPr>
            <p:ph sz="quarter" idx="11"/>
          </p:nvPr>
        </p:nvSpPr>
        <p:spPr/>
        <p:txBody>
          <a:bodyPr/>
          <a:lstStyle/>
          <a:p>
            <a:pPr algn="ctr"/>
            <a:r>
              <a:rPr lang="en-US" altLang="zh-CN"/>
              <a:t>improved</a:t>
            </a:r>
          </a:p>
        </p:txBody>
      </p:sp>
      <p:sp>
        <p:nvSpPr>
          <p:cNvPr id="4" name="标题 3"/>
          <p:cNvSpPr>
            <a:spLocks noGrp="1"/>
          </p:cNvSpPr>
          <p:nvPr>
            <p:ph type="title"/>
          </p:nvPr>
        </p:nvSpPr>
        <p:spPr/>
        <p:txBody>
          <a:bodyPr/>
          <a:lstStyle/>
          <a:p>
            <a:endParaRPr lang="zh-CN" altLang="en-US"/>
          </a:p>
        </p:txBody>
      </p:sp>
      <p:pic>
        <p:nvPicPr>
          <p:cNvPr id="5" name="图片 4" descr="score_dist"/>
          <p:cNvPicPr>
            <a:picLocks noChangeAspect="1"/>
          </p:cNvPicPr>
          <p:nvPr/>
        </p:nvPicPr>
        <p:blipFill>
          <a:blip r:embed="rId2"/>
          <a:stretch>
            <a:fillRect/>
          </a:stretch>
        </p:blipFill>
        <p:spPr>
          <a:xfrm>
            <a:off x="4593590" y="2366645"/>
            <a:ext cx="4417695" cy="3313430"/>
          </a:xfrm>
          <a:prstGeom prst="rect">
            <a:avLst/>
          </a:prstGeom>
        </p:spPr>
      </p:pic>
      <p:pic>
        <p:nvPicPr>
          <p:cNvPr id="6" name="图片 5" descr="overall_scores_balance_ycy_data"/>
          <p:cNvPicPr>
            <a:picLocks noChangeAspect="1"/>
          </p:cNvPicPr>
          <p:nvPr/>
        </p:nvPicPr>
        <p:blipFill>
          <a:blip r:embed="rId3"/>
          <a:stretch>
            <a:fillRect/>
          </a:stretch>
        </p:blipFill>
        <p:spPr>
          <a:xfrm>
            <a:off x="52070" y="2366645"/>
            <a:ext cx="4453255" cy="3340100"/>
          </a:xfrm>
          <a:prstGeom prst="rect">
            <a:avLst/>
          </a:prstGeom>
        </p:spPr>
      </p:pic>
    </p:spTree>
  </p:cSld>
  <p:clrMapOvr>
    <a:masterClrMapping/>
  </p:clrMapOvr>
  <p:transition spd="med">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atin typeface="微软雅黑" panose="020B0503020204020204" pitchFamily="34" charset="-122"/>
                <a:ea typeface="微软雅黑" panose="020B0503020204020204" pitchFamily="34" charset="-122"/>
              </a:rPr>
              <a:t>目录 </a:t>
            </a:r>
            <a:r>
              <a:rPr lang="en-US">
                <a:latin typeface="微软雅黑" panose="020B0503020204020204" pitchFamily="34" charset="-122"/>
                <a:ea typeface="微软雅黑" panose="020B0503020204020204" pitchFamily="34" charset="-122"/>
              </a:rPr>
              <a:t>Contents</a:t>
            </a:r>
            <a:endParaRPr lang="zh-CN">
              <a:latin typeface="微软雅黑" panose="020B0503020204020204" pitchFamily="34" charset="-122"/>
              <a:ea typeface="微软雅黑" panose="020B0503020204020204" pitchFamily="34" charset="-122"/>
            </a:endParaRPr>
          </a:p>
        </p:txBody>
      </p:sp>
      <p:sp>
        <p:nvSpPr>
          <p:cNvPr id="4" name="Freeform 10"/>
          <p:cNvSpPr/>
          <p:nvPr/>
        </p:nvSpPr>
        <p:spPr>
          <a:xfrm>
            <a:off x="1841535" y="1367357"/>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5" name="文本框 4"/>
          <p:cNvSpPr txBox="1"/>
          <p:nvPr/>
        </p:nvSpPr>
        <p:spPr>
          <a:xfrm>
            <a:off x="2071646" y="1303550"/>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1</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w="6350">
            <a:solidFill>
              <a:schemeClr val="bg2"/>
            </a:solidFill>
            <a:prstDash val="solid"/>
            <a:miter/>
          </a:ln>
        </p:spPr>
      </p:cxnSp>
      <p:sp>
        <p:nvSpPr>
          <p:cNvPr id="11" name="文本框 10"/>
          <p:cNvSpPr txBox="1"/>
          <p:nvPr/>
        </p:nvSpPr>
        <p:spPr>
          <a:xfrm>
            <a:off x="2915073" y="1274734"/>
            <a:ext cx="4387392" cy="460375"/>
          </a:xfrm>
          <a:prstGeom prst="rect">
            <a:avLst/>
          </a:prstGeom>
          <a:noFill/>
        </p:spPr>
        <p:txBody>
          <a:bodyPr wrap="square">
            <a:spAutoFit/>
          </a:bodyPr>
          <a:lstStyle/>
          <a:p>
            <a:r>
              <a:rPr lang="en-US" altLang="zh-CN" sz="2400">
                <a:solidFill>
                  <a:schemeClr val="tx1">
                    <a:lumMod val="75000"/>
                    <a:lumOff val="25000"/>
                  </a:schemeClr>
                </a:solidFill>
              </a:rPr>
              <a:t>Introduction</a:t>
            </a:r>
          </a:p>
        </p:txBody>
      </p:sp>
      <p:sp>
        <p:nvSpPr>
          <p:cNvPr id="13" name="Freeform 10"/>
          <p:cNvSpPr/>
          <p:nvPr/>
        </p:nvSpPr>
        <p:spPr>
          <a:xfrm>
            <a:off x="1841535" y="2287330"/>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14" name="文本框 13"/>
          <p:cNvSpPr txBox="1"/>
          <p:nvPr/>
        </p:nvSpPr>
        <p:spPr>
          <a:xfrm>
            <a:off x="2071646" y="2223523"/>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2</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w="6350">
            <a:solidFill>
              <a:schemeClr val="bg2"/>
            </a:solidFill>
            <a:prstDash val="solid"/>
            <a:miter/>
          </a:ln>
        </p:spPr>
      </p:cxnSp>
      <p:sp>
        <p:nvSpPr>
          <p:cNvPr id="16" name="文本框 15"/>
          <p:cNvSpPr txBox="1"/>
          <p:nvPr/>
        </p:nvSpPr>
        <p:spPr>
          <a:xfrm>
            <a:off x="2915073" y="2194707"/>
            <a:ext cx="4387392" cy="460375"/>
          </a:xfrm>
          <a:prstGeom prst="rect">
            <a:avLst/>
          </a:prstGeom>
          <a:noFill/>
        </p:spPr>
        <p:txBody>
          <a:bodyPr wrap="square">
            <a:spAutoFit/>
          </a:bodyPr>
          <a:lstStyle/>
          <a:p>
            <a:r>
              <a:rPr lang="en-US" altLang="zh-CN" sz="2400">
                <a:solidFill>
                  <a:schemeClr val="tx1">
                    <a:lumMod val="75000"/>
                    <a:lumOff val="25000"/>
                  </a:schemeClr>
                </a:solidFill>
              </a:rPr>
              <a:t>Data Processing</a:t>
            </a:r>
          </a:p>
        </p:txBody>
      </p:sp>
      <p:sp>
        <p:nvSpPr>
          <p:cNvPr id="18" name="Freeform 10"/>
          <p:cNvSpPr/>
          <p:nvPr/>
        </p:nvSpPr>
        <p:spPr>
          <a:xfrm>
            <a:off x="1841535" y="3207303"/>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19" name="文本框 18"/>
          <p:cNvSpPr txBox="1"/>
          <p:nvPr/>
        </p:nvSpPr>
        <p:spPr>
          <a:xfrm>
            <a:off x="2071646" y="3143496"/>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3</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w="6350">
            <a:solidFill>
              <a:schemeClr val="bg2"/>
            </a:solidFill>
            <a:prstDash val="solid"/>
            <a:miter/>
          </a:ln>
        </p:spPr>
      </p:cxnSp>
      <p:sp>
        <p:nvSpPr>
          <p:cNvPr id="21" name="文本框 20"/>
          <p:cNvSpPr txBox="1"/>
          <p:nvPr/>
        </p:nvSpPr>
        <p:spPr>
          <a:xfrm>
            <a:off x="2915073" y="3114680"/>
            <a:ext cx="4387392" cy="460375"/>
          </a:xfrm>
          <a:prstGeom prst="rect">
            <a:avLst/>
          </a:prstGeom>
          <a:noFill/>
        </p:spPr>
        <p:txBody>
          <a:bodyPr wrap="square">
            <a:spAutoFit/>
          </a:bodyPr>
          <a:lstStyle/>
          <a:p>
            <a:r>
              <a:rPr lang="en-US" altLang="zh-CN" sz="2400">
                <a:solidFill>
                  <a:schemeClr val="tx1">
                    <a:lumMod val="75000"/>
                    <a:lumOff val="25000"/>
                  </a:schemeClr>
                </a:solidFill>
              </a:rPr>
              <a:t>Model description</a:t>
            </a:r>
          </a:p>
        </p:txBody>
      </p:sp>
      <p:sp>
        <p:nvSpPr>
          <p:cNvPr id="23" name="Freeform 10"/>
          <p:cNvSpPr/>
          <p:nvPr/>
        </p:nvSpPr>
        <p:spPr>
          <a:xfrm>
            <a:off x="1841535" y="4127276"/>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24" name="文本框 23"/>
          <p:cNvSpPr txBox="1"/>
          <p:nvPr/>
        </p:nvSpPr>
        <p:spPr>
          <a:xfrm>
            <a:off x="2071646" y="4063469"/>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4</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w="6350">
            <a:solidFill>
              <a:schemeClr val="accent1"/>
            </a:solidFill>
            <a:prstDash val="solid"/>
            <a:miter/>
          </a:ln>
        </p:spPr>
      </p:cxnSp>
      <p:sp>
        <p:nvSpPr>
          <p:cNvPr id="22" name="文本框 21"/>
          <p:cNvSpPr txBox="1"/>
          <p:nvPr/>
        </p:nvSpPr>
        <p:spPr>
          <a:xfrm>
            <a:off x="2915073" y="4069017"/>
            <a:ext cx="4387392" cy="460375"/>
          </a:xfrm>
          <a:prstGeom prst="rect">
            <a:avLst/>
          </a:prstGeom>
          <a:noFill/>
        </p:spPr>
        <p:txBody>
          <a:bodyPr wrap="square">
            <a:spAutoFit/>
          </a:bodyPr>
          <a:lstStyle/>
          <a:p>
            <a:r>
              <a:rPr lang="en-US" altLang="zh-CN" sz="2400" dirty="0"/>
              <a:t>Deployment</a:t>
            </a:r>
          </a:p>
        </p:txBody>
      </p:sp>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94025" y="975600"/>
            <a:ext cx="8372163" cy="574183"/>
          </a:xfrm>
          <a:prstGeom prst="rect">
            <a:avLst/>
          </a:prstGeom>
        </p:spPr>
        <p:txBody>
          <a:bodyPr vert="horz" lIns="91440" tIns="45720" rIns="91440" bIns="45720" anchor="ctr"/>
          <a:lstStyle>
            <a:lvl1pPr lvl="0" algn="l" defTabSz="914400">
              <a:lnSpc>
                <a:spcPct val="90000"/>
              </a:lnSpc>
              <a:spcBef>
                <a:spcPct val="0"/>
              </a:spcBef>
              <a:buNone/>
              <a:defRPr sz="3200" b="1" kern="1200">
                <a:solidFill>
                  <a:schemeClr val="accent1"/>
                </a:solidFill>
                <a:latin typeface="等线" panose="02010600030101010101" charset="-122"/>
                <a:ea typeface="等线" panose="02010600030101010101" charset="-122"/>
              </a:defRPr>
            </a:lvl1pPr>
          </a:lstStyle>
          <a:p>
            <a:r>
              <a:rPr lang="en-US" altLang="zh-CN" dirty="0"/>
              <a:t>Deployment(including Integration)</a:t>
            </a:r>
            <a:endParaRPr lang="zh-CN" dirty="0"/>
          </a:p>
        </p:txBody>
      </p:sp>
      <p:sp>
        <p:nvSpPr>
          <p:cNvPr id="7" name="文本框 6"/>
          <p:cNvSpPr txBox="1"/>
          <p:nvPr/>
        </p:nvSpPr>
        <p:spPr>
          <a:xfrm>
            <a:off x="525162" y="1966784"/>
            <a:ext cx="8290566" cy="4191420"/>
          </a:xfrm>
          <a:prstGeom prst="rect">
            <a:avLst/>
          </a:prstGeom>
          <a:ln w="12700">
            <a:prstDash val="solid"/>
          </a:ln>
        </p:spPr>
        <p:txBody>
          <a:bodyPr/>
          <a:lstStyle>
            <a:lvl1pPr marL="0" lvl="0" algn="l" defTabSz="914400">
              <a:defRPr sz="1800" kern="1200">
                <a:solidFill>
                  <a:schemeClr val="tx1"/>
                </a:solidFill>
                <a:latin typeface="等线 Light" panose="02010600030101010101" charset="-122"/>
                <a:ea typeface="等线" panose="02010600030101010101" charset="-122"/>
              </a:defRPr>
            </a:lvl1pPr>
            <a:lvl2pPr marL="457200" lvl="1" algn="l" defTabSz="914400">
              <a:defRPr sz="1800" kern="1200">
                <a:solidFill>
                  <a:schemeClr val="tx1"/>
                </a:solidFill>
                <a:latin typeface="等线 Light" panose="02010600030101010101" charset="-122"/>
                <a:ea typeface="等线" panose="02010600030101010101" charset="-122"/>
              </a:defRPr>
            </a:lvl2pPr>
            <a:lvl3pPr marL="914400" lvl="2" algn="l" defTabSz="914400">
              <a:defRPr sz="1800" kern="1200">
                <a:solidFill>
                  <a:schemeClr val="tx1"/>
                </a:solidFill>
                <a:latin typeface="等线 Light" panose="02010600030101010101" charset="-122"/>
                <a:ea typeface="等线" panose="02010600030101010101" charset="-122"/>
              </a:defRPr>
            </a:lvl3pPr>
            <a:lvl4pPr marL="1371600" lvl="3" algn="l" defTabSz="914400">
              <a:defRPr sz="1800" kern="1200">
                <a:solidFill>
                  <a:schemeClr val="tx1"/>
                </a:solidFill>
                <a:latin typeface="等线 Light" panose="02010600030101010101" charset="-122"/>
                <a:ea typeface="等线" panose="02010600030101010101" charset="-122"/>
              </a:defRPr>
            </a:lvl4pPr>
            <a:lvl5pPr marL="1828800" lvl="4" algn="l" defTabSz="914400">
              <a:defRPr sz="1800" kern="1200">
                <a:solidFill>
                  <a:schemeClr val="tx1"/>
                </a:solidFill>
                <a:latin typeface="等线 Light" panose="02010600030101010101" charset="-122"/>
                <a:ea typeface="等线" panose="02010600030101010101" charset="-122"/>
              </a:defRPr>
            </a:lvl5pPr>
            <a:lvl6pPr marL="2286000" lvl="5" algn="l" defTabSz="914400">
              <a:defRPr sz="1800" kern="1200">
                <a:solidFill>
                  <a:schemeClr val="tx1"/>
                </a:solidFill>
                <a:latin typeface="等线 Light" panose="02010600030101010101" charset="-122"/>
                <a:ea typeface="等线" panose="02010600030101010101" charset="-122"/>
              </a:defRPr>
            </a:lvl6pPr>
            <a:lvl7pPr marL="2743200" lvl="6" algn="l" defTabSz="914400">
              <a:defRPr sz="1800" kern="1200">
                <a:solidFill>
                  <a:schemeClr val="tx1"/>
                </a:solidFill>
                <a:latin typeface="等线 Light" panose="02010600030101010101" charset="-122"/>
                <a:ea typeface="等线" panose="02010600030101010101" charset="-122"/>
              </a:defRPr>
            </a:lvl7pPr>
            <a:lvl8pPr marL="3200400" lvl="7" algn="l" defTabSz="914400">
              <a:defRPr sz="1800" kern="1200">
                <a:solidFill>
                  <a:schemeClr val="tx1"/>
                </a:solidFill>
                <a:latin typeface="等线 Light" panose="02010600030101010101" charset="-122"/>
                <a:ea typeface="等线" panose="02010600030101010101" charset="-122"/>
              </a:defRPr>
            </a:lvl8pPr>
            <a:lvl9pPr marL="3657600" lvl="8" algn="l" defTabSz="914400">
              <a:defRPr sz="1800" kern="1200">
                <a:solidFill>
                  <a:schemeClr val="tx1"/>
                </a:solidFill>
                <a:latin typeface="等线 Light" panose="02010600030101010101" charset="-122"/>
                <a:ea typeface="等线" panose="02010600030101010101" charset="-122"/>
              </a:defRPr>
            </a:lvl9pPr>
          </a:lstStyle>
          <a:p>
            <a:pPr marL="285750" indent="-285750">
              <a:buFont typeface="Wingdings" panose="05000000000000000000" pitchFamily="2" charset="2"/>
              <a:buChar char="Ø"/>
            </a:pPr>
            <a:r>
              <a:rPr lang="en-US" altLang="zh-CN" dirty="0"/>
              <a:t>AWS EC2 as our server</a:t>
            </a:r>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en-US" altLang="zh-CN" dirty="0"/>
              <a:t>Flask based Back End</a:t>
            </a:r>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en-US" altLang="zh-CN" dirty="0"/>
              <a:t>Drag and Drop Zone Front End</a:t>
            </a:r>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en-US" altLang="zh-CN" dirty="0"/>
              <a:t>Automatically Process</a:t>
            </a:r>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en-US" altLang="zh-CN" dirty="0"/>
              <a:t>Nginx Reverse Proxy</a:t>
            </a:r>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zh-CN" dirty="0"/>
          </a:p>
        </p:txBody>
      </p:sp>
      <p:sp>
        <p:nvSpPr>
          <p:cNvPr id="9" name="文本框 8"/>
          <p:cNvSpPr txBox="1"/>
          <p:nvPr/>
        </p:nvSpPr>
        <p:spPr>
          <a:xfrm>
            <a:off x="5477006" y="3100192"/>
            <a:ext cx="3447789" cy="3306871"/>
          </a:xfrm>
          <a:prstGeom prst="rect">
            <a:avLst/>
          </a:prstGeom>
          <a:ln w="12700">
            <a:prstDash val="solid"/>
          </a:ln>
        </p:spPr>
        <p:txBody>
          <a:bodyPr/>
          <a:lstStyle>
            <a:lvl1pPr marL="0" lvl="0" algn="l" defTabSz="914400">
              <a:defRPr sz="1800" kern="1200">
                <a:solidFill>
                  <a:schemeClr val="tx1"/>
                </a:solidFill>
                <a:latin typeface="等线 Light" panose="02010600030101010101" charset="-122"/>
                <a:ea typeface="等线" panose="02010600030101010101" charset="-122"/>
              </a:defRPr>
            </a:lvl1pPr>
            <a:lvl2pPr marL="457200" lvl="1" algn="l" defTabSz="914400">
              <a:defRPr sz="1800" kern="1200">
                <a:solidFill>
                  <a:schemeClr val="tx1"/>
                </a:solidFill>
                <a:latin typeface="等线 Light" panose="02010600030101010101" charset="-122"/>
                <a:ea typeface="等线" panose="02010600030101010101" charset="-122"/>
              </a:defRPr>
            </a:lvl2pPr>
            <a:lvl3pPr marL="914400" lvl="2" algn="l" defTabSz="914400">
              <a:defRPr sz="1800" kern="1200">
                <a:solidFill>
                  <a:schemeClr val="tx1"/>
                </a:solidFill>
                <a:latin typeface="等线 Light" panose="02010600030101010101" charset="-122"/>
                <a:ea typeface="等线" panose="02010600030101010101" charset="-122"/>
              </a:defRPr>
            </a:lvl3pPr>
            <a:lvl4pPr marL="1371600" lvl="3" algn="l" defTabSz="914400">
              <a:defRPr sz="1800" kern="1200">
                <a:solidFill>
                  <a:schemeClr val="tx1"/>
                </a:solidFill>
                <a:latin typeface="等线 Light" panose="02010600030101010101" charset="-122"/>
                <a:ea typeface="等线" panose="02010600030101010101" charset="-122"/>
              </a:defRPr>
            </a:lvl4pPr>
            <a:lvl5pPr marL="1828800" lvl="4" algn="l" defTabSz="914400">
              <a:defRPr sz="1800" kern="1200">
                <a:solidFill>
                  <a:schemeClr val="tx1"/>
                </a:solidFill>
                <a:latin typeface="等线 Light" panose="02010600030101010101" charset="-122"/>
                <a:ea typeface="等线" panose="02010600030101010101" charset="-122"/>
              </a:defRPr>
            </a:lvl5pPr>
            <a:lvl6pPr marL="2286000" lvl="5" algn="l" defTabSz="914400">
              <a:defRPr sz="1800" kern="1200">
                <a:solidFill>
                  <a:schemeClr val="tx1"/>
                </a:solidFill>
                <a:latin typeface="等线 Light" panose="02010600030101010101" charset="-122"/>
                <a:ea typeface="等线" panose="02010600030101010101" charset="-122"/>
              </a:defRPr>
            </a:lvl6pPr>
            <a:lvl7pPr marL="2743200" lvl="6" algn="l" defTabSz="914400">
              <a:defRPr sz="1800" kern="1200">
                <a:solidFill>
                  <a:schemeClr val="tx1"/>
                </a:solidFill>
                <a:latin typeface="等线 Light" panose="02010600030101010101" charset="-122"/>
                <a:ea typeface="等线" panose="02010600030101010101" charset="-122"/>
              </a:defRPr>
            </a:lvl7pPr>
            <a:lvl8pPr marL="3200400" lvl="7" algn="l" defTabSz="914400">
              <a:defRPr sz="1800" kern="1200">
                <a:solidFill>
                  <a:schemeClr val="tx1"/>
                </a:solidFill>
                <a:latin typeface="等线 Light" panose="02010600030101010101" charset="-122"/>
                <a:ea typeface="等线" panose="02010600030101010101" charset="-122"/>
              </a:defRPr>
            </a:lvl8pPr>
            <a:lvl9pPr marL="3657600" lvl="8" algn="l" defTabSz="914400">
              <a:defRPr sz="1800" kern="1200">
                <a:solidFill>
                  <a:schemeClr val="tx1"/>
                </a:solidFill>
                <a:latin typeface="等线 Light" panose="02010600030101010101" charset="-122"/>
                <a:ea typeface="等线" panose="02010600030101010101" charset="-122"/>
              </a:defRPr>
            </a:lvl9pPr>
          </a:lstStyle>
          <a:p>
            <a:endParaRPr lang="zh-CN" sz="1800" b="0" i="0" strike="noStrike" spc="0" dirty="0">
              <a:solidFill>
                <a:srgbClr val="000000">
                  <a:alpha val="69804"/>
                </a:srgbClr>
              </a:solidFill>
              <a:highlight>
                <a:srgbClr val="FFFFFF"/>
              </a:highlight>
              <a:latin typeface="inherit"/>
              <a:ea typeface="inherit"/>
            </a:endParaRPr>
          </a:p>
        </p:txBody>
      </p:sp>
    </p:spTree>
  </p:cSld>
  <p:clrMapOvr>
    <a:masterClrMapping/>
  </p:clrMapOvr>
  <p:transition spd="med">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latin typeface="等线" panose="02010600030101010101" charset="-122"/>
                <a:ea typeface="等线" panose="02010600030101010101" charset="-122"/>
              </a:rPr>
              <a:t>感谢！</a:t>
            </a:r>
            <a:endParaRPr lang="zh-CN" dirty="0">
              <a:latin typeface="等线" panose="02010600030101010101" charset="-122"/>
              <a:ea typeface="等线" panose="02010600030101010101" charset="-122"/>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atin typeface="微软雅黑" panose="020B0503020204020204" pitchFamily="34" charset="-122"/>
                <a:ea typeface="微软雅黑" panose="020B0503020204020204" pitchFamily="34" charset="-122"/>
              </a:rPr>
              <a:t>目录 </a:t>
            </a:r>
            <a:r>
              <a:rPr lang="en-US">
                <a:latin typeface="微软雅黑" panose="020B0503020204020204" pitchFamily="34" charset="-122"/>
                <a:ea typeface="微软雅黑" panose="020B0503020204020204" pitchFamily="34" charset="-122"/>
              </a:rPr>
              <a:t>Contents</a:t>
            </a:r>
            <a:endParaRPr lang="zh-CN">
              <a:latin typeface="微软雅黑" panose="020B0503020204020204" pitchFamily="34" charset="-122"/>
              <a:ea typeface="微软雅黑" panose="020B0503020204020204" pitchFamily="34" charset="-122"/>
            </a:endParaRPr>
          </a:p>
        </p:txBody>
      </p:sp>
      <p:sp>
        <p:nvSpPr>
          <p:cNvPr id="4" name="Freeform 10"/>
          <p:cNvSpPr/>
          <p:nvPr/>
        </p:nvSpPr>
        <p:spPr>
          <a:xfrm>
            <a:off x="1841535" y="1367357"/>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5" name="文本框 4"/>
          <p:cNvSpPr txBox="1"/>
          <p:nvPr/>
        </p:nvSpPr>
        <p:spPr>
          <a:xfrm>
            <a:off x="2071646" y="1303550"/>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1</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w="6350">
            <a:solidFill>
              <a:schemeClr val="accent1"/>
            </a:solidFill>
            <a:prstDash val="solid"/>
            <a:miter/>
          </a:ln>
        </p:spPr>
      </p:cxnSp>
      <p:sp>
        <p:nvSpPr>
          <p:cNvPr id="11" name="文本框 10"/>
          <p:cNvSpPr txBox="1"/>
          <p:nvPr/>
        </p:nvSpPr>
        <p:spPr>
          <a:xfrm>
            <a:off x="2915073" y="1274734"/>
            <a:ext cx="4387392" cy="460375"/>
          </a:xfrm>
          <a:prstGeom prst="rect">
            <a:avLst/>
          </a:prstGeom>
          <a:noFill/>
        </p:spPr>
        <p:txBody>
          <a:bodyPr wrap="square">
            <a:spAutoFit/>
          </a:bodyPr>
          <a:lstStyle/>
          <a:p>
            <a:r>
              <a:rPr lang="en-US" altLang="zh-CN" sz="2400"/>
              <a:t>Introduction</a:t>
            </a:r>
          </a:p>
        </p:txBody>
      </p:sp>
      <p:sp>
        <p:nvSpPr>
          <p:cNvPr id="13" name="Freeform 10"/>
          <p:cNvSpPr/>
          <p:nvPr/>
        </p:nvSpPr>
        <p:spPr>
          <a:xfrm>
            <a:off x="1841535" y="2287330"/>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14" name="文本框 13"/>
          <p:cNvSpPr txBox="1"/>
          <p:nvPr/>
        </p:nvSpPr>
        <p:spPr>
          <a:xfrm>
            <a:off x="2071646" y="2223523"/>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2</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w="6350">
            <a:solidFill>
              <a:schemeClr val="bg2"/>
            </a:solidFill>
            <a:prstDash val="solid"/>
            <a:miter/>
          </a:ln>
        </p:spPr>
      </p:cxnSp>
      <p:sp>
        <p:nvSpPr>
          <p:cNvPr id="16" name="文本框 15"/>
          <p:cNvSpPr txBox="1"/>
          <p:nvPr/>
        </p:nvSpPr>
        <p:spPr>
          <a:xfrm>
            <a:off x="2915073" y="2194707"/>
            <a:ext cx="4387392" cy="460375"/>
          </a:xfrm>
          <a:prstGeom prst="rect">
            <a:avLst/>
          </a:prstGeom>
          <a:noFill/>
        </p:spPr>
        <p:txBody>
          <a:bodyPr wrap="square">
            <a:spAutoFit/>
          </a:bodyPr>
          <a:lstStyle/>
          <a:p>
            <a:r>
              <a:rPr lang="en-US" altLang="zh-CN" sz="2400">
                <a:solidFill>
                  <a:schemeClr val="tx1">
                    <a:lumMod val="75000"/>
                    <a:lumOff val="25000"/>
                  </a:schemeClr>
                </a:solidFill>
              </a:rPr>
              <a:t>Data Processing</a:t>
            </a:r>
          </a:p>
        </p:txBody>
      </p:sp>
      <p:sp>
        <p:nvSpPr>
          <p:cNvPr id="18" name="Freeform 10"/>
          <p:cNvSpPr/>
          <p:nvPr/>
        </p:nvSpPr>
        <p:spPr>
          <a:xfrm>
            <a:off x="1841535" y="3207303"/>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19" name="文本框 18"/>
          <p:cNvSpPr txBox="1"/>
          <p:nvPr/>
        </p:nvSpPr>
        <p:spPr>
          <a:xfrm>
            <a:off x="2071646" y="3143496"/>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3</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w="6350">
            <a:solidFill>
              <a:schemeClr val="bg2"/>
            </a:solidFill>
            <a:prstDash val="solid"/>
            <a:miter/>
          </a:ln>
        </p:spPr>
      </p:cxnSp>
      <p:sp>
        <p:nvSpPr>
          <p:cNvPr id="21" name="文本框 20"/>
          <p:cNvSpPr txBox="1"/>
          <p:nvPr/>
        </p:nvSpPr>
        <p:spPr>
          <a:xfrm>
            <a:off x="2915073" y="3114680"/>
            <a:ext cx="4387392" cy="460375"/>
          </a:xfrm>
          <a:prstGeom prst="rect">
            <a:avLst/>
          </a:prstGeom>
          <a:noFill/>
        </p:spPr>
        <p:txBody>
          <a:bodyPr wrap="square">
            <a:spAutoFit/>
          </a:bodyPr>
          <a:lstStyle/>
          <a:p>
            <a:r>
              <a:rPr lang="en-US" altLang="zh-CN" sz="2400">
                <a:solidFill>
                  <a:schemeClr val="tx1">
                    <a:lumMod val="75000"/>
                    <a:lumOff val="25000"/>
                  </a:schemeClr>
                </a:solidFill>
              </a:rPr>
              <a:t>Model Description</a:t>
            </a:r>
          </a:p>
        </p:txBody>
      </p:sp>
      <p:sp>
        <p:nvSpPr>
          <p:cNvPr id="23" name="Freeform 10"/>
          <p:cNvSpPr/>
          <p:nvPr/>
        </p:nvSpPr>
        <p:spPr>
          <a:xfrm>
            <a:off x="1841535" y="4127276"/>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24" name="文本框 23"/>
          <p:cNvSpPr txBox="1"/>
          <p:nvPr/>
        </p:nvSpPr>
        <p:spPr>
          <a:xfrm>
            <a:off x="2071646" y="4063469"/>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4</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w="6350">
            <a:solidFill>
              <a:schemeClr val="bg2"/>
            </a:solidFill>
            <a:prstDash val="solid"/>
            <a:miter/>
          </a:ln>
        </p:spPr>
      </p:cxnSp>
      <p:sp>
        <p:nvSpPr>
          <p:cNvPr id="26" name="文本框 25"/>
          <p:cNvSpPr txBox="1"/>
          <p:nvPr/>
        </p:nvSpPr>
        <p:spPr>
          <a:xfrm>
            <a:off x="2915073" y="4034653"/>
            <a:ext cx="4387392" cy="460375"/>
          </a:xfrm>
          <a:prstGeom prst="rect">
            <a:avLst/>
          </a:prstGeom>
          <a:noFill/>
        </p:spPr>
        <p:txBody>
          <a:bodyPr wrap="square">
            <a:spAutoFit/>
          </a:bodyPr>
          <a:lstStyle/>
          <a:p>
            <a:endParaRPr lang="en-US" altLang="zh-CN" sz="2400">
              <a:solidFill>
                <a:schemeClr val="tx1">
                  <a:lumMod val="75000"/>
                  <a:lumOff val="25000"/>
                </a:schemeClr>
              </a:solidFill>
            </a:endParaRPr>
          </a:p>
        </p:txBody>
      </p:sp>
      <p:sp>
        <p:nvSpPr>
          <p:cNvPr id="22" name="文本框 21"/>
          <p:cNvSpPr txBox="1"/>
          <p:nvPr/>
        </p:nvSpPr>
        <p:spPr>
          <a:xfrm>
            <a:off x="2915073" y="4069017"/>
            <a:ext cx="4387392" cy="461665"/>
          </a:xfrm>
          <a:prstGeom prst="rect">
            <a:avLst/>
          </a:prstGeom>
          <a:noFill/>
        </p:spPr>
        <p:txBody>
          <a:bodyPr wrap="square">
            <a:spAutoFit/>
          </a:bodyPr>
          <a:lstStyle/>
          <a:p>
            <a:r>
              <a:rPr lang="en-US" altLang="zh-CN" sz="2400" dirty="0"/>
              <a:t>Deployment</a:t>
            </a: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393" y="975600"/>
            <a:ext cx="8556169" cy="576000"/>
          </a:xfrm>
          <a:prstGeom prst="rect">
            <a:avLst/>
          </a:prstGeom>
        </p:spPr>
        <p:txBody>
          <a:bodyPr anchor="ctr"/>
          <a:lstStyle>
            <a:lvl1pPr lvl="0">
              <a:defRPr lang="zh-CN" sz="3200" b="1">
                <a:solidFill>
                  <a:schemeClr val="accent1"/>
                </a:solidFill>
              </a:defRPr>
            </a:lvl1pPr>
          </a:lstStyle>
          <a:p>
            <a:r>
              <a:rPr lang="en-US" altLang="zh-CN"/>
              <a:t>Problem Definition</a:t>
            </a:r>
          </a:p>
        </p:txBody>
      </p:sp>
      <p:sp>
        <p:nvSpPr>
          <p:cNvPr id="4" name="文本框 3"/>
          <p:cNvSpPr txBox="1"/>
          <p:nvPr/>
        </p:nvSpPr>
        <p:spPr>
          <a:xfrm>
            <a:off x="542290" y="1960245"/>
            <a:ext cx="8134350" cy="3446145"/>
          </a:xfrm>
          <a:prstGeom prst="rect">
            <a:avLst/>
          </a:prstGeom>
          <a:noFill/>
        </p:spPr>
        <p:txBody>
          <a:bodyPr wrap="square" rtlCol="0">
            <a:spAutoFit/>
          </a:bodyPr>
          <a:lstStyle/>
          <a:p>
            <a:r>
              <a:rPr lang="en-US" altLang="zh-CN" sz="2000" b="1" dirty="0"/>
              <a:t>Essay grading</a:t>
            </a:r>
            <a:r>
              <a:rPr lang="zh-CN" altLang="en-US" sz="2000" dirty="0"/>
              <a:t> </a:t>
            </a:r>
            <a:r>
              <a:rPr lang="en-US" altLang="zh-CN" sz="2000" dirty="0"/>
              <a:t>is a task to judge whether a paper is qualified based on what it looks like. It helps to reduce the reviewers' workload by excluding some terrible papers in advance.</a:t>
            </a:r>
          </a:p>
          <a:p>
            <a:endParaRPr lang="en-US" altLang="zh-CN" sz="2000" dirty="0"/>
          </a:p>
          <a:p>
            <a:endParaRPr lang="en-US" altLang="zh-CN" sz="2000" dirty="0"/>
          </a:p>
          <a:p>
            <a:r>
              <a:rPr lang="en-US" altLang="zh-CN" sz="2000" dirty="0"/>
              <a:t>For example, a good paper should contain:</a:t>
            </a:r>
          </a:p>
          <a:p>
            <a:pPr marL="285750" indent="-285750">
              <a:buFont typeface="Arial" panose="020B0604020202020204" pitchFamily="34" charset="0"/>
              <a:buChar char="•"/>
            </a:pPr>
            <a:r>
              <a:rPr lang="en-US" altLang="zh-CN" sz="2000" dirty="0"/>
              <a:t>No missing pages;</a:t>
            </a:r>
          </a:p>
          <a:p>
            <a:pPr marL="285750" indent="-285750">
              <a:buFont typeface="Arial" panose="020B0604020202020204" pitchFamily="34" charset="0"/>
              <a:buChar char="•"/>
            </a:pPr>
            <a:r>
              <a:rPr lang="en-US" altLang="zh-CN" sz="2000" dirty="0"/>
              <a:t>Figures</a:t>
            </a:r>
            <a:r>
              <a:rPr lang="zh-CN" altLang="en-US" sz="2000" dirty="0"/>
              <a:t>、</a:t>
            </a:r>
            <a:r>
              <a:rPr lang="en-US" altLang="zh-CN" sz="2000" dirty="0"/>
              <a:t>math expressions and proper tables;</a:t>
            </a:r>
          </a:p>
          <a:p>
            <a:pPr marL="285750" indent="-285750">
              <a:buFont typeface="Arial" panose="020B0604020202020204" pitchFamily="34" charset="0"/>
              <a:buChar char="•"/>
            </a:pPr>
            <a:r>
              <a:rPr lang="en-US" altLang="zh-CN" sz="2000" dirty="0"/>
              <a:t>well-formatted structure;</a:t>
            </a:r>
          </a:p>
          <a:p>
            <a:pPr marL="285750" indent="-285750">
              <a:buFont typeface="Arial" panose="020B0604020202020204" pitchFamily="34" charset="0"/>
              <a:buChar char="•"/>
            </a:pPr>
            <a:r>
              <a:rPr lang="en-US" altLang="zh-CN" sz="2000" dirty="0"/>
              <a:t>……</a:t>
            </a:r>
            <a:endParaRPr lang="en-US" altLang="zh-CN" dirty="0"/>
          </a:p>
          <a:p>
            <a:pPr marL="285750" indent="-285750">
              <a:buFont typeface="Arial" panose="020B0604020202020204" pitchFamily="34" charset="0"/>
              <a:buChar char="•"/>
            </a:pPr>
            <a:endParaRPr lang="en-US" altLang="zh-CN" dirty="0"/>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393" y="975600"/>
            <a:ext cx="8556169" cy="576000"/>
          </a:xfrm>
          <a:prstGeom prst="rect">
            <a:avLst/>
          </a:prstGeom>
        </p:spPr>
        <p:txBody>
          <a:bodyPr anchor="ctr"/>
          <a:lstStyle>
            <a:lvl1pPr lvl="0">
              <a:defRPr lang="zh-CN" sz="3200" b="1">
                <a:solidFill>
                  <a:schemeClr val="accent1"/>
                </a:solidFill>
              </a:defRPr>
            </a:lvl1pPr>
          </a:lstStyle>
          <a:p>
            <a:r>
              <a:rPr lang="en-US" altLang="zh-CN"/>
              <a:t>Two Methods</a:t>
            </a:r>
          </a:p>
        </p:txBody>
      </p:sp>
      <p:sp>
        <p:nvSpPr>
          <p:cNvPr id="3" name="文本框 2"/>
          <p:cNvSpPr txBox="1"/>
          <p:nvPr/>
        </p:nvSpPr>
        <p:spPr>
          <a:xfrm>
            <a:off x="262255" y="1777365"/>
            <a:ext cx="8647430" cy="4229735"/>
          </a:xfrm>
          <a:prstGeom prst="rect">
            <a:avLst/>
          </a:prstGeom>
          <a:ln w="12700">
            <a:prstDash val="solid"/>
          </a:ln>
        </p:spPr>
        <p:txBody>
          <a:bodyPr/>
          <a:lstStyle/>
          <a:p>
            <a:pPr marL="342900" indent="-342900">
              <a:buFont typeface="Arial" panose="020B0604020202020204" pitchFamily="34" charset="0"/>
              <a:buChar char="•"/>
            </a:pPr>
            <a:r>
              <a:rPr lang="en-US" altLang="zh-CN" sz="2000" b="1" dirty="0">
                <a:sym typeface="+mn-ea"/>
              </a:rPr>
              <a:t>Text-based methods</a:t>
            </a:r>
          </a:p>
          <a:p>
            <a:pPr lvl="1"/>
            <a:r>
              <a:rPr lang="en-US" altLang="zh-CN" sz="2000" dirty="0">
                <a:sym typeface="+mn-ea"/>
              </a:rPr>
              <a:t>Text-based Method</a:t>
            </a:r>
            <a:r>
              <a:rPr lang="en-US" altLang="zh-CN" sz="2000" dirty="0">
                <a:cs typeface="+mn-ea"/>
                <a:sym typeface="+mn-ea"/>
              </a:rPr>
              <a:t>s</a:t>
            </a:r>
            <a:r>
              <a:rPr lang="en-US" altLang="zh-CN" sz="2000" dirty="0">
                <a:cs typeface="+mn-ea"/>
              </a:rPr>
              <a:t> allow the model to leverage the paper's text to grade an essay. However, it does not take the </a:t>
            </a:r>
            <a:r>
              <a:rPr lang="en-US" altLang="zh-CN" sz="2000" dirty="0" err="1">
                <a:cs typeface="+mn-ea"/>
              </a:rPr>
              <a:t>rech</a:t>
            </a:r>
            <a:r>
              <a:rPr lang="en-US" altLang="zh-CN" sz="2000" dirty="0">
                <a:cs typeface="+mn-ea"/>
              </a:rPr>
              <a:t> visual information available in the paper into account and may be subject to bias toward popular keywords.</a:t>
            </a:r>
          </a:p>
          <a:p>
            <a:pPr lvl="1"/>
            <a:endParaRPr lang="en-US" altLang="zh-CN" sz="2000" dirty="0">
              <a:cs typeface="+mn-ea"/>
            </a:endParaRPr>
          </a:p>
          <a:p>
            <a:endParaRPr lang="en-US" altLang="zh-CN" sz="2000" dirty="0">
              <a:cs typeface="+mn-ea"/>
            </a:endParaRPr>
          </a:p>
          <a:p>
            <a:pPr marL="342900" indent="-342900">
              <a:buFont typeface="Arial" panose="020B0604020202020204" pitchFamily="34" charset="0"/>
              <a:buChar char="•"/>
            </a:pPr>
            <a:r>
              <a:rPr lang="en-US" altLang="zh-CN" sz="2000" b="1" dirty="0">
                <a:cs typeface="+mn-ea"/>
              </a:rPr>
              <a:t>Vision-based methods</a:t>
            </a:r>
          </a:p>
          <a:p>
            <a:pPr lvl="1" indent="0">
              <a:buFont typeface="Arial" panose="020B0604020202020204" pitchFamily="34" charset="0"/>
              <a:buNone/>
            </a:pPr>
            <a:r>
              <a:rPr lang="en-US" altLang="zh-CN" sz="2000" dirty="0">
                <a:cs typeface="+mn-ea"/>
              </a:rPr>
              <a:t>This method treat the whole paper as a picture for input. Then the model use some computer vision techniques (such as CNN) to evaluate the paper.  By this way, pictures and tables, which are also important for a good paper, will not be ignored.</a:t>
            </a:r>
          </a:p>
          <a:p>
            <a:endParaRPr lang="en-US" altLang="zh-CN" sz="2000" dirty="0">
              <a:cs typeface="+mn-ea"/>
            </a:endParaRPr>
          </a:p>
          <a:p>
            <a:endParaRPr lang="zh-CN" dirty="0"/>
          </a:p>
          <a:p>
            <a:r>
              <a:rPr lang="zh-CN" dirty="0"/>
              <a:t>      </a:t>
            </a:r>
          </a:p>
          <a:p>
            <a:endParaRPr lang="zh-CN" dirty="0"/>
          </a:p>
          <a:p>
            <a:r>
              <a:rPr lang="zh-CN" dirty="0"/>
              <a:t>   　　　　　　　　　　　　　　　　　　　　　　　　　　　　　　　　　　　　　　　　　</a:t>
            </a: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atin typeface="微软雅黑" panose="020B0503020204020204" pitchFamily="34" charset="-122"/>
                <a:ea typeface="微软雅黑" panose="020B0503020204020204" pitchFamily="34" charset="-122"/>
              </a:rPr>
              <a:t>目录 </a:t>
            </a:r>
            <a:r>
              <a:rPr lang="en-US">
                <a:latin typeface="微软雅黑" panose="020B0503020204020204" pitchFamily="34" charset="-122"/>
                <a:ea typeface="微软雅黑" panose="020B0503020204020204" pitchFamily="34" charset="-122"/>
              </a:rPr>
              <a:t>Contents</a:t>
            </a:r>
            <a:endParaRPr lang="zh-CN">
              <a:latin typeface="微软雅黑" panose="020B0503020204020204" pitchFamily="34" charset="-122"/>
              <a:ea typeface="微软雅黑" panose="020B0503020204020204" pitchFamily="34" charset="-122"/>
            </a:endParaRPr>
          </a:p>
        </p:txBody>
      </p:sp>
      <p:sp>
        <p:nvSpPr>
          <p:cNvPr id="4" name="Freeform 10"/>
          <p:cNvSpPr/>
          <p:nvPr/>
        </p:nvSpPr>
        <p:spPr>
          <a:xfrm>
            <a:off x="1841535" y="1367357"/>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5" name="文本框 4"/>
          <p:cNvSpPr txBox="1"/>
          <p:nvPr/>
        </p:nvSpPr>
        <p:spPr>
          <a:xfrm>
            <a:off x="2071646" y="1303550"/>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1</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w="6350">
            <a:solidFill>
              <a:schemeClr val="bg2"/>
            </a:solidFill>
            <a:prstDash val="solid"/>
            <a:miter/>
          </a:ln>
        </p:spPr>
      </p:cxnSp>
      <p:sp>
        <p:nvSpPr>
          <p:cNvPr id="11" name="文本框 10"/>
          <p:cNvSpPr txBox="1"/>
          <p:nvPr/>
        </p:nvSpPr>
        <p:spPr>
          <a:xfrm>
            <a:off x="2915073" y="1274734"/>
            <a:ext cx="4387392" cy="460375"/>
          </a:xfrm>
          <a:prstGeom prst="rect">
            <a:avLst/>
          </a:prstGeom>
          <a:noFill/>
        </p:spPr>
        <p:txBody>
          <a:bodyPr wrap="square">
            <a:spAutoFit/>
          </a:bodyPr>
          <a:lstStyle/>
          <a:p>
            <a:r>
              <a:rPr lang="en-US" altLang="zh-CN" sz="2400">
                <a:solidFill>
                  <a:schemeClr val="tx1">
                    <a:lumMod val="75000"/>
                    <a:lumOff val="25000"/>
                  </a:schemeClr>
                </a:solidFill>
              </a:rPr>
              <a:t>Introduction</a:t>
            </a:r>
          </a:p>
        </p:txBody>
      </p:sp>
      <p:sp>
        <p:nvSpPr>
          <p:cNvPr id="13" name="Freeform 10"/>
          <p:cNvSpPr/>
          <p:nvPr/>
        </p:nvSpPr>
        <p:spPr>
          <a:xfrm>
            <a:off x="1841535" y="2287330"/>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accent1"/>
          </a:solidFill>
          <a:ln>
            <a:noFill/>
          </a:ln>
        </p:spPr>
        <p:txBody>
          <a:bodyPr vert="horz" wrap="square" lIns="91440" tIns="45720" rIns="91440" bIns="45720" numCol="1" anchor="ctr" anchorCtr="0"/>
          <a:lstStyle/>
          <a:p>
            <a:pPr algn="ctr"/>
            <a:endParaRPr lang="zh-CN" sz="3200" b="1"/>
          </a:p>
        </p:txBody>
      </p:sp>
      <p:sp>
        <p:nvSpPr>
          <p:cNvPr id="14" name="文本框 13"/>
          <p:cNvSpPr txBox="1"/>
          <p:nvPr/>
        </p:nvSpPr>
        <p:spPr>
          <a:xfrm>
            <a:off x="2071646" y="2223523"/>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2</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w="6350">
            <a:solidFill>
              <a:schemeClr val="accent1"/>
            </a:solidFill>
            <a:prstDash val="solid"/>
            <a:miter/>
          </a:ln>
        </p:spPr>
      </p:cxnSp>
      <p:sp>
        <p:nvSpPr>
          <p:cNvPr id="16" name="文本框 15"/>
          <p:cNvSpPr txBox="1"/>
          <p:nvPr/>
        </p:nvSpPr>
        <p:spPr>
          <a:xfrm>
            <a:off x="2915073" y="2194707"/>
            <a:ext cx="4387392" cy="460375"/>
          </a:xfrm>
          <a:prstGeom prst="rect">
            <a:avLst/>
          </a:prstGeom>
          <a:noFill/>
        </p:spPr>
        <p:txBody>
          <a:bodyPr wrap="square">
            <a:spAutoFit/>
          </a:bodyPr>
          <a:lstStyle/>
          <a:p>
            <a:r>
              <a:rPr lang="en-US" altLang="zh-CN" sz="2400">
                <a:solidFill>
                  <a:schemeClr val="tx1">
                    <a:lumMod val="75000"/>
                    <a:lumOff val="25000"/>
                  </a:schemeClr>
                </a:solidFill>
              </a:rPr>
              <a:t>Data Processing</a:t>
            </a:r>
          </a:p>
        </p:txBody>
      </p:sp>
      <p:sp>
        <p:nvSpPr>
          <p:cNvPr id="18" name="Freeform 10"/>
          <p:cNvSpPr/>
          <p:nvPr/>
        </p:nvSpPr>
        <p:spPr>
          <a:xfrm>
            <a:off x="1841535" y="3207303"/>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19" name="文本框 18"/>
          <p:cNvSpPr txBox="1"/>
          <p:nvPr/>
        </p:nvSpPr>
        <p:spPr>
          <a:xfrm>
            <a:off x="2071646" y="3143496"/>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3</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w="6350">
            <a:solidFill>
              <a:schemeClr val="bg2"/>
            </a:solidFill>
            <a:prstDash val="solid"/>
            <a:miter/>
          </a:ln>
        </p:spPr>
      </p:cxnSp>
      <p:sp>
        <p:nvSpPr>
          <p:cNvPr id="21" name="文本框 20"/>
          <p:cNvSpPr txBox="1"/>
          <p:nvPr/>
        </p:nvSpPr>
        <p:spPr>
          <a:xfrm>
            <a:off x="2915073" y="3114680"/>
            <a:ext cx="4387392" cy="460375"/>
          </a:xfrm>
          <a:prstGeom prst="rect">
            <a:avLst/>
          </a:prstGeom>
          <a:noFill/>
        </p:spPr>
        <p:txBody>
          <a:bodyPr wrap="square">
            <a:spAutoFit/>
          </a:bodyPr>
          <a:lstStyle/>
          <a:p>
            <a:r>
              <a:rPr lang="en-US" altLang="zh-CN" sz="2400">
                <a:solidFill>
                  <a:schemeClr val="tx1">
                    <a:lumMod val="75000"/>
                    <a:lumOff val="25000"/>
                  </a:schemeClr>
                </a:solidFill>
              </a:rPr>
              <a:t>Model Description</a:t>
            </a:r>
          </a:p>
        </p:txBody>
      </p:sp>
      <p:sp>
        <p:nvSpPr>
          <p:cNvPr id="23" name="Freeform 10"/>
          <p:cNvSpPr/>
          <p:nvPr/>
        </p:nvSpPr>
        <p:spPr>
          <a:xfrm>
            <a:off x="1841535" y="4127276"/>
            <a:ext cx="843427" cy="343858"/>
          </a:xfrm>
          <a:custGeom>
            <a:avLst/>
            <a:gdLst/>
            <a:ahLst/>
            <a:cxnLst/>
            <a:rect l="0" t="0" r="r" b="b"/>
            <a:pathLst>
              <a:path w="843427" h="343858">
                <a:moveTo>
                  <a:pt x="692498" y="0"/>
                </a:moveTo>
                <a:lnTo>
                  <a:pt x="151373" y="0"/>
                </a:lnTo>
                <a:lnTo>
                  <a:pt x="151373" y="63744"/>
                </a:lnTo>
                <a:lnTo>
                  <a:pt x="0" y="171929"/>
                </a:lnTo>
                <a:lnTo>
                  <a:pt x="151373" y="280114"/>
                </a:lnTo>
                <a:lnTo>
                  <a:pt x="151373" y="343858"/>
                </a:lnTo>
                <a:lnTo>
                  <a:pt x="692498" y="343858"/>
                </a:lnTo>
                <a:lnTo>
                  <a:pt x="692498" y="280114"/>
                </a:lnTo>
                <a:lnTo>
                  <a:pt x="843427" y="171929"/>
                </a:lnTo>
                <a:lnTo>
                  <a:pt x="692498" y="63744"/>
                </a:lnTo>
                <a:lnTo>
                  <a:pt x="692498" y="0"/>
                </a:lnTo>
                <a:close/>
              </a:path>
            </a:pathLst>
          </a:custGeom>
          <a:solidFill>
            <a:schemeClr val="bg2"/>
          </a:solidFill>
          <a:ln>
            <a:noFill/>
          </a:ln>
        </p:spPr>
        <p:txBody>
          <a:bodyPr vert="horz" wrap="square" lIns="91440" tIns="45720" rIns="91440" bIns="45720" numCol="1" anchor="ctr" anchorCtr="0"/>
          <a:lstStyle/>
          <a:p>
            <a:pPr algn="ctr"/>
            <a:endParaRPr lang="zh-CN" sz="3200" b="1"/>
          </a:p>
        </p:txBody>
      </p:sp>
      <p:sp>
        <p:nvSpPr>
          <p:cNvPr id="24" name="文本框 23"/>
          <p:cNvSpPr txBox="1"/>
          <p:nvPr/>
        </p:nvSpPr>
        <p:spPr>
          <a:xfrm>
            <a:off x="2071646" y="4063469"/>
            <a:ext cx="383206" cy="443226"/>
          </a:xfrm>
          <a:prstGeom prst="rect">
            <a:avLst/>
          </a:prstGeom>
          <a:noFill/>
        </p:spPr>
        <p:txBody>
          <a:bodyPr wrap="none" anchor="ctr"/>
          <a:lstStyle/>
          <a:p>
            <a:pPr algn="ctr"/>
            <a:r>
              <a:rPr lang="en-US" b="1">
                <a:solidFill>
                  <a:schemeClr val="bg1"/>
                </a:solidFill>
                <a:latin typeface="微软雅黑" panose="020B0503020204020204" pitchFamily="34" charset="-122"/>
                <a:ea typeface="微软雅黑" panose="020B0503020204020204" pitchFamily="34" charset="-122"/>
              </a:rPr>
              <a:t>4</a:t>
            </a:r>
            <a:endParaRPr lang="zh-CN" b="1">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w="6350">
            <a:solidFill>
              <a:schemeClr val="bg2"/>
            </a:solidFill>
            <a:prstDash val="solid"/>
            <a:miter/>
          </a:ln>
        </p:spPr>
      </p:cxnSp>
      <p:sp>
        <p:nvSpPr>
          <p:cNvPr id="26" name="文本框 25"/>
          <p:cNvSpPr txBox="1"/>
          <p:nvPr/>
        </p:nvSpPr>
        <p:spPr>
          <a:xfrm>
            <a:off x="2915073" y="4034653"/>
            <a:ext cx="4387392" cy="829945"/>
          </a:xfrm>
          <a:prstGeom prst="rect">
            <a:avLst/>
          </a:prstGeom>
          <a:noFill/>
        </p:spPr>
        <p:txBody>
          <a:bodyPr wrap="square">
            <a:spAutoFit/>
          </a:bodyPr>
          <a:lstStyle/>
          <a:p>
            <a:endParaRPr lang="en-US" altLang="zh-CN" sz="2400">
              <a:solidFill>
                <a:schemeClr val="tx1">
                  <a:lumMod val="75000"/>
                  <a:lumOff val="25000"/>
                </a:schemeClr>
              </a:solidFill>
            </a:endParaRPr>
          </a:p>
          <a:p>
            <a:endParaRPr lang="en-US" altLang="zh-CN" sz="2400">
              <a:solidFill>
                <a:schemeClr val="tx1">
                  <a:lumMod val="75000"/>
                  <a:lumOff val="25000"/>
                </a:schemeClr>
              </a:solidFill>
            </a:endParaRPr>
          </a:p>
        </p:txBody>
      </p:sp>
      <p:sp>
        <p:nvSpPr>
          <p:cNvPr id="22" name="文本框 21"/>
          <p:cNvSpPr txBox="1"/>
          <p:nvPr/>
        </p:nvSpPr>
        <p:spPr>
          <a:xfrm>
            <a:off x="2915073" y="4069017"/>
            <a:ext cx="4387392" cy="460375"/>
          </a:xfrm>
          <a:prstGeom prst="rect">
            <a:avLst/>
          </a:prstGeom>
          <a:noFill/>
        </p:spPr>
        <p:txBody>
          <a:bodyPr wrap="square">
            <a:spAutoFit/>
          </a:bodyPr>
          <a:lstStyle/>
          <a:p>
            <a:r>
              <a:rPr lang="en-US" altLang="zh-CN" sz="2400" dirty="0"/>
              <a:t>Deployment</a:t>
            </a: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t>Preprocess</a:t>
            </a:r>
          </a:p>
        </p:txBody>
      </p:sp>
      <p:sp>
        <p:nvSpPr>
          <p:cNvPr id="6" name="文本框 5"/>
          <p:cNvSpPr txBox="1"/>
          <p:nvPr/>
        </p:nvSpPr>
        <p:spPr>
          <a:xfrm>
            <a:off x="624205" y="2030730"/>
            <a:ext cx="3320415" cy="3415030"/>
          </a:xfrm>
          <a:prstGeom prst="rect">
            <a:avLst/>
          </a:prstGeom>
          <a:noFill/>
        </p:spPr>
        <p:txBody>
          <a:bodyPr wrap="square" rtlCol="0">
            <a:spAutoFit/>
          </a:bodyPr>
          <a:lstStyle/>
          <a:p>
            <a:r>
              <a:rPr lang="en-US" altLang="zh-CN" b="1"/>
              <a:t>Computer Vision Paper Gestalt (CVPG)</a:t>
            </a:r>
            <a:r>
              <a:rPr lang="en-US" altLang="zh-CN"/>
              <a:t> dataset consists papers from 2013 to 2018 in computer vision domain.</a:t>
            </a:r>
          </a:p>
          <a:p>
            <a:endParaRPr lang="en-US" altLang="zh-CN"/>
          </a:p>
          <a:p>
            <a:endParaRPr lang="en-US" altLang="zh-CN"/>
          </a:p>
          <a:p>
            <a:r>
              <a:rPr lang="en-US" altLang="zh-CN"/>
              <a:t>The provided dataset contains only pictures with text masked. </a:t>
            </a:r>
          </a:p>
          <a:p>
            <a:r>
              <a:rPr lang="en-US" altLang="zh-CN"/>
              <a:t>So we crawl the source PDF file</a:t>
            </a:r>
          </a:p>
          <a:p>
            <a:r>
              <a:rPr lang="en-US" altLang="zh-CN"/>
              <a:t>from </a:t>
            </a:r>
            <a:r>
              <a:rPr lang="en-US" altLang="zh-CN" u="sng">
                <a:solidFill>
                  <a:srgbClr val="0070C0"/>
                </a:solidFill>
              </a:rPr>
              <a:t>http://openaccess.thecvf.com/menu.py</a:t>
            </a:r>
          </a:p>
        </p:txBody>
      </p:sp>
      <p:pic>
        <p:nvPicPr>
          <p:cNvPr id="7" name="图片 6"/>
          <p:cNvPicPr>
            <a:picLocks noChangeAspect="1"/>
          </p:cNvPicPr>
          <p:nvPr/>
        </p:nvPicPr>
        <p:blipFill>
          <a:blip r:embed="rId2"/>
          <a:stretch>
            <a:fillRect/>
          </a:stretch>
        </p:blipFill>
        <p:spPr>
          <a:xfrm>
            <a:off x="3944620" y="2030730"/>
            <a:ext cx="4873625" cy="3525520"/>
          </a:xfrm>
          <a:prstGeom prst="rect">
            <a:avLst/>
          </a:prstGeom>
        </p:spPr>
      </p:pic>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Ours</a:t>
            </a:r>
          </a:p>
        </p:txBody>
      </p:sp>
      <p:sp>
        <p:nvSpPr>
          <p:cNvPr id="3" name="内容占位符 2"/>
          <p:cNvSpPr>
            <a:spLocks noGrp="1"/>
          </p:cNvSpPr>
          <p:nvPr>
            <p:ph sz="quarter" idx="10"/>
          </p:nvPr>
        </p:nvSpPr>
        <p:spPr/>
        <p:txBody>
          <a:bodyPr/>
          <a:lstStyle/>
          <a:p>
            <a:r>
              <a:rPr lang="en-US" altLang="zh-CN"/>
              <a:t>2013-2017 for training and 2018 for test;</a:t>
            </a:r>
          </a:p>
          <a:p>
            <a:r>
              <a:rPr lang="en-US" altLang="zh-CN"/>
              <a:t>PDF files up to 12.2GB;</a:t>
            </a:r>
          </a:p>
          <a:p>
            <a:r>
              <a:rPr lang="en-US" altLang="zh-CN"/>
              <a:t>Papers in 2019 can be used to extend training samples if needed;</a:t>
            </a:r>
          </a:p>
        </p:txBody>
      </p:sp>
      <p:sp>
        <p:nvSpPr>
          <p:cNvPr id="4" name="内容占位符 3"/>
          <p:cNvSpPr>
            <a:spLocks noGrp="1"/>
          </p:cNvSpPr>
          <p:nvPr>
            <p:ph sz="quarter" idx="11"/>
          </p:nvPr>
        </p:nvSpPr>
        <p:spPr/>
        <p:txBody>
          <a:bodyPr/>
          <a:lstStyle/>
          <a:p>
            <a:r>
              <a:rPr lang="en-US" altLang="zh-CN">
                <a:sym typeface="+mn-ea"/>
              </a:rPr>
              <a:t>2013-2017 for training and 2018 for test;</a:t>
            </a:r>
            <a:endParaRPr lang="en-US" altLang="zh-CN"/>
          </a:p>
          <a:p>
            <a:r>
              <a:rPr lang="en-US" altLang="zh-CN"/>
              <a:t>Only pictures with text masked;</a:t>
            </a:r>
          </a:p>
        </p:txBody>
      </p:sp>
      <p:sp>
        <p:nvSpPr>
          <p:cNvPr id="5" name="文本占位符 4"/>
          <p:cNvSpPr>
            <a:spLocks noGrp="1"/>
          </p:cNvSpPr>
          <p:nvPr>
            <p:ph type="body" sz="quarter" idx="3"/>
          </p:nvPr>
        </p:nvSpPr>
        <p:spPr/>
        <p:txBody>
          <a:bodyPr>
            <a:normAutofit/>
          </a:bodyPr>
          <a:lstStyle/>
          <a:p>
            <a:r>
              <a:rPr lang="en-US" altLang="zh-CN"/>
              <a:t>CVPG</a:t>
            </a:r>
          </a:p>
        </p:txBody>
      </p:sp>
      <p:graphicFrame>
        <p:nvGraphicFramePr>
          <p:cNvPr id="6" name="表格 5"/>
          <p:cNvGraphicFramePr/>
          <p:nvPr>
            <p:custDataLst>
              <p:tags r:id="rId1"/>
            </p:custDataLst>
          </p:nvPr>
        </p:nvGraphicFramePr>
        <p:xfrm>
          <a:off x="262255" y="4564380"/>
          <a:ext cx="4032885" cy="1371600"/>
        </p:xfrm>
        <a:graphic>
          <a:graphicData uri="http://schemas.openxmlformats.org/drawingml/2006/table">
            <a:tbl>
              <a:tblPr firstRow="1" bandRow="1">
                <a:tableStyleId>{5C22544A-7EE6-4342-B048-85BDC9FD1C3A}</a:tableStyleId>
              </a:tblPr>
              <a:tblGrid>
                <a:gridCol w="1344295">
                  <a:extLst>
                    <a:ext uri="{9D8B030D-6E8A-4147-A177-3AD203B41FA5}">
                      <a16:colId xmlns:a16="http://schemas.microsoft.com/office/drawing/2014/main" val="20000"/>
                    </a:ext>
                  </a:extLst>
                </a:gridCol>
                <a:gridCol w="1344295">
                  <a:extLst>
                    <a:ext uri="{9D8B030D-6E8A-4147-A177-3AD203B41FA5}">
                      <a16:colId xmlns:a16="http://schemas.microsoft.com/office/drawing/2014/main" val="20001"/>
                    </a:ext>
                  </a:extLst>
                </a:gridCol>
                <a:gridCol w="1344295">
                  <a:extLst>
                    <a:ext uri="{9D8B030D-6E8A-4147-A177-3AD203B41FA5}">
                      <a16:colId xmlns:a16="http://schemas.microsoft.com/office/drawing/2014/main" val="20002"/>
                    </a:ext>
                  </a:extLst>
                </a:gridCol>
              </a:tblGrid>
              <a:tr h="457200">
                <a:tc>
                  <a:txBody>
                    <a:bodyPr/>
                    <a:lstStyle/>
                    <a:p>
                      <a:pPr>
                        <a:buNone/>
                      </a:pPr>
                      <a:endParaRPr lang="zh-CN" altLang="en-US"/>
                    </a:p>
                  </a:txBody>
                  <a:tcPr/>
                </a:tc>
                <a:tc>
                  <a:txBody>
                    <a:bodyPr/>
                    <a:lstStyle/>
                    <a:p>
                      <a:pPr>
                        <a:buNone/>
                      </a:pPr>
                      <a:r>
                        <a:rPr lang="en-US" altLang="zh-CN"/>
                        <a:t>train</a:t>
                      </a:r>
                    </a:p>
                  </a:txBody>
                  <a:tcPr/>
                </a:tc>
                <a:tc>
                  <a:txBody>
                    <a:bodyPr/>
                    <a:lstStyle/>
                    <a:p>
                      <a:pPr>
                        <a:buNone/>
                      </a:pPr>
                      <a:r>
                        <a:rPr lang="en-US" altLang="zh-CN"/>
                        <a:t>test</a:t>
                      </a:r>
                    </a:p>
                  </a:txBody>
                  <a:tcPr/>
                </a:tc>
                <a:extLst>
                  <a:ext uri="{0D108BD9-81ED-4DB2-BD59-A6C34878D82A}">
                    <a16:rowId xmlns:a16="http://schemas.microsoft.com/office/drawing/2014/main" val="10000"/>
                  </a:ext>
                </a:extLst>
              </a:tr>
              <a:tr h="457200">
                <a:tc>
                  <a:txBody>
                    <a:bodyPr/>
                    <a:lstStyle/>
                    <a:p>
                      <a:pPr>
                        <a:buNone/>
                      </a:pPr>
                      <a:r>
                        <a:rPr lang="en-US" altLang="zh-CN"/>
                        <a:t>positive</a:t>
                      </a:r>
                    </a:p>
                  </a:txBody>
                  <a:tcPr/>
                </a:tc>
                <a:tc>
                  <a:txBody>
                    <a:bodyPr/>
                    <a:lstStyle/>
                    <a:p>
                      <a:pPr>
                        <a:buNone/>
                      </a:pPr>
                      <a:r>
                        <a:rPr lang="en-US" altLang="zh-CN"/>
                        <a:t>4641</a:t>
                      </a:r>
                    </a:p>
                  </a:txBody>
                  <a:tcPr/>
                </a:tc>
                <a:tc>
                  <a:txBody>
                    <a:bodyPr/>
                    <a:lstStyle/>
                    <a:p>
                      <a:pPr>
                        <a:buNone/>
                      </a:pPr>
                      <a:r>
                        <a:rPr lang="en-US" altLang="zh-CN"/>
                        <a:t>979</a:t>
                      </a:r>
                    </a:p>
                  </a:txBody>
                  <a:tcPr/>
                </a:tc>
                <a:extLst>
                  <a:ext uri="{0D108BD9-81ED-4DB2-BD59-A6C34878D82A}">
                    <a16:rowId xmlns:a16="http://schemas.microsoft.com/office/drawing/2014/main" val="10001"/>
                  </a:ext>
                </a:extLst>
              </a:tr>
              <a:tr h="457200">
                <a:tc>
                  <a:txBody>
                    <a:bodyPr/>
                    <a:lstStyle/>
                    <a:p>
                      <a:pPr>
                        <a:buNone/>
                      </a:pPr>
                      <a:r>
                        <a:rPr lang="en-US" altLang="zh-CN"/>
                        <a:t>negative</a:t>
                      </a:r>
                    </a:p>
                  </a:txBody>
                  <a:tcPr/>
                </a:tc>
                <a:tc>
                  <a:txBody>
                    <a:bodyPr/>
                    <a:lstStyle/>
                    <a:p>
                      <a:pPr>
                        <a:buNone/>
                      </a:pPr>
                      <a:r>
                        <a:rPr lang="en-US" altLang="zh-CN"/>
                        <a:t>1250</a:t>
                      </a:r>
                    </a:p>
                  </a:txBody>
                  <a:tcPr/>
                </a:tc>
                <a:tc>
                  <a:txBody>
                    <a:bodyPr/>
                    <a:lstStyle/>
                    <a:p>
                      <a:pPr>
                        <a:buNone/>
                      </a:pPr>
                      <a:r>
                        <a:rPr lang="en-US" altLang="zh-CN"/>
                        <a:t>247</a:t>
                      </a:r>
                    </a:p>
                  </a:txBody>
                  <a:tcPr/>
                </a:tc>
                <a:extLst>
                  <a:ext uri="{0D108BD9-81ED-4DB2-BD59-A6C34878D82A}">
                    <a16:rowId xmlns:a16="http://schemas.microsoft.com/office/drawing/2014/main" val="10002"/>
                  </a:ext>
                </a:extLst>
              </a:tr>
            </a:tbl>
          </a:graphicData>
        </a:graphic>
      </p:graphicFrame>
      <p:graphicFrame>
        <p:nvGraphicFramePr>
          <p:cNvPr id="7" name="表格 6"/>
          <p:cNvGraphicFramePr/>
          <p:nvPr>
            <p:custDataLst>
              <p:tags r:id="rId2"/>
            </p:custDataLst>
          </p:nvPr>
        </p:nvGraphicFramePr>
        <p:xfrm>
          <a:off x="4785995" y="4564380"/>
          <a:ext cx="4032885" cy="1371600"/>
        </p:xfrm>
        <a:graphic>
          <a:graphicData uri="http://schemas.openxmlformats.org/drawingml/2006/table">
            <a:tbl>
              <a:tblPr firstRow="1" bandRow="1">
                <a:tableStyleId>{5C22544A-7EE6-4342-B048-85BDC9FD1C3A}</a:tableStyleId>
              </a:tblPr>
              <a:tblGrid>
                <a:gridCol w="1344295">
                  <a:extLst>
                    <a:ext uri="{9D8B030D-6E8A-4147-A177-3AD203B41FA5}">
                      <a16:colId xmlns:a16="http://schemas.microsoft.com/office/drawing/2014/main" val="20000"/>
                    </a:ext>
                  </a:extLst>
                </a:gridCol>
                <a:gridCol w="1344295">
                  <a:extLst>
                    <a:ext uri="{9D8B030D-6E8A-4147-A177-3AD203B41FA5}">
                      <a16:colId xmlns:a16="http://schemas.microsoft.com/office/drawing/2014/main" val="20001"/>
                    </a:ext>
                  </a:extLst>
                </a:gridCol>
                <a:gridCol w="1344295">
                  <a:extLst>
                    <a:ext uri="{9D8B030D-6E8A-4147-A177-3AD203B41FA5}">
                      <a16:colId xmlns:a16="http://schemas.microsoft.com/office/drawing/2014/main" val="20002"/>
                    </a:ext>
                  </a:extLst>
                </a:gridCol>
              </a:tblGrid>
              <a:tr h="457200">
                <a:tc>
                  <a:txBody>
                    <a:bodyPr/>
                    <a:lstStyle/>
                    <a:p>
                      <a:pPr>
                        <a:buNone/>
                      </a:pPr>
                      <a:endParaRPr lang="zh-CN" altLang="en-US"/>
                    </a:p>
                  </a:txBody>
                  <a:tcPr/>
                </a:tc>
                <a:tc>
                  <a:txBody>
                    <a:bodyPr/>
                    <a:lstStyle/>
                    <a:p>
                      <a:pPr>
                        <a:buNone/>
                      </a:pPr>
                      <a:r>
                        <a:rPr lang="en-US" altLang="zh-CN"/>
                        <a:t>train</a:t>
                      </a:r>
                    </a:p>
                  </a:txBody>
                  <a:tcPr/>
                </a:tc>
                <a:tc>
                  <a:txBody>
                    <a:bodyPr/>
                    <a:lstStyle/>
                    <a:p>
                      <a:pPr>
                        <a:buNone/>
                      </a:pPr>
                      <a:r>
                        <a:rPr lang="en-US" altLang="zh-CN"/>
                        <a:t>test</a:t>
                      </a:r>
                    </a:p>
                  </a:txBody>
                  <a:tcPr/>
                </a:tc>
                <a:extLst>
                  <a:ext uri="{0D108BD9-81ED-4DB2-BD59-A6C34878D82A}">
                    <a16:rowId xmlns:a16="http://schemas.microsoft.com/office/drawing/2014/main" val="10000"/>
                  </a:ext>
                </a:extLst>
              </a:tr>
              <a:tr h="457200">
                <a:tc>
                  <a:txBody>
                    <a:bodyPr/>
                    <a:lstStyle/>
                    <a:p>
                      <a:pPr>
                        <a:buNone/>
                      </a:pPr>
                      <a:r>
                        <a:rPr lang="en-US" altLang="zh-CN"/>
                        <a:t>positive</a:t>
                      </a:r>
                    </a:p>
                  </a:txBody>
                  <a:tcPr/>
                </a:tc>
                <a:tc>
                  <a:txBody>
                    <a:bodyPr/>
                    <a:lstStyle/>
                    <a:p>
                      <a:pPr>
                        <a:buNone/>
                      </a:pPr>
                      <a:r>
                        <a:rPr lang="en-US" altLang="zh-CN"/>
                        <a:t>4640</a:t>
                      </a:r>
                    </a:p>
                  </a:txBody>
                  <a:tcPr/>
                </a:tc>
                <a:tc>
                  <a:txBody>
                    <a:bodyPr/>
                    <a:lstStyle/>
                    <a:p>
                      <a:pPr>
                        <a:buNone/>
                      </a:pPr>
                      <a:r>
                        <a:rPr lang="en-US" altLang="zh-CN"/>
                        <a:t>978</a:t>
                      </a:r>
                    </a:p>
                  </a:txBody>
                  <a:tcPr/>
                </a:tc>
                <a:extLst>
                  <a:ext uri="{0D108BD9-81ED-4DB2-BD59-A6C34878D82A}">
                    <a16:rowId xmlns:a16="http://schemas.microsoft.com/office/drawing/2014/main" val="10001"/>
                  </a:ext>
                </a:extLst>
              </a:tr>
              <a:tr h="457200">
                <a:tc>
                  <a:txBody>
                    <a:bodyPr/>
                    <a:lstStyle/>
                    <a:p>
                      <a:pPr>
                        <a:buNone/>
                      </a:pPr>
                      <a:r>
                        <a:rPr lang="en-US" altLang="zh-CN"/>
                        <a:t>negative</a:t>
                      </a:r>
                    </a:p>
                  </a:txBody>
                  <a:tcPr/>
                </a:tc>
                <a:tc>
                  <a:txBody>
                    <a:bodyPr/>
                    <a:lstStyle/>
                    <a:p>
                      <a:pPr>
                        <a:buNone/>
                      </a:pPr>
                      <a:r>
                        <a:rPr lang="en-US" altLang="zh-CN"/>
                        <a:t>1256</a:t>
                      </a:r>
                    </a:p>
                  </a:txBody>
                  <a:tcPr/>
                </a:tc>
                <a:tc>
                  <a:txBody>
                    <a:bodyPr/>
                    <a:lstStyle/>
                    <a:p>
                      <a:pPr>
                        <a:buNone/>
                      </a:pPr>
                      <a:r>
                        <a:rPr lang="en-US" altLang="zh-CN"/>
                        <a:t>247</a:t>
                      </a:r>
                    </a:p>
                  </a:txBody>
                  <a:tcPr/>
                </a:tc>
                <a:extLst>
                  <a:ext uri="{0D108BD9-81ED-4DB2-BD59-A6C34878D82A}">
                    <a16:rowId xmlns:a16="http://schemas.microsoft.com/office/drawing/2014/main" val="10002"/>
                  </a:ext>
                </a:extLst>
              </a:tr>
            </a:tbl>
          </a:graphicData>
        </a:graphic>
      </p:graphicFrame>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t>Preprocess</a:t>
            </a:r>
          </a:p>
        </p:txBody>
      </p:sp>
      <p:pic>
        <p:nvPicPr>
          <p:cNvPr id="3" name="图片 2" descr="CVPR13_00002"/>
          <p:cNvPicPr>
            <a:picLocks noChangeAspect="1"/>
          </p:cNvPicPr>
          <p:nvPr/>
        </p:nvPicPr>
        <p:blipFill>
          <a:blip r:embed="rId2"/>
          <a:stretch>
            <a:fillRect/>
          </a:stretch>
        </p:blipFill>
        <p:spPr>
          <a:xfrm>
            <a:off x="1156970" y="1995170"/>
            <a:ext cx="6858000" cy="4437380"/>
          </a:xfrm>
          <a:prstGeom prst="rect">
            <a:avLst/>
          </a:prstGeom>
        </p:spPr>
      </p:pic>
      <p:sp>
        <p:nvSpPr>
          <p:cNvPr id="5" name="文本框 4"/>
          <p:cNvSpPr txBox="1"/>
          <p:nvPr/>
        </p:nvSpPr>
        <p:spPr>
          <a:xfrm>
            <a:off x="415290" y="1596390"/>
            <a:ext cx="3852545" cy="398780"/>
          </a:xfrm>
          <a:prstGeom prst="rect">
            <a:avLst/>
          </a:prstGeom>
          <a:noFill/>
        </p:spPr>
        <p:txBody>
          <a:bodyPr wrap="square" rtlCol="0">
            <a:spAutoFit/>
          </a:bodyPr>
          <a:lstStyle/>
          <a:p>
            <a:r>
              <a:rPr lang="en-US" altLang="zh-CN" sz="2000" b="1">
                <a:solidFill>
                  <a:schemeClr val="accent1"/>
                </a:solidFill>
                <a:latin typeface="+mj-lt"/>
                <a:ea typeface="+mj-ea"/>
                <a:cs typeface="+mj-cs"/>
              </a:rPr>
              <a:t>for CV:</a:t>
            </a:r>
          </a:p>
        </p:txBody>
      </p:sp>
    </p:spTree>
  </p:cSld>
  <p:clrMapOvr>
    <a:masterClrMapping/>
  </p:clrMapOvr>
  <p:transition spd="med">
    <p:push/>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256cf216-331d-4d77-9224-81c5f95df4f4}"/>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256cf216-331d-4d77-9224-81c5f95df4f4}"/>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401927bd-23f9-4022-94a6-a993d39ba399}"/>
</p:tagLst>
</file>

<file path=ppt/theme/theme1.xml><?xml version="1.0" encoding="utf-8"?>
<a:theme xmlns:a="http://schemas.openxmlformats.org/drawingml/2006/main" name="2016-VI主题-蓝">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ECB019B1-382A-4266-B25C-5B523AA43C14-1">
      <extobjdata type="ECB019B1-382A-4266-B25C-5B523AA43C14" data="ewogICAiRmlsZUlkIiA6ICI2OTc4MjM1NjEzOSIsCiAgICJHcm91cElkIiA6ICIxOTQ1NjM4NDQiLAogICAiSW1hZ2UiIDogImlWQk9SdzBLR2dvQUFBQU5TVWhFVWdBQUErb0FBQUhiQ0FZQUFBQmNKMkR6QUFBQUNYQklXWE1BQUFzVEFBQUxFd0VBbXB3WUFBQWdBRWxFUVZSNG5PemRlWHhUVmQ0LzhNKzVTUmVndENpNE1oYUJzblpOYmt0YnFsQldLYUxvQ0lNK0t1NHJnZ3VPOHZ4OFJtR1ljZHdHRkVYUlVRZGxGRGVVZVNoVVVCRjVXS2JRSktWSlFiQ0FNZ3dLc3BlbFMzTFA3NC9jaEtTa2JkcUdwc3ZuL1hyMUplYmUzSHp2MHR0ODd6bm5ld0F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W9wQVQ0UTZBaU5vY1JWWFZPNldVdHdJWUNLQmJ1QU1pSWlKcW9vTUF0Z29oRmxrc2xuY0JhT0VPaUlqYU5pYnFSQlJLaXRscy9pZUFjZUVPaElpSTZCeFpaclZhcndPVGRTSTZoNWlvRTFISXFLcDZ0NVR5YndrSkNaZ3hZd2I2OXUyTFRwMDZoVHNzSWlLaUpqbDU4aVIyN05pQjU1NTdEbVZsWlpCUzNtMnoyZDRKZDF4RTFIWXA0UTZBaU5vT3Ziczdac3lZQVpQSnhDU2RpSWphaEU2ZE9zRmtNdUhKSjU4RUFBZ2hiZzF6U0VUVXhqRlJKNkpRR2dnQWZmdjJEWGNjUkVSRUllZno5eTB4bkhFUVVkdkhSSjJJUXFrYkFMYWtFeEZSbXhRVEUrUDVKd3VsRXRFNXhVU2RpSWlJaUlpSXFBVmhvazVFUkVSRVJFVFVnakJSSnlJaUlpSWlJbXBCbUtnVEVSRVJFUkVSdFNCTTFJbUlpSWlJaUloYUVDYnFSRVJFUkVSRVJDMElFM1VpSWlJaUlpS2lGb1NKT2hFUkVSRVJFVkVMd2tTZGlOcWxzckl5akJneEFsVlZWZUVPSmFRMmJOZ0FWVlZ4Nk5DaGtHKzdyUjR6YWxrYWNwMmR5K3U5SldrcnYzdWhPRjl0NVZnUUVkV0hpVG9SdFRwMWZka0w5b3RnUWtJQ1B2dnNNMFJHUnA2ck1ISDQ4R0hNbWpVTG8wYU5Ra1pHQm9ZTkc0YTMzbm9ycEoreGQrL2VjL2FGdGVhMm0zTE1QT2RGVlZXa3A2ZGorUERobURadEdnb0xDME1XWDFPRWFsdWVmVlJWTlFSUnRYeSs1OVgzWi92MjdZM2VaaWgvTjg5RmZPSFFIUGNyajlPblQrUEtLNi9FaEFrVHp2bG5OVVp6SGdzaW9uQXloanNBSXFKd09lKzg4ODdadHAxT0orNjU1eDUwN2RvVnp6NzdMTHAxNjRZOWUvYmcxMTkvRGRsbmJOcTBDUTg4OEFCV3JWcUZybDI3aG15N2RXMjdxY2RzNGNLRmlJdUx3NUVqUjdCaHd3Wk1uejRkTjk1NEl4NTY2S0dReE5jWW9keldNODg4ZzFtelptSGh3b1ZOMms1cnMzRGhRblRwMHNYNy94ZGZmSEdUdGhmcTM4MVF4eGNPNS9KKzVXdjE2dFV3R28zWXZYczN0bTdkaW9FREJ6Ykw1elpFY3gwTElxSndZcUpPUkhRT2xKYVc0c2NmZjhUY3VYTVJIeDhQQU9qWnMyZElQOFBwZElaMGU4Mng3VXN2dlJSZHUzWkZmSHc4VWxOVE1XVElFTng5OTkzbzI3Y3ZSbzhlSFpiNFFybXRidDI2QVhEdlozT1NVa0lJMGF5ZjZjdHpYbHVxNW9ndjNPY2dWSll2WDQ2aFE0ZkNicmRqK2ZMbExUSlJKeUpxRDlqMW5ZamF0QTBiTm1EeTVNbkl5c3BDYm00dTVzNmQ2MzNkMDBYZTgyK2J6WWE3N3JvTDJkblptRFJwRW5iczJPSGRqcVpwZVB2dHR6RjI3RmhrWjJmam5udnV3U2VmZkZKck4vdW9xQ2dBUUVsSnlWbkxEaDA2aEl5TURDeGJ0c3p2OWIvKzlhKzQrZWFiZzRwSFZWVk1uVG9WQURCNjlPaXp1bHJ2MmJNSGQ5OTlON0t6c3pGeDRrU1VscFo2bDdsY0xzeWJOdzhqUm96QUZWZGNnUmt6WnFDOHZMemViUWNhVnJCNDhXSmNkOTExeU1yS3d2ang0N0ZuejU2NlRzZFpFaE1UY2ZYVlYyUFJva1hlMTBwTFN6RjE2bFFNSFRvVVdWbFp1T09PTzFCV1ZoYlV2dGYzM3BycTJwYW1hWGozM1hkeDdiWFhJak16RTlkZWV5Mys4WTkvTkdqL1BNZk1Zckhnemp2dlJIWjJOaVpQbm96ZHUzZkRZckhncHB0dVFsWldGbTY2NlNadmQyelBlN1p0MjRiSEhuc01PVGs1R0RGaUJGNSsrV1c0WEM2L2RkYXVYWXZ4NDhmajVwdHZEaXJtQng5OEVGT21UUEdMY2QyNmRjakl5TUNCQXdmcXZUWWFJcGh6RWVqNnFYbWROZlNjQm12SmtpVVlOR2dROXU3ZEM4Qjk3RzY2NlNiTW5qMjdTZWVndm1OWTJ6MnBybVUxajBsOTV6bVllMGdnQnc0Y3dPYk5tekZxMUNpTUhEa1NLMWV1OUh1UUZjeDJnemxmaHc4ZnJ2TWUySkJqVWRmeEpDSnF6WmlvRTFHYnRXL2ZQano2NktOUVZSVWZmUEFCWG43NVpmVHAwNmZXOVY5OTlWWGNmLy85V0xCZ0FhcXFxdkRIUC83UnUrejExMS9IZSsrOWgzdnZ2UmNmZlBBQnhvNGRpemZlZUtQV2JmWHYzeDg1T1RtWU5Xc1dYbnp4UlJ3NWNzUzdyR3ZYcnNqTXpNVHExYXU5cjBrcDhjMDMzMkRjdUhGQnhiTjA2Vkk4ODh3ekFOemRlcGN1WGVyMytmUG16Y085OTk2TEJRc1d3T1Z5WWZiczJkNWxjK2ZPeGJmZmZvc1hYbmdCcjcvK09uYnUzSW5ubm5zdTZHMTd2UDMyMjNqdHRkZHc2NjIzNHNNUFA4U0REejVZNi9Hb2l5Y2hxcTZ1QmdBVUZSWEJiRFpqd1lJRmVQdnR0MUZWVllXbm5ub3FxUGpxZTI5TmRXM3JsVmRld2Z2dnY0OEhIbmdBaXhjdnh1VEprekYvL253c1hyeTR3ZnM0Zi81OFBQVFFRM2pqalRkdzRzUUovUDczdjhmenp6K1B4eDU3REcrOTlSWmNMaGRtelpybDk1N1pzMmRqeElnUldMUm9FUjU2NkNGOC9QSEhlUFBOTi8zV1diUm9FV2JPbk9uZGgvcGlIanQyTElxS2l2d1N4MVdyVmlFek14TVhYbmhodmRkR1E5UjNMb0s5ZmhwNlRvTjEvZlhYbzErL2Z0N2Y0MlhMbHVIZ3dZTjQrT0dIdmVzMDVoelVkUXpydWljMTVINFY3TFZaMXowa2tCVXJWaUFtSmdhWm1aa1lQWG8wamh3NWd2WHIxNSsxWGwzYkRlWjhuWC8rK1hYZUE0TTlGZzI5eHhNUkVSRzFTMmF6V1pyTlpubXVyVisvWHByTlpubnc0TUU2bHhVWEYwdXoyU3kzYk5sUzUzcWVmNjlidDg2Ny9MUFBQcE9xcXNyVHAwL0xreWRQeXV6c2JMbDQ4V0svYmZ6OTczK3ZOUTRwcGF5cXFwS3Z2LzY2ek03T2xsZGNjWVhmKzFlc1dDR3pzckxreVpNbnBaUlNGaGNYeTR5TURIbm8wS0Y2NDZuck9IaGVXN3QycmZlMUpVdVdTTFBaTEUrZE9pV1BIejh1TXpNejVhWk5tN3pMbHkxYkpyT3lzcVRUNlF4cTJ3Y1BIcFNuVHAyU2d3Y1BsaDkrK0dIQWZhK3Bybk8yZHUxYWFUYWI1YkZqeHdLK3Q2Q2dRSnJOWm5uaXhJbWd0bGZmZTRPSnpYT2NsaXhaNHJmdW5EbHpaRjVlWHREYjh2ei8rdlhydmV0ODhjVVgwbXcyeSsrKys4NzcydEtsUzczbnlQT2Vnb0lDdjIzUG56OWY1dWJtU2szVHZPdDg5ZFZYRFlyWmN5MHZXN1pNU2lsbFpXV2xIREpraUN3b0tBajYyZ2kwdjFsWldkNmY2NisvUHVDNnZ1ZWlydXVudm5QcnU1MzYxcTB2UG9mRElkUFQwK1dXTFZ2a1ZWZGQ1VDNtVFQwSHRSM0R1dTVKd2Q2dmdqblB3ZDVEYXBvNGNhS2NPWE9tOS84blRKZ2duM2ppaWJQaWFNaDJhenRmZGQwRGd6MFdkYTEzTG5uKzFvWDdieTRSdFcwY28wNUVyWTZpdURzRFNYbjI5eVRQYTRxaUlEazVHWU1HRGNJRER6eUFxNisrR2pmY2NBUDY5ZXRYNjNiNzl1M3IvZmZGRjE4TUtTVk9uVHFGdlh2M29yS3lFdG5aMlg3cjE5ZHlFeEVSZ1FjZWVBQVRKa3pBNjYrL2poZGZmQkdIRGgzQ2xDbFRNR3pZTUR6NzdMTll2MzQ5Um8wYWhWV3JWaUVyS3d2bm4zOSt2ZkZFUjBmWCtibUF1MFhmNDZLTExnTGdydWI4MDA4L29icTZHdE9tVGZNdTF6UU5UcWNUeDQ4ZkQ3cEkwNDRkTzFCUlVZRXJycmdpcVBYcmN1alFJVVJFUkNBbUpnYUF1MXZzcDU5K0NydmRqdi84NXovNCtlZWZBUUFWRlJYbzFLbFRuZHRxeW50OWxaV1ZvYnE2R29NR0RmSjdQUzB0RGYvNHh6OXc0c1FKYjd6QjhMMVdMcmpnQWdEQWdBRUR2Szk1eHJhZlBuM2ErNXJKWlBMYlJtSmlJdDU1NXgyLzF2REV4TVFHeHp4a3lCQ3NYcjBhNDhhTnc0WU5Hd0FBdzRjUFIybHBhYU92alRmZWVNTmJyTTFvZEgrMXFPdGM3TjI3TitqcnA2N3RCQ3RRZklENytJMGZQeDVUcDA1RmNuSXl4b3daNC9lK3hwNkQybzVoWGZla1lPOVh3WnhuajRiY1E3Ny8vbnZzM0xrVFU2ZE85WGJ2SHpGaUJONTc3ejJVbDVlamMrZk9RVzAzMlBOVjF6MndTNWN1UVIyTGh0N2ppWWhhRXlicVJOVHFlQktrUTRjT2VSTWNqeU5IanNCZ01LQno1ODVRRkFWdnZQRUdObXpZZ004Ly94eTMzSElMSmsrZTdCMlRYSlBuQVFBQWIxRW9LU1VxS3lzQjRLenBnRFJOQ3lyZUN5NjRBTTg4OHd5NmRPbUNSWXNXNFo1NzdrRjBkRFNHRHgrTzFhdFhZK1RJa1ZpOWVqVWVmZlRSb09JSlJtM3Y5Y1E4Yjk0OGI4TG9FUmNYRjlTMkFYaTdxUnNNaHFEZlU1dU5HemZDWkRKQlVSUlVWbGJpdHR0dVEzeDhQRzY4OFViRXg4ZGoxNjVkZVB6eHgrdmRUbFBlVzVQbk9OVldITXozK0FZajBQbW83L3pXUExZVkZSVVFRbmpySHdEKzEyU3dNZWZsNVdIR2pCazRkZW9VdnZycUs0d2FOUXFSa1pGTnVqWXV1K3d5djJKdDlaMkxZSytmVUozVG12SDVpb3VMUTBWRmhkOXg5V2pzT2FqdEdOWjFUd3IyZnRXUWE3TWg5NUQ4L0h3QXdDT1BQSExXc2xXclZ1R0dHMjZvZDdzTk9WOTEzUU9EUFJZTnZjY1RFYlVtSEtOT1JLMU83OTY5RVJVVmhZS0Nnck9XZmYzMTEwaEtTdkpyTlJzOGVEQmVldWtsVEo4K0hlKzk5NTVmcTJVd0xydnNNZ0NBeFdMeGU5MXF0ZGI2bmtCSmZHSmlJcHhPcDdjNDA5aXhZN0Z1M1RwczNyd1pKMCtleE5DaFF4c1VsK2NMY2tPcWx2Zm8wUU5DQ0J3OWVoU1hYMzY1MzArZ0w5KzFiYnRuejU1UUZPV3NZOUpRaFlXRldMMTZOVzYvL1hZQWdNUGh3TDU5Ky9Ea2swL2l5aXV2Ukk4ZVBiQnYzNzZ6M2hjb3ZtRGZHOHkyZXZmdUhYRC9Ta3BLY1BubGw2Tmp4NDROM3RlRzJybHpwOS8vYjlpd0FRa0pDUUVUU2lENG1ITnljaEFkSFkzVnExZGo3ZHExdU9hYWF3QUVmMjBFbzc1ekVlejEwOWh6R3F4dDI3Ymh3dzgveEp3NWM3Qmh3d2FzV2JQR2IzbER6MEd3eDdDdWUxSjk5NnR6Y1cyNlhDNnNYTG5TVzlqUjk2ZC8vLzVZdm54NVVOdHA2UG1xN3g0WTdMMjdxZmQ0SXFLV2lDM3FSTlRxZE9qUUFUZmRkSlAzQzFsT1RvNzNpK2I2OWV2eDZxdXZBZ0RzZGpzc0ZndXlzN01oaEVCSlNRbTZkdTFhNjVmczJseDg4Y1VZTW1RSTVzNmRpK2pvYVBUcTFRc2JObXpBeXBVcmEzMVBZV0VoOHZQek1YYnNXSFR2M2gzNzkrL0hPKys4ZzhHREIzdS9TR2RrWkNBbUpnWXZ2L3d5Um80YzJlQzRQTDBKQ2dvS29Lb3FrcE9UZzNyUDBLRkQ4ZGUvL2hVUkVSR0lqNDlIU1VrSlRwOCtqWnR1dWlub2JYZnQyaFZqeDQ3Rm5EbHpFQkVSZ1g3OStzSGhjQ0FsSlFVOWV2U285ZlAzN2R1SGt5ZFA0c2lSSS9qdXUrK3dlUEZpVEpreUJabVptWDZmKzhrbm4rRDY2Ni9IOXUzYjhmSEhId2UxNzhHK041aHRkZW5TQlJNbVRNRGN1WE1SR1JtSmZ2MzZ3V2F6NGFPUFB2SVdEUXZrNE1HRDN2MXM2blJnTDc3NElxWk5tNGJ1M2J2ajIyKy94WW9WSy9DWHYveWwxdldEamRsb05HTFVxRkZZdUhBaHVuWHJodFRVVk85eENPYmFDRVo5NTZLdTY2Y2gyd25Xdm4zN2NPclVLZS8vbjNmZWVZaU9qc2JNbVRNeGZ2eDQ1T1RrNEpaYmJzRUxMN3pnMTZXOG9lZWd2bU5ZMXowcDJQdFZZNi9OdW16WXNBR0hEeC9HcEVtVHpwcU83ZnJycjhkZi92SVhiM1g4dWpUMGZOVjJEd3oyV0lUcUhrOUUxQkl4VVNlaVZtbktsQ25vMHFVTHZ2amlDeXhkdWhTUmtaRVlNR0FBWG52dE5XL1NGeE1UZzIrKytRWnZ2ZlVXRkVWQlNrb0tYbjMxMVFhM0RnTHU2czh2dlBBQ1pzMmFCU0VFaGcwYmhtblRwdUdwcDU0S3VMM0xMcnNNUjQ0Y3dmLzh6Ly9neElrVHVPQ0NDekJzMkRDL3l0YUtvbURNbURGNC8vMzNNWDM2OUFiSDFLZFBIMHlZTUFGdnZ2a21ZbU5qNjN4dzRHdldyRmw0L3ZubjhZYy8vQUZPcHhQOSsvYy9xN3RyTU50KzZxbW4wTGx6Wjd6MDBrc29MeTlIdjM3OXpobzNXOVB0dDk4T1JWRVFGeGVIMU5SVXpKOC9IMmF6MmJ1OFI0OGVlT3l4eDdCdzRVSXNXYklFZ3djUHhuMzMzWWVubjM2NjN2aUNmVzlOdGUzcjQ0OC9qdGpZV0x6eXlpczRmUGd3NHVQajhmVFRUNTgxanJubXNmWHNaMU43RzB5ZE9oVUxGaXpBenAwNzBiMTdkOHljT1JNalI0NnM4ejNCeHB5WGw0Y2xTNWFjVldrOW1Hc2pHTUdjaTJDdW44YWUwNW84UFRZOG5uamlDUnc5ZWhRSERoekFBdzg4QUFDNDQ0NDc4TTkvL2hPdnZmYWFkK3g4WTg1QlhjZXdybnRTUSs1WGpiazI2N0o4K1hMMDZOSERiN3k5eDVneFl6Qm56aHprNStlZjlTQ2xwb2FlcjlydWdjRWVpMURlNDRtSVdwckFBNXlJaUJyQlV3VzNxUWxLYS9HLy8vdS9tRDE3TmpadTNPalgxYjRoUHZ6d1EzejQ0WWRZdG14WnJXTk9xWDNac0dFRHBrNmRpbFdyVmpXNVZaNGFoK2VnK2JUR2U2Q3FxZ0FBcTlYYU9nSW1vbGFKanh5SmlCcnA2NisveHNDQkF4dWRwQVB1ZWJ5dnZ2cnFWdk1GbFlnb2xIZ1BKQ0lLakYzZmlZaUM4T2MvL3hsOSt2UkJhbW9xS2lvcThNOS8vaE1iTm16QUs2KzgwcWp0MmUxMnJGKy9IdnYzNzhla1NaTkNIQzBSVWN2R2V5QVJVZDJZcUJNUkJhRkhqeDc0NElNUDhOSkxMeUVxS2dyOSsvZkhxNisrZXRiYzZzRzY5OTU3MGExYk43ejAwa3QrYzZjVEViVUh2QWNTRWRXTi9ZeUlLR1RhMnhoMUlpSnFmemhHbllpYUE4ZW9FeEVSRVJFUkViVWdUTlNKaUtqUnlzcktNR0xFQ0ZSVlZkVzUzb1lORzZDcUtnNGRPdFJNa2JWK29UcG13WjZqVUdrdjU3cTk3Q2NSRVlVSEUzVWlJbXEwaElRRWZQYlpaNGlNalBSN2ZlL2V2VTFPREgvNDRRZmNjODg5eU1uSndlREJnekZ0MmpUODhzc3YzdVdlUkVsVlZhU25wMlA0OE9HWU5tMGFDZ3NMZy82TWI3NzVCdmZmZno5eWMzT1JrWkdCTVdQRzRJMDMzbWhTM09GVzg5alhkbzdDeFhQZWFzN2g3cnVzb2NsdktLNDNJaUtpbG9TSk9oRVJOY2w1NTUzbjkvK2JObTNDK1BIalVWNWUzcVR0N3R1M0Q4T0hEOGY3NzcrUE9YUG1ZTy9ldlhqODhjZlBXbS9od29YNC9QUFBNWGZ1WEF3WU1BRFRwMC9IYTYrOVZ1LzIvL1NuUDJIbXpKbElUMC9IL1BuejhmSEhIK1BKSjU5RWJHeHNrK0lPcDlxT2ZjMXoxQkpZclZhc1diT215ZHNKMWZWR1JFVFVrckRxT3hFUmhaVFQ2UXpKZG9ZT0hlcjlkKy9ldlhIWFhYZmg2YWVmUm5sNU9UcDM3dXhkZHVtbGw2SnIxNjZJajQ5SGFtb3FoZ3daZ3J2dnZodDkrL2JGNk5HakEyNzdvNDgrd3BkZmZvbDMzMzBYZmZ2MjliN2VxMWV2a01RZUxxRTY5czFoN05peG1ETm5EZ1lQSHR5azF2NXc3TE9Vc3RrL2s0aUkyaGUycUJNUmtaL3AwNmRqK3ZUcDN2Ly82YWVmb0tvcWxpOWY3bjN0NVpkZnhyMzMzbnRXVjJWVlZURjE2bFFBd09qUm83M1ZrVDMyN05tRHUrKytHOW5aMlpnNGNTSktTMHVEamt0UkZFUkZSYUZEaHc1MXJwZVltSWlycjc0YWl4WXRDcmhjU29tLy8vM3Z1T1dXVy95UzlKbzBUY083Nzc2TGE2KzlGcG1abWJqMjJtdnhqMy84dzd2Y3MrODJtdzEzM1hVWHNyT3pNV25TSk96WXNRTUE4T0NERDJMS2xDbCsyMXkzYmgweU1qSnc0TUNCZXJmdksxQ1g4R0NQZmMzMW1ycGZBRkJhV29xcFU2ZGk2TkNoeU1yS3doMTMzSUd5c3JKYWoyVWd0OTkrT3lvcUttcmRad0J3dVZ5WU4yOGVSb3dZZ1N1dXVBSXpac3p3YXptdmJaOGJjZzAzNUppc1hic1c0OGVQeDgwMzMzeFdyRmFyRlZsWldYajMzWGU5NzVrOGVUS3lzcktRbTV1THVYUG5OdWo0RUJGUis4WkVuWWlJL0F3ZVBCZzJtODNiYWxoWVdJaUlpQWhzM3J6WnU0N1Zhc1hnd1lQUGV1L1NwVXZ4ekRQUEFIQjNTVis2ZEtuZjhubno1dUhlZSsvRmdnVUw0SEs1TUh2MjdIcmprVkppKy9idGVPZWRkM0RycmJmQ2FLeS9NNWlxcXRpMmJSdXFxNnZQV3JaNzkyNGNQSGdRVjE1NVpaM2JlT1dWVi9EKysrL2pnUWNld09MRml6RjU4bVRNbno4Zml4Y3Y5bHZ2MVZkZnhmMzMzNDhGQ3hhZ3Fxb0tmL3pqSHdHNFc0eUxpb3I4RXN0VnExWWhNek1URjE1NFlkRGJEMVo5eHo1VSt3VUFSVVZGTUp2TldMQmdBZDUrKzIxVVZWWGhxYWVlYWxDOG5UcDF3c01QUDR4MzMzMFhCdzRjQ0xqTzNMbHo4ZTIzMytLRkYxN0E2NisvanAwN2QrSzU1NTZyZDU4YmVnMEhlMHdXTFZxRW1UTm5lai9Ud3pNczQ3cnJyc09kZDk2SmZmdjI0ZEZISDRXcXF2amdndy93OHNzdm8wK2ZQZzA2UGtSRTFMNHhVU2NpSWorREJ3L0dzV1BIdkMya2hZV0ZHRFZxRklxS2lnQUFwMCtmeHZmZmY0K2NuSnl6M252WlpaZWhXN2R1QU54ZDBpKzc3REsvNVhmZWVTY0dEUnFFMU5SVTNITExMZmpoaHg5dyt2VHBXbU41OU5GSE1XalFJUHpYZi8wWGtwT1RjZDk5OXdXMUR6RXhNWkJTQnR5MnAyWFpFMmNnNWVYbCtQampqekZ0MmpUazVlV2hWNjllbURCaEFuNzN1OStkMVZKLzExMTNJU01qdzd0UDMzLy9QU29xS2pCOCtIQVlEQVo4OTkxM0FJQ3FxaXA4OTkxM0dEZHVYSU8ySDZ6NmpuMm85Z3NBYnJ2dE50eHh4eDBZTUdBQWtwS1NjT3V0dDZLc3JBd25UNTVzVU14ang0NUYzNzU5OGNvcnJ3U005YlBQUHNQLyszLy9ENnFxSWlVbEJiZmRkaHRXcjE0Tmw4dFY1ejQzNUJwdXlER1pOR2tTVENZVCt2WHI1MzN0eElrVGVQamhoMkV5bWZERUUwOEFBSDc5OVZjNG5VNE1HellNdlh2M1JscGFHc2FORzllZ1kwTkVSTzBiRTNVaUl2Snp5U1dYb0dmUG5yQllMTkEwRFJhTEJmZmZmeitPSERtQ3ZYdjNvcVNrQk9lZmYzNmpXZ2o3OSsvdi9mZEZGMTBFQUhVbTZqTm16TUNISDM2SW1UTm5ZdjM2OVVHMXdBUHVaRHdpSWdJeE1URm5MWXVPamdiZ1RyQnFVMVpXaHVycWFnd2FOTWp2OWJTME5PemZ2OS92dmI3ZDV5KysrR0pJS1hIcTFDbDA3TmdSUTRZTXdlclZxd0c0dTBJRHdQRGh3eHUwL1ZBS3hYNEJ3T0hEaC9IbW0yL2lvWWNld3ZYWFg0K1pNMmNDZ0RlUkQ1WVFBazg4OFFSV3JWcUZMVnUyQkl4MTJyUnB5TTdPUm5aMk5tYlBubzJxcWlvY1AzNjh6dTAyNUJwdXlERkpURXc4NjdPZWV1b3BkT3JVQ2M4Kyt5d1V4ZjIxS2prNUdZTUdEY0lERHp5QVo1OTlGdHUzYjIvUWNTRWlJbUl4T1NJaU9zdmd3WU5odFZxUm1KaUlTeTY1Qk4yN2Q0ZXFxdGk4ZVRQMjc5OGZzTnQ3TUR5SkRPQk8wb0M2QzNOZGRORkZ1T2lpaTlDblR4OUlLVEY3OW13ODhjUVQ5WTVUMzdoeEkwd21rOS9uZWZUdTNSdEdveEdiTm0xQzc5NjlBNzVmMHpTL0dPdmFqN3IyS1M4dkR6Tm16TUNwVTZmdzFWZGZZZFNvVVlpTWpHelE5bXRicnpFRnpVS3hYNVdWbGJqdHR0c1FIeCtQRzIrOEVmSHg4ZGkxYTFmQWl2ekI2TisvUDY2Ly9ucTg4TUlMZmxPMmVXS2ROMjhlTHJqZ0FyLzN4TVhGMWJ2ZFlLL2hoaHlUUUVYdnVuZnZqczJiTitPWFgzNUJqeDQ5dk85NTQ0MDNzR0hEQm56KytlZTQ1WlpiTUhueVpPOTRlaUlpb3Zxd1JaMklpTTZTazVNRHE5V0tmLzNyWDk0dTdwbVptZGk4ZVhPdDQ5TTlQQWxQcUt0eGV4S21RTW0zcjhMQ1FxeGV2UnEzMzM1N3dPVWRPM1pFWGw0ZS92NzN2K1BYWDM4TnVFN3YzcjJoS0Fvc0ZvdmY2eVVsSmJqODhzdlJzV1BIb0dMT3ljbEJkSFEwVnE5ZWpiVnIxK0thYTY1cDFQWTlQUU1PSHo3c2ZXM2Z2bjFuZlY1OXh6NFUrK1Z3T0xCdjN6NDgrZVNUdVBMS0s5R2pSNCtBc1RURWxDbFRzRy9mUGl4YnRzejdXbzhlUFNDRXdOR2pSM0g1NVpmNy9RUjZpRkJ6bjRPOWhwdDZUS1pQbjQ0QkF3YmdvWWNlT212Kzk4R0RCK09sbDE3QzlPblQ4ZDU3NzlYWmU0U0lpTWdYRTNVaUlqcUx5V1RDNmRPblVWQlE0QzI2bHBXVmhlTGlZbnovL2ZmSXpNeXM5YjJlTWNNRkJRV3cyKzJOanVHMTExN0R1blhyOE9PUFArTGJiNy9GNjYrL2p0R2pSeU1xS3NwdnZYMzc5bUhQbmozWXNtVUw1czJiaDBjZWVRUlRwa3lwTThiSEhuc01jWEZ4bUR4NU1qNzc3RE9VbFpXaHJLd01LMWFzd04vKzlqZDA2ZElGRXlaTXdOeTVjL0hsbDE5aTkrN2QrUHp6ei9IUlJ4L2hubnZ1Q1hvZmpFWWpSbzBhaFlVTEY2SmJ0MjVJVFUwRmdBWnZ2Mi9mdnVqY3VUTVdMVnFFcXFvcTdOMjdOMkRSdWZxT2ZTajJ5L01abjN6eUNYYnUzSWtWSzFiZzQ0OC9EdnFZQkJJWEY0Y0hIM3dRWDMvOXRkL25EQjA2RkgvOTYxK3haczBhN05xMUMwdVhMajFydjJ2YjUyQ3Y0YVllRTRQQmdPZWZmeDVSVVZHWU5tMGFUcDA2QmJ2ZGpvVUxGMkw3OXUzWXNXTUhTa3BLMExWcjE3T3VYU0lpb3RxdzZ6c1JFWjBsTWpJUzZlbnBLQ2twUVhKeU1nQjN5NlBMNVVKQ1FvTGZQT1kxOWVuVEJ4TW1UTUNiYjc2SjJOaFlyRnk1c2xFeFJFZEhZL2JzMlRoOCtEQzZkZXVHMGFOSCszV045cmo5OXR1aEtBcmk0dUtRbXBxSytmUG53MncyMTdudDJOaFlMRnk0RUFzWExzUUhIM3lBbDE1NkNZcWlJRDQrSGhNbVRBQUFQUDc0NDRpTmpjVXJyN3lDdzRjUEl6NCtIazgvL1RUR2pCblRvUDNJeTh2RGtpVkx6b3E5SWR1UGlvckNuLy84Wnp6Ly9QTVlPblFvQmc0Y2lFbVRKdUdGRjE3d1d5K1lZOS9VL2VyUm93Y2VlK3d4TEZ5NEVFdVdMTUhnd1lOeDMzMzM0ZW1ubjI3QVVUbmJEVGZjZ004Ly85eHZHcmhaczJiaCtlZWZ4eC8rOEFjNG5VNzA3OThmanp6eVNGRDczSkJydUtuSEpDWW1CaSsvL0RJbVQ1Nk1KNTU0QW84KytpaSsrZVlidlBYV1cxQVVCU2twS1hqMTFWZnI3UTFDUkVUa0VYaEFGaEZSSTVqTlpnbmdyQzZrUkVSRWJZV3FxZ0FBcTlYSzc5RkVkTTd3MFM0UkVSRVJFUkZSQzhKRW5ZaUlpSWlJaUtnRllhSk9SRVJFUkVSRTFJSXdVU2NpSWlJaUlpSnFRWmlvRXhFUkVSRVJFYlVnVE5TSmlJaUlpSWlJV2hBbTZrUkVSRVJFUkVRdENCTjFJaUlpSWlJaW9oYUVpVG9SRVJFUkVSRlJDOEpFblloQzZTQUFuRHg1TXR4eEVCRVJoZHlKRXljOC96d1l6amlJcU8xam9rNUVvYlFWQUhiczJCSHVPSWlJaUVMTzUrOWJhVGpqSUtLMnp4RHVBSWlvN2JqMDBrdU5BSzdkdW5VcmV2ZnVqYzZkT3lNeU1qTGNZUkVSRVRYSmlSTW40SEE0OFB6enorUHc0Y09RVXY3cGwxOStzWVU3TGlKcXUwUzRBeUNpTmtVeG04My9CREF1M0lFUUVSR2RJOHVzVnV0NEFETGNnUkJSMjhVV2RTSUtKZm56eno5L2ZQSEZGLzliQ0JFSElBWkF4M0FIUlVSRTFFUUhBV3lXVXY3SlpyUE5BSk4wSWpySDJLSk9SRVRVekhKemM0M0hqeC92STRSSTBqUXRTUWlSRENBSlFDL1U4UkJkU3FrQitEY0FneERpTndBS2hSRHZTeW5uQ3lHT1N5bFBBTGdFZGY5OXJ3Q3dUVXBab2lpS0hZQmRVWlNTelpzMy8rZlJtT0FBQUNBQVNVUkJWQkt5SFNRaUlxSW1ZYUpPUkVSMERxbXFHZzhnV1UvSWs0UVFTVkxLL2dDaUE2d3VwWlFRUW5qL1Bnc2hEa2twVjBncFZ3Z2hmaFJDdkNlbDdDdWwzQytFbUNpRTJDYWxYQW5BRE9BbktlVk5BQVlBR0s4b3lrZ3BwVyt2RmhkcWZ4RHdLd0E3QUx1VXNrUkthVGNZREtVV2krVlVLSTRERVJFUkJZK0pPaEVSVVFpb3F0ck4wMElPZCt0NE1vQkVBSEVCVnBjQWZwVlNudEtIaVp6bnM4d0ZZTE1Rb3NEbGNoVVVGeGNYQVpBbWsrbGFJY1FpQUxFQWlnd0d3MjgzYjk3OGJ3QklTMHZyb2lqS0NnRFpBUFpKS1VmWmJMYXRDUWtKVWJHeHNjUGdyaHN4RGtBUG44K3BGa0w4TEtWMFNpa3ZGRUxFQklqVEpZVFlLYVcwdzUzRWx3Q3dXNjNXWFFDMFJoOHNJaUlpcWhNVGRTSWlvZ1pJU1VucHBDaktRQ0ZFc3Q0Nm5pU0VTQUp3TVFML1hUMElkeXYxSGtWUklqVk42eUdFTUFIb1VHT2RsUUFLaEJBckxSYUw3eHpOUWxYVi81RlN6b1I3V3RWL3hNYkczck5telpvSzN3OUpURXlNaVlxSytsOEF3d0Q4cW1uYTZPTGk0bUxmZGN4bWN3ck9KTzJEY0taMVhRTDRIb0JkQ0hGWVNuayszQThiK2dJd0J0aW5rd0FjVWtxN29paDJJVVNKb2lqMlRaczJIYXJ2K0JFUkVWSDltS2dURVJFRmtKdWJhenh5NUVnL2c4SGc2YTd1YVNYdkNYZkNYTk1KS2VWV0lZUUQ3dGJuN3dIRUNpRXlwWlJqQWZURG1iKzdHZ0NyM3AyOXdHcTFia0tBRm1vOStYNFB3RzhCT0tXVVQ5cHN0am0xeFp5ZG5kMmhzckp5Q1lBOEFFZUVFSGtXaTZVdzBMb3BLU2tYR28zR3NYQW43YU1CZFBZczA3dlZyd0N3VWxHVXZTNlhxN2Mramo1RlB3YUJIa3BJQUQ5RGIzWFhXK0ZMeXN2THZ5OHJLNnVzTFdZaUlpSTZHeE4xSWlKcTcwUmFXbG9QUlZHU2hCRGVzZVJ3SjlaUkFkYXZGa0xzMEJOUmg2WnBqb2lJQ1B2bXpadDNxNnA2bVpReVR3aVJKNlVjQWZmTUJ3QUFLZVZoSWNSWFVzb1ZrWkdSS3dzTEMvZlhGWlNxcXIybGxFdmhidGsrSktXODBXYXpmVjNmemlRbUprWkdSVVV0aGp1NUw1ZFNYbU96MmI2cjd6M1IwZEc1MEZ2YnBaUTlmUlpYQWxnRElGL1R0UHppNHVJZlZWWHRKcVZNMFpQM1pDbGxDb0NCQURvRjJIeTFFR0lIZkJKNElVU0p4V0xaVTkrK0VCRVJ0VmRNMUltSXFOMHdtVXdYK0haWmh6c0pUb0pQYTdJUFRRanhrNVRTSWFWMHdGMGQzVkZSVWJHOXRMUzBDZ0JVVlkwQWNJV1VNZy91VnV4RW5QbmJLZ0VVQXloUUZHVkZ6NTQ5Ly9YcHA1KzZnb2xUVmRYUm1xWXRGa0tjRDhCdU1CaXUyN3g1ODY1ZzkxT3ZLcjhRd00wQVRnSDRyZFZxWFJucys5UFQwNU9rbE9NMFRSc25oTWlDZnhkNWg1UXlYMHFaWDF4Yy9DK2M2UW1ncEtXbDlSWkNlQk40dUZ2Z2V5RndENFNqQUJ3QVBJWHI3QWFEd1Y1WVdIZzgyRGlKaUlqYUtpYnFSRVRVNWlRbUpzWkVSMGNuK2s1OXBvOGx2NmlXdHh5QXU3dTZRd2poa0ZJNk9uVG9VTHArL2ZyeW1pdW1wcVoyTnhxTmVYcHlQaEx1NG00ZXg0UVFYMm1hVnFBb1NvSEZZdm01b2JHYnplYmZBL2dMM01ueEVxZlRlVnRKU2NuSmhtNEhnR0kybXhjQXVBZEFwUkRpUm92RnNyU2hHMUZWdFp1bWFXT0ZFSjR1OHI3RjhYNlZVcTRBa04reFk4ZVZnWTVYU2twS3A4akl5RVNYeTVVTXdEZUo3eGJnNHlTQW42QlhuNGVleE1mRnhlMVlzMmFOczZHeEV4RVJ0VlpNMUltSXFOVlNWVFZDQ05IUDVYSWw2OTNWUFQrWEkzQXJiam1BVWltbFExRVV1NVRTNFhRNkhTVWxKUWRxK3d5OWRUcGJTamxXQ0pFSGR5dXhiNnU1WFFoUm9HbGFRVnhjM1ByR0pwVFoyZGtkS2lvcTNoWkMvQmZjcmRSUFc2M1daL1hQYUN4aE5wdm5BbmdZUUxXVThqYWJ6YmE0c1J0VFZUVkMwN1FoUW9ocjRPNG0zOXRuY1pXVThqdEZVZklWUmNtdnJ3ZUF5V1M2Vk8vZGtPenBSaStsSElEQXd3MHFBR3dUUXZoVm4yL01neEFpSXFMV2dJazZFUkcxQmlJakk2T24wK24wakI5UHhwbXE1SkVCMXE4Q3NGMnZTdTZRVWpvMFRiTVhGeGYvaENBUzM0eU1qSXRkTHRjWUFHTUJqQUxReFdkeE9ZQ3ZBUlE0bmM2Q2twS1N2VTNjTjZpcUdpK2wvQUx1dWRDUEFiakZhclhtTjNXN0hpYVQ2VmtoeEg4RGNFa3A3N1haYk8rR1lydG1zM2tBM0FuN05YQlBEZWVwRUMrRkVGc0I1QVBJNzlXcjE4Wmd1djE3Q3ZncGlwSmNvM2hkUEdxdnFPOGQreTZsTE9IYzcwUkUxQll3VVNjaW9oWWxNelB6b3FxcXFxUWFZOGtUNFZPWXpZY0dZTGVudXpvQXU4dmxjaGlOeGgwV2k2VTYyTStjT0hHaTRZY2Zmc2cwR0F4NWVvWDJOSnhwa1pjQXRnRllBYUNnc3JKeW5XZU1laWlZVEthaFFvaFBBRndJWUxzUTRqcUx4Zko5cUxidllUYWJud0l3Rys3OWVkaHF0YjRXeXUxbloyZWZYMWxabVFkMzBuNFYvQjl1SEFSUUFDQmZuMzd1V0VPMnJhcHFuSDR0cEdpYWx1elRmVDdRSFBVdUFMdWdKL0Q2VHdubmZpY2lvdGFFaVRvUkVZVkZUazVPNTFPblRubW5Qdk9NSlFkd1FZRFZKWUQ5ZXNWd2g1VFNZVEFZSEZWVlZhV05ITCtObEpTVUN3MEd3MVdLb3VScG1uYVZYcmpONHlTQTFmcjQ2d0tiemZaVFl6NmpQbWF6K1NFQWN3QkVBRmd1aExpNW9VbHNBei92RWYzeklLWDhiNXZOOXZ5NStKemMzRnhqZVhuNWxYQlhrTDhHUUIrZnhWVUEvZzk2YTd2VmFpMXI3T2VZVEtZZXZpM3ZldmY1dm5BZno1cE9TaWxMQVpRb2l1Sko0TzAxNXF3bklpSnFFWmlvRXhIUk9hVlBGOVpmQ0pHa3Q0WjZ4cEgzUU9DL1E4Y0FsTUpkRWR6YmRUMEVDWldpcW1xR2xESlBuMEl0SGY2dDVqdWdWMmcvZXZUbzJuTTU5M2RDUWtKVWJHenM2d0R1MUQvN0wxYXI5UTlvaGhaZnM5bDhENEEzQUNoU3lqL1piTGFuei9WbnBxZW45L09wSXArRE00bTBoSHUrK1h3cFpYNUNRc0w2WUN2ajF5WWhJU0VxSmlabWdONGp3OU4xUGhuQUphaDk3bmM3M04zblM2U1U5aE1uVG16ajNPOUVSQlJPVE5TSmlDaFVGRlZWZXdMd25ZczhHZTdXMUVBdG5KVndKMmwydmJpYkErNFd6cEROcnoxbzBLQ3VMcGZyS3IxQysxWHdiNjAvSmFWY0k0UW9NQmdNS3hveS9WbFQ2RVhVbGdESUFuQkNDSEdueFdMNXREaysyOE5zTnQ4QzRPOEFqRkxLdjlwc3RzZWI2N09UazVQUE14cU5ZK0FlMno3R3R5ZURQdGQ4Z1Q3OTI1ZkZ4Y1ZIUS9XNXFxcDJnNTYwYTVybXFVQ2ZpRHJtZnBkUytsV2ZQMWM5SzRpSWlHcGlvazVFUkEybXF1b2xlZ3U1YjJHM2dRaWM5SGpHRER0OHE2M0h4c2IrY0E2bTNCSm1zOWtzaEJpckorZURjR1lPY0FBbzgxUm9qNDZPWHJOeDQ4YlRJZjc4T3BuTjVpd0FTd0JjQ3ZjeHVkNXF0WlkwWnd3K3Nmd1d3R0lBa1VLSUJSYUw1VUUwcmNKOGcrWG01aHFQSFR1V28wLzlOZzVBUDV6NWJsSU5ZSjJVTWwvVHRQd3RXN2JzT0FjaEtHYXp1UmZPRkszem5mdmRFR0Q5WTlBTDF5bUtZaGRDbE9pOVBjN1pjQVVpSW1xZm1LZ1RFVkd0VkZXTmM3bGNpWXFpK001Rm5vVGE1OEQrR1hvTHVXY3N1YUlvVzg5bEZlN2s1T1R6SWlJaVJ1bEY0TWJVbUN1OUFzQjNRb2dDcDlOWmNJNlN2YUNZVEthN2hCRHo0WjUrN0J1ajBUaHAwNlpOaDhJVkR3Q2twNmVQMVRUdE13QWRwSlR2SlNRazNOWFVydWROWVRhYkUrQXVSamNPd0pYdzZZa2hoTmloYWRveWc4R1FIeE1Ucys1Y3pxdXVxbXBIbDh1VkdLRDdmRzMxRS9iQXAvbzhnQkxPL1U1RVJFM0JSSjJJaUx6amVoVkZTYW94bHZ3eUJQNWJjUlNBUXdqaEFHRFhOTTBSSFIzdDJMaHg0K0htaURjdExTM05wMEo3RnM1TUN3WUFQMEt2MEM2RVdCM3VxYnBVVlkyUVVzNEY4S0QrMHN1OWUvZitmVGdUWWwrcXFnNlRVdjR2M0ZYMVA5VUwyZ1ZkTWY4Y3hoVW5wZlIwa2M4RDBOVm44UkVoeEpjQThpTWpJNzlzcnV0T1ZkVkw0TlB5THFWTUJqQUFRSFNBMVN1RkVOdmdrOEFMSVVvNDl6c1JFUVdEaVRvUlVmdWlwS1dsOWRZVDhtUjk2ck1rdU1lUkd3T3NmeHJBTmsvcnVKVFM0WEs1N0tHWU83d2hWRldOMHpSdHBLSW9lWHFYOWt0OUZsZkMzVVY2aFJDaXdHcTFibXZPMk9waU1wa3VFRUo4Q21Bb2dOTlN5dnRzTnR1aWNNZFZrOGxreWhaQ3JJQjdTclg4NDhlUFQyaEp4ZFFtVHB4bzJMVnJWN1plUVg0YzNNbXg1enVNRThCNklVUStnUHh6TWJWZFhmVHUrMzE5cG96enRNRFhWaXp4SUh6R3ZSc01CbnRUWmk4Z0lxSzJpWWs2RVZFYmxacWEydDFnTUhpblA0TTdlUmdBb0dPQTFaMEFkc0pkYWQyaEp4Q09uajE3bG9XcjVWZFYxV1NmQ3UyK2xjSUI0TjhBQ2pSTlcxRmRYZjFOYVducGlYREVXQmRWVmMxU3lzL2hUdGorTGFYOHJjMW1Ld3AzWExYUjQxMEo5N0NHcjUxTzUzVXROWG5NeU1qb3BXbWFaK3EzSVFBaWZSYVhBVmdHOTV6dC94ZXUzZ0dabVpteGxaV1ZTVUtJRko4a1Bobis4OHQ3ZU9vNGVJdlhhWnBtTHk0dTNnbk8vVTVFMUM0eFVTY2lhdVhTMHRLNkdBeUdKTDNTdXU5WTh2TURyQzZGRVAvUng5RjZ4cEE3T25mdXZIWE5talVWelJ5Nm44VEV4SmpvNk9pUmVvdDVIdHpkN2oycXBaVHJoUkFGaXFLc0tDb3Fjb1FwektDb3F2cGZVc3Evd2YxUVpGMUVSTVNFd3NMQy9lR09xejZwcWFtSkJvUGhLN2luTWxzWEVSRnhkV0ZoNGZGd3gxV1h6TXpNMktxcXF0RUF4Z2toeHNKL0hQbFJBQ3NCNUJ1TnhvSncxd1FBQUZWVjQrSFQ4cTUzbisrSE91Wis5NW4zdlFTYys1MklxRjFnb2s1RTFFcms1dVpHbDVlWEQvU1orc3pUZmIwN0F0elA5YW11dkMza2lxSTRYQzZYSTVSVFhqV1YyV3dlNEZPaC9RcTRDNjE1L0VjSThhV21hUVdSa1pGZnRmU0VFWEIzMGQ2NWMrZHpBS2JEZlU3ZUZFSk1iUWxqdm9PVmxwYldSMUdVcndIRUE5Z2NGUlUxcHJuR2dJZUFrcGFXbGlXRUdLZFhraytDZnhmNWZ3RllKcVhNdDlsc1c4TVdaUTJKaVltUmtaR1JBL1FIYmI3RjZ5NUY0TG5mZjRIUDJIY3BaUW5uZmljaWFsdVlxQk1SdFRBVEowNDA3TjY5TzhIbGN2bk9SWjRFb0RjQ2p5TS9CV0FyOU9KdStsaHl1ODFtMjllTVlRY2xKU1dsazlGb0hDYWxIQ3VFeUFOd3VjOWlKNENOUW9nQ2w4dFZVRnhjWEJ5ZUtCdEhyejcvRVlEUkFLb0FUTE5hclcrR09heEdNWmxNUFlRUVh3TklBRkRpZERwSGxaU1VIQWgzWEEyVmxwWjJ1YUlvbnFuZmN1SC9JR2dYOUtTOXFxcHFiV2xwYVZVNFlxekxvRUdEdW1xYWx1eHl1Wko5a3ZoRXVBdi8xVlFONEFmb0NUemNTWHdKNTM0bkltcWRtS2dURVlWUlNrcktid3dHUTdJUXduY3MrUUFBSFFLczdvVDdpN2duSWJkcm11Wm82ZU5ZVTFOVCt4cU5SaytGOWlId3I1RDlDNEF2NFI1dnZxb2x0ZlkzUkhwNmVwS21hVi9BbmRqK29paktoS0tpb3ZYaGpxc3BUQ2JUcFVLSXJ3QU1CUEM5eStVYXVXWExsditFTzY3R1NreE1qSW1LaWhvTllKeitvTWgzR3IvalFvaFZtcVl0QTFCZ3M5bCtEVk9Zd1JDcXF2YVNVdnFPZlUrUlV2WkdMWE8vU3lrZEFFcDh1dERiT2ZjN0VWSEx4a1NkaUtnWlpHZG5uMTlSVVpHa0tJcmZXSElFTGl3bDRTNldadmUwa0d1YTVtZ3RYVnV6czdNN1ZGUlU1T29WMnNmQzNSUEF3d1ZnazArRmRpdmMrOXRxbWMzbTN3SllDS0F6Z00xT3AvTzN6VjBWLzF3eG1Vd1hLSXF5U2txWkJtQ1gwK2tjV1ZKU3NqdmNjWVdBWWphYkI4SGQwajRPN3BacXozY2lGNEJDSWNReUlVUitTNitINEtILzNpVUNxRm04N3NJQXEzdm1mdmZPKzY1cG12Mjg4ODdienJuZmlZaGFCaWJxUkVRaGxKMmQzYUd5c25JZzNFV2l2R1BKRVhpc0tRQWNsRkw2elVkdU1CaEtXMXRybDZxcXZYMHF0T2ZDdjdMOHJ3QldTaWxYUkVSRXJHb0pCYjFDUkpoTXBsbENpS2NBS0VLSTl6dDM3bnhmdUl2eWhacmVwYjhBUUtZUVlxOFFZbVJSVWRIMmNNY1ZTbnFCdDNGU3luRUFoc0cvMThlUGNGZVFYMVpSVWJHbUpYYVJyMHRHUnNiRlVzcGtsOHVWakROSi9FRFVNZmU3bnJ4N3A1QnJpY05vaUlqYU9pYnFSRVNOa0p1YmF6eCsvSGdmSVVUTkZ2SmVDTno5OUtTVXN0UlQzRTFSRkljUXdyNTU4K1pmbWpYd0VFbElTSWlLaTRzYjZsT2h2Uy9PL0UzUnBKUkZQaFhhaTlDQ3UrWTNSbVptWm14MWRmVWlBTmZDUFNUaDkxYXI5ZVV3aDNYTzVPVGtkRDU5K3ZReUFFT2xsUHNWUlJsbHNWanM0WTdyWEVoSlNlbWtLTXBJZzhGd2pkNGo1QktmeGVVQXZnS3d6T2wwcm1pTjQvWUJiOUhEdmdDUzlZS1VLZnAvZXdCUUFyemxJUFRXZDBWUjdFS0lFczc5VGtSMGJqRlJKeUtxaDZxcThVS0lKTDJnazJjc2VYOEVicEdxRmtMczBBdTZlZWNqdDFnc3U5SEtrOVcwdExUTERRWkRucDZjRHdmUXlXZnhJWDJNYndHQUwxdjRHTjhtU1UxTjdXc3dHSmJDWFV2Z29KVHlScHZOOWsyNDR6clg5TjRpWHdDNENzQWhLZVdZbGp3dmZJaUl0TFMwZEwySy9EVUEwdUR6UUFyQUpnRDVBSlpacmRhU2NBVVpLams1T1oxUG5qeVpyQ2lLYjlmNVpBRG5CVmhkZzdzZ24xLzErWlplTTRPSXFMVmdvazVFcFBOVVdOWTB6ZE5kUFJudUNzdHhBVmJYY0dhTXAwTlJGSWVVMGxGWldmbDlhK3NhVzV2RXhNVElxS2lvSzN3cXRBK0FmNUppODFSbzc5T25UK0dubjM3cUNsKzB6U005UFgyc3Bta2Z3RjFiWUl2VDZieStqWXpaRG9wK1RYd000RG9BeHhSRnVicTFGODFyaUpTVWxOOFlqY2FyQVZ3RDk4TXEzNktQZTZBbjdjZVBILysyTmRTVENGWkdSc1psVXNwa0tXV0twbW1lQ3ZUOUFFUUdXUDBVZ0ZJaGhEZUJGMEtVY081M0lxS0dZYUpPUk8yTzNyVjFvS0lvU2ZBZlMzNHhBdDhYRDhBOUY3bERVUlM3bE5MUm9VT0gwdlhyMTVjM2ErRE5JQ01qNHpLWHl6VUd3RmdBSStBdWtPWnhCTzV1dndVR2crSEwxdHB0djdGVVZmMXZLZVZzdUljMmZPcDBPdTlvajExL2MzTnpqZVhsNWU5TEtXK0NlMGpIK1BiUW82QW1WVlU3U2lsSHdGMk03bW9BM1gwV253RHd0WlF5MzJnMExtK0x2eXY2UTV2KzBLdk80MHczK3U2b2ZlNTM3N2gzZzhGZ1AzcjA2TmEyOUVDRGlDaVVtS2dUVVp1Vm01dHJQSGJzV0Y4aFJMTFAxR2ZKQUhvaThEak1jZ0NsbmhaeVRkTWNMcGZMM2xySG9RWkRQMFk1UGhYYWszRG1iNE9FKzB2MUNpRkVRV3hzN01iMldCRmFuL3Y5WFFDL0ErQVNRdnpCWXJIOEpkeHhoWmxpTnB2L0J1Qk9BQlVBSmxxdDF2d3d4eFJPd213Mm0zR21pcndaWis0eG1wU3lTRkdVZkpmTHRheTR1TGc0YkZFMkEzMkdDMCtydSsvYzc1MERyTzRFc0FQNmxISFFxODhYRnhmL2hGWStHd1FSVVZNeFVTZWl0a0NrcGFYMVVCUWxTUy91bHF5M2tQY0RFQlZnL1NvQTJ6MlYxcVdVRHFmVDZTZ3BLZmtSN2VETG9jbGt1aFRBR0QwNUh3WC9ydjNINFc0SlhLRnAycGV0ZWQ3c1VFaEpTZWxwTkJxL0FKQUs0S2lpS0RjWEZSV3RDSGRjTFlRd204M3pBRHdFb0VwS2ViUE5adnNzM0VHMUJQb2M5RmZEbmJTUGdIODloMzhMSVpZRHlPL2N1Zk0zYlcyV2dGcUlqSXlNbnBxbXBjRGRpOG1Ud0NjZ2NQSE40NTdDZGRBVGVKZkw1U2d1TGo3YWpERVRFWVVWRTNVaWFsWDBlWjI5WGRiaGJnRk9CQkFiWUhVTndJOUNDTHVudUp2QllIQklLYmRiTEpicTVvdzduQ1pPbkdqWXRXdFh0aytGZHQrQ1dCSkFLWUFDUlZGV1NDblh0NmRqVXhlVHlUUkNDUEVSZ0c0QXRybGNydXUyYk5teUk5eHh0VFNxcWo0bnBYd1NnRk5LZVpmTlpucy8zREcxSk5uWjJSMnFxcXFHd3ozOTI5VUFMdk5aZkJMQU53RHlwWlRMMjlzMGFEN1RXYWJnVE9HNkZOUSs5L3Uvb1hlZGgzczZ5eExPL1U1RWJSVVRkU0pxa1JJVEUyT2lvNk1UOWFuUGZNZVNYeFJnZFFsZ1B3QUgzR1BKN1FhRHdkR2Vwdy9Lek15OHlPbDBqdEdUODlId3I5cDhRZ2p4alpTeVFBaFJZTEZZOW9RcHpCYkxiRFkvQXVCRkFFWUF5eUlpSW00cExDdzhIdWF3V2l4VlZmOGdwWndGUUVvcHA5aHN0Z1hoanFtbFNrOVBOMGtweDJtYU5rNElrUTZmTHZJQXJIQVhwTXUzV3ExV3RJTWVQb0ZrWm1aZVZGVlY1ZWsrNzBuaUI4Sy9lSjlISllEdm9WZWZoN3VYVkVsN2UraEJSRzBQRTNVaUNpdFZWU09FRVAxY0xwZnZYT1JKQUM1SDRISGt4M0VtSVhjb2l1SUFZR2RGWVNobXMzbVFUNFYyM3pHeUVzRDNRb2dDVGRNS3FxcXExcmFWeXZTaGxwdWJHMTFlWHY2bWxISXlBRTBJOGF6Rllua2E3VFJoYWdpVHlmU1lFT0lsQUpCU1BtNnoyZWFFTzZhV0xpTWo0MktuMDNtMUVHSWNnSkVBWW53Vy93ZkFjZ0Q1UW9odkxCYkxxYkFFMlVMb1BZUDZBRWpXTkMxWlVaUVV2UXY5NVFqOHQrS1EzdkplNHVsQ1gxMWQ3V2l2RDIrSnFQVmhvazVFelVWa1pHVDBkRHFkU1Q1emtTY0Q2SXZBVS94NFdra2MrbGhGaDZacERwdk45bE96UnQyQ3FhcmFUVXA1bFo2Y2o0YTdpN2JIU1FEZkNpRUtxcXVyQzlyVEZHS05wVSs5OVRtQURBQW5wSlMzMjJ5MkplR09xelV4bVV6M0N5SG1BeEJDaUdjc0ZzdnNjTWZVV2lRa0pFVEZ4c1lPZzN2cXQ2c0I5UEJaZkFyQWFnRDVMcGNydjczWGp2Q1ZrNVBUK2RTcFUwayt4ZXVTcFpUSlFvanpBNnp1bWZ2ZDdrbmlOVTJ6YjlteXBReWMrNTJJV2hnbTZrUVVjbnEzeGFRYVk4a1Q0ZDlhNU9FQ3NCdDZVVGNoaEVOSzZZaUxpOXZCY1lkbkVXbHBhZWtHZzhGVG9UMGQvb1dZZmdDd0FrQkJiR3pzZCsya1NGVklxS3A2aFpUeVU3aW42TnVwS01wMVJVVkZqbkRIMVJxWlRLYkpRb2gzQUJpbGxNL1piTGIvRG5kTXJaSFpiRTZCdXhqZE5YQS9QUEw4cmtzQU5pbGx2cFF5djdpNHVBanM4WEdXbEpTVTN4Z01obVFBS1Q1SmZIL1VNZmM3ZktyUFN5bnROcHZ0MTJZTG1JaW9CaWJxUk5Sb1BpMFpTVDV6a1NjRHVDREE2aExBendBOHliaGQ3N3ErdGIxMzZheUxQdFhSYUwxQyt4ajRGMWs2RGVBN3ovUnBWcXUxTEV4aHRtcG1zL2srQVBNQVJFb3B2NHFPanI1eDQ4YU5oOE1kVjJ0bU1wa21DQ0UrQUJBcGhIalZZckU4RENhVGpaYVNrbktoMFdnY0MzZmlQaHIrVTUzOUxLVmNMcVhNMXpUdGEzYnRycDJxcWhGd0ordkpBRkwwR1VLU0Fmd0dnZWQrM3c4OWFWY1V4UzZFS0ltSmlkbkdoNkJFMUJ5WXFCTlJ2UklURXlPam9xTDY2MU9mK1k0bDc0SEE5NUdqT0pPUU82U1Vqb2lJQ01lbVRac09OV3ZnclpOUVZkVWtwY3lUVXVZSklUTGhMbWptc1F0NmhmYUlpSWh2TjI3Y2VEcE1jYlo2K25VOUQ4QjljQmRCbTVPUWtQRGtwNTkrNmdwM2JHMkIyV3dlQitCVEFORkNpSGNzRnN1OVlQZmlKa3RNVEl5TWpvN09oVDVudTVTeXA4L2kwMUxLYnhWRnlWY1VKWC96NXMzL0RrK1VyVXR5Y3ZKNVJxT3g1dHp2U2FoOTd2Y2ZvQmV2MHg4NmwzRHVkeUlLTlNicVJPUkxVVlcxSjl6RmVuekhrdmNGRUJGZy9Rb0EyK0F1N21hWFVqcU1ScU9EWHc0YkppMHRyWXZCWUJpbFYyZ2ZBK0FTbjhXVlVzcTFRb2dDUlZGV0ZCVVZiUTlUbUcxS1ptYm1SZFhWMVo4QnVBTHVuZ24zV0szV0Q4SWNWcHVqVDNHM0ZFQ01sUExEdUxpNDJ6aWtKYlRTMDlPVGZLcklaOEduaTd3UVlndjBLdklXaTJVVG1FZzJoRWhKU2JsY1VaUVVJWVJ2QmZvRStEODg5VGdPOXdOcWJ3S3ZhWnFkYzc4VFVXTXhVU2RxcDFSVnZjVFRRZzUzeTRGbitwdE9BVlozQ1NGMjZzVjN2TlhXZS9YcTlRTmJIeHZIWkRLbDZ0M1o4d0Jrdy85QnlFK2VDdTB1bCtzYmRtVU5yYlMwdEF5RHdmQzVsUEkzQVBZQStLM1ZhcldFTzY2MktqMDlQVWZUdE9VQTRnQXNyYXlzbk1SWkI4NE5WVlc3YVpvMlZxOGlQeHJ1WXc0QWtGTHVGMElzQjVCZldWbjVWV2xwNlltd0JkcUs2VE5EREpSU3BnZ2hralZOODR5RHIyM3EwSDlEbnpJT2dOMWdNTmlsbE5zdEZrdDFzd1pPUkswT0UzV2lOazVWMVRpWHk1V29LRW95QU4reDVOMENyQzZGRVArUlVucm5JMWNVeFJFWkdibU5YYXliSmpNek03YTZ1bnFrbERKUFVaUXhlcExvVVFWZ25SQ2l3T2wwRm16WnNxVTBYSEcyZFhxaHN3Vnd6OGU4MXVsMFRpd3BLVGtRN3JqYU9wUEpsQzZFK0JKQVZ3QmZSa1ZGL1piM2xITkxWZFVJVGRPRzZrbjdPQUM5ZlJaWEFGZ0RJRjlLbWMvWk5Kb3VKU1hsUW9QQkVHanU5NDRCVnZmTWF1SXRYdWR5dWV5czVrOUV2cGlvRTdVUkNRa0pVVEV4TVFNVVJmRVdkNFA3aThKbENQQzdMcVU4TElSd3dHY3NlWFYxdGNOdXR4OXA3dGpicXRUVTFFU0R3VEFXUUI2QUhQaFVHeFpDN0pWU0ZnQW82TkNodzlmcjE2OHZEMWVjN1VGdWJxN3grUEhqTHdKNEdBQ2tsQXNVUlhtWXJWck5SMVhWWkNubEtnQVhTeW5YVkZWVlhjTlczZVpqTnBzSHdGMUJmaHpjdlhnODNiY2wzTU9YbHVsSmV5RllTeUFrSms2Y2FOaTllM2VDeStWS0JwQXNoUEFrOEQxUng5enZpcUxZcFpSMklVUkpSVVZGS1g5UGlOb25KdXBFclkrU2xwYldXMC9JUFZPZkpRSG9nOERqNWs0QjJLWjNWN2RMS1IwdWw4dkJKL2VobDVpWUdCTVpHVGxjQ09GSnp1TjlGbGNEMk9oVG9iMGtQRkcyUDRNR0RlcnFkRG8vQmpBQ1FLVVE0aUdMeGZKMnVPTnFqMUpUVS9zYURJYXY0WDZBK0M5TjAvSTRocmY1Wldkbm4xOVpXWmtIZCtKK0ZZQXVQb3NQQUZnaHBjenYyTEhqS2o1RURMM0V4TVNZcUtpb0pMaVQ5MlFwWlVvOWM3L3ZobDU5SG9CZDA3UVN6djFPMVBZeFVTZHF3VXdtMDZWNkVac2tuNFM4dHE1MFRnQmxBT3llRm5LOWtNMU84SS81T2FPcWFuOTluUGxZQUZjQ2lQSlovRE9BTDZXVUt4UkYrY3Bpc1J3TFM1RHRtRjRMNEF1OU12YlBtcVpOS0M0dTNoRHV1TnF6dExTMHl4VkYrUVpBTHdBMkljUm9pOFZ5TU54eHRWZTV1Ym5HOHZMeUs2V1VudGIyUGo2TEs2V1Vhd0VzYzdsYytTVWxKYnZERTJYN2tKcWEydDB6OXp2Y0xlK2V1ZCtqQXF4K0NzQlcrRlNmQjFEQ3VkK0oyZzRtNmtRdGdGNzEyMi9xTTMwc2VhQ242eExBdjZXVURyM3J1bDNUTk1lSkV5ZTJsWldWVlRadjVPMlBxcW9kQVF6VGsvTTh1Sk1ORDZlVXN0Q25RbnN4V0dVNWJNeG04KzhBdkF0M2djUkNsOHQxQTN1U3RBeDZRdkkxZ1A1Q2lGSUFveXdXeTgvaGpvdUE5UFQwZmxMS2NYcmlQaGhuQ2wxS0ljUldUZE9XR1F5Ry9KNDllLzZMeFVUUFBWVlZJNFFRL2ZUdTh5aytVOGdGR3RZbUFlejNKTzJLb3RnQjJEdDM3cnlWYzc4VHRUNU0xSW1hVVc1dWJ2U0pFeWNHdUZ5dVpMMmdtK2ZuTndqOCszaElINmZtQU9CUUZNVWhwWFN3WmJaNXBhV2w5VEVZREo0SzdVUGhMa1FHd0YxSldWR1VsWnFtRlVSSFI2L2F1SEhqNGZCRlNqckZaREw5U1FneEErN2ZxNFhIangrL253K3lXcGFVbEpRTGpVYmpLZ0NwQU1xRUVDTXNGc3VlY01kRloranppNCtCdTZWOVRJMkh4d2NCRkFnaGxobU54cFdGaFlYSHd4TmwrNVNXbHRaRlVSUnYxM200ay9ja0FMRUJWdmZNL2U1dGVYZTVYUGFTa3BJZndZZkpSQzBXRTNXaWM4Q25nSXlud3JybkQyaHZCQjVIZmhMdUxtd09BSGFmaEp3dFRHR1FtNXNiZmZ6NDhWd3BaWjRRSWcvK1hVRmRBRFlMSVFwY0xsZEJjWEZ4RWZoRnA4VlFWVFZPMDdRUDlUb0IxVUtJeHkwV3k3eHd4MFdCWldkbm4xOVJVVkVnaEJnRTRDY0FJNjFXYTFtNDQ2S3o1ZWJtR284ZE81YmpVMFcrSDg1OGo2d0M4SDlDaUdWd3o5bStNMXh4dG5NaUxTMnRoeERDdCtVOUJiWFhzRGtPL1h1SC9sUEN1ZCtKV2c0bTZrUk5sSktTOGh1ajBlZ3BDdU1aZFVVblVnQUFJQUJKUkVGVVN6NEFQcTJ1UHFweDVxbTJRMUVVQndDN3hXTFpEWTRqRDZ1VWxKU2VScVBSVXdSdUdQenJBQndFc0JMdTFxT1ZIRS9iTXBuTjVnRkNpS1ZTeXI0QWZoVkNUTEpZTE4rR095NnFtejUxWVQ3Y05SNzJTU2xIMld5MnJlR09pK3FXbHBiV1IxRVVUOUorSlh5NnlNTTk5VmcrZ0dXOWUvZmV3Qzd5NGVYcHpTZWxUTkUwelhjS3VZc1F1UHY4WHVqRjZ4UkZzUXNoU2pqM08xSHpZNkpPRkNTOTVTZEpVUlRmc2VTSkFNNExzTHFFdTNYSTRWdHR2Ykt5OHZ2UzB0S3FaZzJjQWtwTVRJeU1qSXdjNGxPaDNiZDFTQU5nOWFuUXZnbDhrTktpbVV5bWE0VVFpd0RFQ2lHS1hTN1g5Y1hGeFQrR095NEtqcXFxSFRWTld5cUVHQVhnVjBWUnJpb3FLcktGT3k0S2pxcXFjVkpLVHhmNVBBQmRmUllmQXZBbGdHV2FwcTFrYTIzTFlUS1pMcWd4Nzd2bmUwMmdnclZWY0QrQThSYXYwNnZQcys0SDBUbkNSSjJvaHV6czdBNlZsWlVEaFJCSitwTm56emp5U3hINGQrWlg2QzNrbm1yckhUdDJkSEJLbTVaSFZkVjRud3J0d3dIRWVKYnA4OHAvSmFWY0VSa1p1Ykt3c0hCLzJBS2xoaENxcXY2UGxISW0zUE1TZnl5RXVOTmlzWndLYzF6VVFBa0pDVkd4c2JHZkFMZ1d3QkVBWTYxVzY3L0NIQlkxME1TSkV3MDdkKzRjREhmU1BnN3VIbWFldjUzVkFOWkpLZk9sbE11S2k0dC9DRmVjVkNzbE5UVTF3VFArSFdlUytGNElNUGU3L3JmVDArcHVCMkN2ckt4MGNPNTNvcVpqb2s3dDFzU0pFdzI3ZHUzcUF5QlpieUgzakNYdkJjQVE0QzBuQUpUNlZscVBqSXgwTUtGcnVWUlZqUUJ3aFQ3V2ZLeVVjaURPM1Bja2dHSUFCWXFpckdBRjQ5WkhuNHY0UFFDL0JlQ1NVajVsczltZUQzZGMxSGlxcWtaSUtSY0JtQVNnWEZHVWE0dUtpdGFFT1N4cWdveU1qRjZhcGwwanBSd0hZQWlBU0ovRjI2V1UrUUNXeGNYRnJWK3pabzB6UEZGU2ZWSlNVanBGUkVRa3dmMmR5YmNDZmRjQXEzdm1mcmRMS1VzQTJBMEdnNzFuejU1bC9EdExGRHdtNnRRdXFLb2FyN2VRKzQ0bDd3OGdPc0RxVlFCMkNDSHNVa3FIbE5MQjZxaXRSMnBxYW5lajBlaXAwRDRTL2hWd2p3a2h2dEkwclVCUmxBSVc2MnU5VkZYdExhVmNDbmR2bHlOU3lwdHRObHRCdU9PaXB0TmJaTjhHY0R2Y2MwWGZZTFZhdnd4dlZCUUttWm1ac1ZWVlZhTVZSYmxHdjBkZjRMUDRpQkRpU3dENVZWVlZCWGE3L1VpWXdxUUdNSmxNbHdvaHZGM245U3IwQTFEMzNPOTI2RW04L3YzcVFET0dUTlJxTUZHbk5tWFFvRUZkcTZ1cmE4NUZuZ1FnTHNEcUdvQWY0YTU0NnBCUzJnMEdnNE1GVTFvWHZSTHhZQUNlQ3UwcDhHODF0d3NoQ2pSTksyQ0xUZHVncXVwb1RkTVc2MU5GYmRVMDdUcDJvVzF6aE5sc2ZnM0Fnd0FxaFJBM1dpeVdwZUVPaWtKS1NVdEx5eEpDakJOQ1hBUDMyR2pQdmRzSllMMFFJbDhJc2F5b3FHaDcrTUtraHNyTnpUVWVPWEtrbjZJb05lZCtqMGVBM09QL3MzZm5jVkdWK3gvQVA4OWhWUlROVExRc1U3blZUVUhtRElpSUZwcEx1WldwbGJ2eXl4YnJWciswMUJhN21aWnJxN2ZVdk9DU3BWbWE0UFlyVFhPOXFET0RvQzJLZXJYTUpWTkVaWjA1eisrUFdRUmpHWVRoQVBONXYxNjhvck4rWitieGNMN3pQT2Y1U2luUHdGSDMzVkdTTm8yMTM0bVlxRk1OWlRRYTY5cHN0amFLb3JTOTVsbnlwaWhtQmxNcDVWa2hSRHF1VHU1MklEYzM5eUNmb2FxWm9xS2ltdHBzdGdkZ243U29PNENHaFZaZkFyQUp3QWFyMWJvaExTM3ROejFpSk04d0dvM2pwWlR2QVBBVlFxd0pEQXdjenZrZ2FpOVZWV2NDZUFsQWdaUnlwTVZpK1VMdm1NZ3pJaUlpYmk4MGkzd2NpdmJJSG9aOUZ2bTFRb2p0L0RLOVpqSWFqUTF3ZGRLNjhFTDNic1YxcGxnQlpNQXgrN3h6OGpxT2JpUnZ3a1NkcWpWSGIra2RRb2kyanVGVXpvbmRpcDNVQlBhYW9BZmg2Q0ZYRk9XQXBta0hMQmJMSDFVWk4xV3VRWU1HK1J3K2ZEaGFVUlRuRE8wUnVQcjVTd0EvQVZnUFlFTmVYdDRPenF4Zis4VEV4TlRKemMxZEtJUVlBa0NUVWs2MVdDei9CRy9ZYWoxVlZkOEE4QWJzbi91VEZvdmwzM3JIUko3bG1IK2lCNEErVXNwZVFvaVFRcXN6WVMrWHVkYlgxM2ZEbmoxNy90UW5TcW9zQm9PaFJlSGg4N2hhKzkydm1NMHZ3VDRTMGpYN3ZOVnFUZWVqRWxRYk1WR242a0pFUkVTMGNQYVFPeEx5TU5oTFpoWDNuRk1lZ0Y5Z0g5Wjh3UEVzZWJyRllqa0IzcmpYQ3VIaDRVMThmSHg2T2lhQjYrRVk1dXgwR2NBV0tlVjZBQnNzRnN0eG5jS2tLdUNZclg4MUFCWDJtN1NSWnJONXRjNWhVUlZTVmZVbEFETmdIeUgxZ3NWaStVanZtS2pLS0txcXRzZlZXZVFMUDk1a0JiQWJ3Rm9wNVZxTHhmS2pUakZTSlFzTkRRMm9WNi9lMzRVUWhZZk9oNk9Fa1pNQWZuUE1PcCttS0VvNjdNL0IvOHpSRjFTVE1WR25LbWN3R0c2NnBoWjVXOWlmVFFzdVpuTU53RkVBenRKbjZWTEtBdzBhTkRqRVo0MXJIY1ZvTkVZVktwOW1STkZlODBOd3pOQ2VtWm01TFNNakkwK3ZRS25xR0F5R2U0VVFYd0pvQWlERFpyTTl0SC8vL29ONngwVlZ6MmcwanBWU2ZnUkFDQ0ZlTVpsTTAvV09pYXFlMFdpOERmYWU5ajRBdXFEb3BMQkg0RWphRlVYNWdVbGE3V00wR2h2amF0SWU1aGcrM3daQVVER2JPMnUvcHp1VGVNZmtkWHdram1vRUp1cmtNVzNhdEtrWEdCallwbERwczdaU3lqQWhSQk1VLzIzb2FSVHFJZGMwN1lDUGo4OUIxa091dmRxM2IzK2p6V2JyNlVqT2U2TG9ETURaVXNxdFFvZ05QajQrNi9mdTNYdFVwekJKSjZxcVBnUGdQZGlIUC81ZlFVSEJZQTV2OUc2cXFvNENzQkNBNG5qOFliTE9JWkdPSENYRHVzT2V1UGVHdmJmVjZTS0FieDFKKzNxVHlYUk9ueWlwQ2lnUkVSR3RIWlBYWFZ2Ny9TL2xkcDIxMytHWWZSNUFHbXUvVTNYRVJKMHF6R2cwK2draDdyVFpiSVZya2JjRmNEdUtmNDc4b3BUeWdMTWV1WlR5Z0orZjN3RStaK1lWaE1GZ01DcUs0aXlmMWg1Ri80aG1PR2RvRHd3TTNMcDc5KzRjbmVJa0hZV0doZ1lFQndkL0RDQWU5aS94WnJkdTNYb1M2KzhTQUtpcStnaUF6d0Q0Q1NIZU5abE00L1NPaWFvRkVSRVJFU21FNkN1RTZBUDdYQ2JPKzF5YmxQSS9pcUtzRlVLczNiZHYzd0VkNDZRcVlqUWE2d29oMnRwc3RqREhDRTVuQXQrNG1NMmRsWURTSEhNY3BRc2gwbGo3bmZURVJKM0tRNFNIaDkvdTQrTVQ1cGpjemZrcytaMEEvSXZaUGhmMlNiNE9BRGlnS01vQklVVDYzcjE3ZjYzS29FbGZZV0ZoTi9qNStmVndKT2IzWHpNcFVDNkFINFFRRzZ4VzY0YjkrL2NmMGlsTXFpWWNOWG0vQnRBQjlsRVZqM09tYjdxV3FxcDlBWHdKSUZBSU1jOWtNbzBGNXllaFFzTER3NXY3K3ZyMkJ0QVhRRmNBZFp6cmhCREg0SmhGUGpjM2R5c25JUFV1UnFPeG1aVFM5ZXk3bERJTXdOOVI5REVLcHh6WWE3KzdKcSt6Mld4cHJQMU9WWUdKT2hVck9qbzZKRDgvdiswMXo1TGZEYUIrTVp2YmhCQkhIQk82SFFDUXJpaktnVmF0V2gzbXQ1RGVLU0lpSXFMUURPMGRBUGc2MXdraGpra3BOd0RZSUlUNG5vODJrSk9xcWgwQWZBM2daZ0RIRlVYcHYyL2ZQb3ZPWVZFMUZSa1oyVjNUdE5VQWdvUVFTMXExYWhYUHZ6bFVIS1BSV0ZkS2VSL3NTWHR2Mks4eFRwY0FmQXRncmRWcVhjOEV6RHNWcWpKVXVPYzlERUFMbEZEN1hRaVJMb1JJY3p6L25oNFFFUEFqUndKU1pXS2k3dVZpWTJQcjUrVGt0SUg5RzBYWHMrU3dUOXgwTFFuZ2Q5aWY1M0ZPN25hQUZ5WXlHbzBOTkUzckpvVG9CZUIrRkwwSnlnT3dRMHE1WGdpeHdXdzIvNlJQbEZTZEdReUcveEZDL0F2MktnOC9TQ2tIc2F3aWxVVlYxYzZ3OTR3R0ExZ3BoQmpLQ2NTb0RFSlZWUlgyR2VUN0FqRGc2bU42TmdCNzRPaHRONXZOYWZxRVNOVkZkSFIwc00xbUM3UFpiR0VBbkwzd2JRRTBMR1p6WiszM2RDbGxtcFF5M2MvUEwzM3YzcjNId0JFL2RCMllxSHVKTm0zYStBY0VCTndsaEdoYmFISzNNQUMzb2ZqbnlDL0FYb3Y4Z0tJbzZWTEtBd1VGQlFjNGtSTTVHWTNHc0VJenRIZEUwWHFudndMWW9HbmErb0tDZ3MyY29JVktFaGNYNTV1VmxmVStnTEdPUmY4S0RnNytYMVoxSUhkRlJFUkVDU0UyT2tvNHJnME9EaDYwZGV2V1hMM2pvcHJCOGJoTmI5Z1Q5MjRBNmhaYWZSeU9wRDBySzJzTHE0MlFrNlAydS9QWjl6QUE0VkxLTzFCNjdmZDBPSko0MW40bmR6QlJyMzBVbzlIWTBqR3hXK0ZueVV1NmVPUUErTkdSa0IrUVVoNncyV3pwKy9mdlAxbkZjVk0xRnhzYld6ODNOL2MrUjNMK0FJQmJDNjB1a0ZMdUZFSnNVQlJsUFNmcUlYY1lESWFiaEJBckFkd0xJRTlLT2RaaXNTVG9IUmZWUEtxcWhrc3B2M1hNZ2JISmFyVStsSmFXZGtYdnVLaG1pWW1KcVpPZm45OFZqcHJ0VXNybWhWWmZCdkNkbEhLdHY3Ly91cFNVbERQNlJFblZWV2hvYUVEOSt2WHZ3dFdlZCtjdyttWW9wdHFSRU9La3BtbHBqZzZ4ZENGRUdsajduUXBob2w3RHRXblRwbDVBUU1BWTJFdWZ0UzJsbHFRVjlobTFYYytSMjJ5MkEzZmNjY2NSUHROSHBURWFqYmRKS1JNQWRFYlJTUU5QQ2lFMmFwcTJ3ZC9mLzd1VWxKUXNuVUtrR2lneU10TGdlTDY0QmV5UDFBd3dtODMvMFRrc3FzR01SdU5kc0NkU3pRSHNzRnF0OXpOWnA0cUlqSXcwU0NuN2FKcldSd2dSaWFzakVEVUFlNldVOFJhTDVVY2RRNlFhb0gzNzlqZHFtaFltcFF4MzFIMFBBOUFHUUwxaU5zOEg4QXV1emo0L3oyUXlYYXpTZ0tuYXFBMkp1bUkwR3VPbGxNTmhuK3lzdUpJTFZMdWNBL0NqRUdLcHlXUktnUDBQcGlleGpYbWZxbWhqYkZmZWg5Y3U4clNxYm1NQTI1azM0cldNUEUyUGExbTFVOU1UZFVWVjFUV3dEMUVpNzVSc05wc2ZndWYrQWJPTmtTZmFHTnNWOGRwRm51YnBOZ2F3blJHdlplUjVWWEV0cTVacWRLSnVOQm9mbDFKK0dob2Fpb2tUSitLT08rNUFVRkJ4bzc2cE5ybHk1UW9PSFRxRTZkT25JeU1qQTQ0NnkvLzJ4TG5ZeHJ5VHA5c1kyNVYzNHJXTFBLMHEyeGpBZHVhdGVDMGpUNnZxYTFsMVZkeHMzeldHWXdnTUprNmNDSVBCd0grNFhpSW9LQWdHZ3dFVEprd0FBQWdoaG52cVhHeGozc25UYll6dHlqdngya1dlVnBWdERHQTc4MWE4bHBHblZmVzFyTHFxMFlrNjdNK3A0STQ3N3RBN0R0SkJvYys5alFkUHd6Ym14VHpZeHRpdXZCaXZYZVJwVmRUR0FMWXpyOFpyR1hsYUZWN0xxcVdhbnFnM0JzQnYxN3hVdlhxdXlUSTlPYWtJMjVnWDgyQWJZN3Z5WXJ4MmthZFZVUnR6SFovdHpEdnhXa2FlVm9YWHNtcXBwaWZxUkVSRVJFUkVSTFVLRTNVaUlpSWlJaUtpYW9TSk9oRVJFYm50M1hmZlJiZHUzZEMrZlhzTUhUb1U2ZW5wYnUxMzVzd1p2UDc2NitqV3JSdWlvcUp3NzczM1l0NjhlUjZKOGN5Wk0zam9vWWVnYVZWWHpTYzlQUjFHb3hIWjJkbFZkazRpSXFxOW1LZ1RFUkdSMjhMRHc3RnExU3BzM3J3WmQ5MTFGOGFQSHc4cFphbjdXSzFXakJrekJvMGFOY0tLRlN1d2UvZHVMRnEwQ0dGaFlXNmY5OFNKRStqZnZ6L3k4L1BMWEI0U0VvSnZ2dmtHaXVLWjI1eVNZaUVpSXFvc1ROU0ppSWpJYmQyNmRVTndjRERxMTYrUEJ4NTRBSm1abVdVbTZrZU9ITUhKa3ljeGN1UkkzSGpqamZEMTlVWExsaTBSR3h2cjlua3ZYcnlJRXlkT3VMM2NrL1E0SnhFUmVSY202a1JFUkZRdVVrcWNQbjBhWDN6eEJRWU5HbFJtejNXelpzMFFHQmlJRHovOHNNU2g0Zm41K1pnNWN5YTZkT21DVHAwNjRaVlhYc0hseTVkZDYwZU5HZ1VBaUltSmdkRm9MSFY1NFdIb3p0OVRVbEl3Wk1nUWRPalFBWTg4OGdoKyt1a24xekV5TXpNeGJ0dzR4TVRFb0cvZnZraElTSURSYUN5eHg3eWtXQUFnTFMzTmRaNUJnd1lWZVRTZ3JOZElSRVRreEVTZGlJaUkzSmFTa29MSXlFajA3dDBiTnBzTnp6MzNYSm43QkFjSFk4YU1HZGkyYlJ2NjlldUhoSVNFdnlUc1U2ZE94YzgvLzR6bHk1ZGo3ZHExdUhEaEF1Yk1tZU5hdjJqUklnREE3dDI3WVRLWnlseCtyVldyVnVIRER6L0V0OTkraTZaTm0rS3R0OTV5clh2ampUZHc2ZElsSkNjbkl5RWhBZHUzYnkvMTlaUjJ6aSsvL0JMdnYvOCt2djMyVzl4ODg4MllPbldxMjYrUmlJaklpWWs2RVJFUnVTMDZPaHA3OSs3RnlwVXJjZjc4ZWJ6NTVwdHU3ZGVwVXllc1diTUdBd2NPeEpJbFN6Qnc0RUFjT25RSUFIRGh3Z1dzWDc4ZUV5ZE9SRWhJQ0JvMmJJaGh3NFpoOCtiTmxSYjNzODgraThhTkd5TTRPQmlQUGZZWURoMDZCRTNUY09IQ0JlellzUVBQUC84OEdqZHVqSnR1dWdsanhveTU3dk04Ly96emFOS2tDWUtEZ3pGNDhHQWNPWExFZFI1UHYwWWlJcW85ZlBVT2dJaUlpR29XUlZIUXFsVXJQUG5razNqeHhSZngxbHR2dVRWeFcvMzY5ZkhVVTA5aHlKQWhtRGh4SWw1NTVSVjg5ZFZYT0gzNk5LU1VHRHg0OEYvMktTZ29nSitmWDRWanZ2SEdHNHZFSWFXRTFXckY2ZE9uQVFBdFdyUW9zdjU2M1hUVFRhN2ZnNEtDaXB6SDA2K1JpSWhxRHlicVJFUkVkTjE4ZlgzTFBidDZjSEF3Um84ZWphZWZmaHFhcHFGUm8wWUFnSFhyMXFGcDA2YWVDTE5FOWVyVkF3Q2NQWHZXOWZ1Wk0yY3EvVHg2dmtZaUlxcDVPUFRkdzdadjN3NmowWWpQUC8rOHlITFdXL1V1bXFZaE5UVVZjK2JNZ2RWcUxkZStScVBSOVZOZE9OdXZwMG9UNlZFRHVibzdjZUlFWG43NVpYVHAwZ1V4TVRGNDZxbW5jUExreVRMM2MzNVd6cDk3N3JrSEV5Wk13UG56NTkwNnJ4N1hxdExhMTdoeDQvN3lUSFIyZGphaW82UHg2YWVmRmxtK2ZQbHlkT3ZXcmN3WnljdUtnOWZwcTQ0ZVBZcU5HemNpTHk4UHAwK2Z4c0tGQzlHOWUvY3k5enQ4K0RBKy9mUlRuRGh4QWphYkRYLysrU2RXcjE2Tjl1M2JRMUVVaElTRVFGVlZ6SjQ5RzJmT25JSE5ac09oUTRld1o4OGUxekdDZzRNQkFLbXBxY2pLeWlwenVidHV2ZlZXdEc3ZEdoOTk5Qkd5c3JKdzh1UkpMRm15cE5SOXJ1ZWM3cnhHSXFwYXYvenlDOGFPSFl0T25Ub2hOallXenozM0hINzk5VmUzOXk4b0tNRFNwVXN4ZVBCZ2RPellFUjA2ZEVELy92M3g4ODgvZXpCcXU4cjRHOFg3cmVxTmlicUhKU2NubzNuejVraE9UcTYwWTFaRi9WYldpSzFjOTk5L1B5Wk1tSURQUC8rODNCZkR3cE1XdWFzbWZYNTYxRUN1aVg3NDRRZEVSa1ppelpvMVdMZHVIZno5L2ZIYWE2KzV2Zi8yN2R0aE1wbXdmUGx5bkR0M3Jsejd1cXNxMmwzSGpoMWhzVmlLZk9HVmtwSUNUZE9Ra3BKU1pOdDkrL1loT2pvYVFnaVB4ZU50NnRTcGd5VkxsdUNlZSs3QjRNR0RFUm9haWdrVEpnQ3czL0QxNzkrLzJHdGNjSEF3VENZVFJvNGNpUTRkT21EbzBLRUlDZ3JDTysrODQ5cG14b3daVUJRRkF3Y09SR3hzTFA3NXozOFcrWktsUllzV2VQamhoL0g4ODg5andJQUJaUzR2anhrelp1RFBQLzlFang0OU1ISGlSUFR2M3grQWZiUkFjYTczbkdXOVJpS3FPdG5aMlhqcXFhZHc5OTEzWThPR0RWaTdkaTBhTkdpQUYxNTR3YTM5YzNOejhlU1RUK0w3NzcvSCtQSGpzWFhyVm56Ly9mZVlPSEVpNnRTcDQrSG9Ld2Z2dDZvM0RuMzNvS3lzTEd6YnRnM3Z2ZmNlbm52dU9menl5eSs0ODg0N0szemNxcWpmeWhxeGxldkREejlFUVVHQnE2U1BwOVdrejY4bXhhcW5vVU9IRnZsRE9uVG9VRHp6ekRQUU5LMWNmMkJ2dnZsbWpCa3pCdi80eHovS3ZXOVpxdUt6akkyTnhkdHZ2NDMwOUhRWURBWUF3SzVkdXhBUkVZRzB0RFRrNU9TZ1RwMDZrRkxDWkRKaDNMaHhIbzNIMnpScjF1d3ZJOFNjUWtKQ3NIcjE2aExYelpzM3I5UmpOMnJVQ0RObnppeDFtMWRmZlJXdnZ2cHFtY3ZEd3NKY3M3RVgvcjI0OVFEUXNtWExJcjNveWNuSkNBa0pLZlhmUjJubkxHbVpPNitSaUtyR2I3LzlocXlzTEF3Yk5zdzFMMFdmUG4zdzNYZmZRVXBaNXBlOGMrZk9SVjVlSGhJVEUrSHY3dzhBOFBmM1IzUjB0TWRqSisvQXIwODhhTU9HRFdqWnNpVmlZbUlRRlJWVmJLKzZ4V0xCd0lFREVSTVRnK2VlZXc2Wm1abXVkY3VYTDBlUEhqMFFFeE9EMmJObnU1YVhWak0yS1NrSlhidDJkVzIvWjg4ZURCa3lCTkhSMGVqYnQyK1JYbGxOMDdCbzBTTDA2OWNQMGRIUjZOV3JsNnV1YkdrMVlxbjg3cnJycmtvN2xqczFnY3ZUUmdvS0N2RHh4eCtqVDU4K3JuYnc2YWVmRnVrVnk4ckt3a3N2dllTT0hUdWlUNTgrUlhvdWl4dDZkZTNRNWZLMnRXdVBXVmFNN3J3bk5kMjFDY1A1OCtkeHd3MDNYRmVpZmVYS0ZkU3BVOGUxYjNscU81ZDJUU25wdWxIVzhVdHJYOWRxMnJRcFdyVnFWV1NiM2J0M1k5aXdZZkQzOTRmWmJBWUFIRHAwQ0ZsWldlalFvUU1BOTl2UXRmOCtDcHM3ZHk1NjlPamhHaFpaMGpXYWFwN3Z2LzhlSjArZWhNMW13NEVEQjdCZ3dRSTgrT0NEZW9kRlJCN1VzbVZMM0hycnJmam9vNCtRbjUrUEN4Y3VZT0hDaGVqVnExZVpTYnJWYXNXYU5Xc3dac3dZVjVKZW5NcTRmeW50SHNySm5YdXg0djVtOFg2cmVtT2k3a0hKeWNubzNiczNBS0IzNzk3WXVISGpYNTVQVGtwS3dvSUZDN0JtelJxY08zY09zMmJOQW1EL2xtL1dyRm1ZT25VcU5tL2VqQWNlZU1DMVQybjFXMU5TVXBDY25JeW5ubm9LZ1AyRy9MWFhYc1AyN2RzUkZ4ZFhaSmpoZSsrOWgxV3JWdUd0dDk3Q3pwMDdNWGZ1WERSczJMRE1jMUQxVUZwTjRQSzBrV25UcG1IcjFxMTQ5OTEzc1hQblRreWZQaDJyVjYvRy9QbnpYZnU4OGNZYnVIanhJcEtTa3JCbzBhSnlEY01IS3Q3VzNJbXhyUGVrTnJGYXJWaTJiRm01aC9sS0taR1JrWUdQUC82NHlNelQ1YW50WE5vMXBhVFBzcXpqbDdkOWRlelkwZlZjNzdGangvRG5uMzhpT2pvYTdkdTNkeVh3ZS9mdVJldldyZEc0Y1dNQTdyZWhhLzk5T0gzNTVaZFl0V29WUHZua0U5eDY2NjJsWHFPcDVqbCsvRGorNTMvK0J4MDdkc1NFQ1JQUXExY3ZQUDc0NDNxSFJVUWU1T2ZuaC9uejUrUFlzV1BvM2JzMyt2VHBnNy85N1c5NDVaVlh5dHozeElrVHlNN09SbGhZV0tuYlZjYjlTMm4zVU81eTkyOFc3N2VxRnlicUhuTGt5Qkg4OHNzdnVQLysrd0VBWGJ0MlJXNXVMbmJzMkZGa3U2ZWZmaHFOR2pWQ2t5Wk5NSExrU0d6YnRnMkEvZUloaE1EcDA2ZFJ0MjVkdEduVHhxM3pqaGd4QWtGQlFhNlphN3QwNllKV3JWcmh5SkVqcUZldkhrNmVQQW1yMVlwTGx5NWh4WW9WbUR4NU10cTFhd2RmWDErMGF0VUt6Wm8xcThSM2dUeXBwSnJBWlNuY1JqSXpNN0YyN1ZxOCt1cXJ1T09PTytEcjY0dnc4SEE4OWRSVFdMVnFGUUI3eisyMmJkdnd3Z3N2b0hIanhtamN1SEc1Ym1BcjJ0YmNpYkdpNzBsTjg4NDc3MEJSRk1USHg3dTlUK2ZPblJFWkdZbkJnd2RqOE9EQmVQcnBwd0dVdjM1MVNkZVVrcFIxL090cFh4MDdkc1NCQXdlUW5aMk5YYnQyd1dBd0lEQXdFQjA2ZEhBbDZ2djI3VU5NVEF5QThyV2hhNitoZ0wyMzllT1BQOFpISDMyRTFxMWJBN2orYXpSVlQ2TkhqOGJHalJ1UmtwS0NkZXZXNGVtbm40YVBqNC9lWVJHUmgrM2F0UXVIRHgvR2dBRUQwS2xUSjZ4ZHU5WTFNcXMwQlFVRkFFcWV4d0tvblB1WHlycGZkK2R2RnUrM3FoOCtvKzRoU1VsSmtGSVc2ZkhLeTh0RGNuSXk0dUxpWE11YU5HbFM1UGZzN0d4b21vYVFrQkM4OWRaYitPQ0REL0RaWjU5aDBxUkpydWN4UzlPOGVmTWkvLy9SUng4aEtTa0o0ZUhoQ0FnSUFHQWZRdU1jNGxjWno4eVRQa3FxQ1Z6YUVDeWdhQnM1ZGVvVXBKUm8xYXBWa1cxdXUrMDJuRDkvSHBxbXVjb1UzWGJiYmE3MWhaT1lzbFMwcmJrVG85UDF2aWMxeVh2dnZRZUx4WUtGQ3hlVzYzVnQzNzRkVjY1Y3dadHZ2b2xWcTFhaFg3OSs4UGYzTDdPMjg3Vkt1cWFVcEt6algwLzdNaGdNOFBmM2g4bGt3cTVkdTF3SmVVeE1ES1pQbjQ2elo4L0NiRGJqc2NjZUExQytOblR0TlJRQVB2amdBL1RvMGFQSWpjMzFYcU9KaUtoNnVIVHBFbWJObW9VcFU2YWdXN2R1QU94L1k2ZE5tNFkxYTlhVXVtK3paczBnaEVCR1JrYUpqNGhXeHYxTFpkMnZ1L00zaS9kYjFROTcxRDNBWnJOaHc0WU5HRGR1SEw3NDRndlh6MXR2dllVZE8zYmd3b1VMcm0wTFA2ZDUvUGp4SXBQWFBQREFBMGhPVGtaMGREUmVmdmxsdDg1ZCtKbWEzMzc3RFlzV0xjTDgrZk14Wjg0YzlPM2IxN1h1aGh0dUFBQk80dVdGQ3JlUm0yNjZDWUM5N1JYMjIyKy91ZHBpNFJyRFRvVnJERHN2eXJtNXVhNWxoZHQxUmR1YU96RjZpN2x6NTJMSGpoMVlzR0NCcXlaemVkeDAwMDE0NTUxM2NQNzhlWHp5eVNjQWl0WjJOcGxNUlg3OC9QeUs3Ri9hTmFVa1pSMi9yUFpWSEg5L2YwUkZSV0hIamgwd204MnVSTDE1OCthNDVaWmJzR1RKRWxpdFZxaXE2bnJkZ0h0dHFMam5FcWRQbjQ0Tkd6Wmc1Y3FWUlpaZnp6V2FpSWlxaDk5Ly94MTVlWGxGRXUxT25Ucmg1TW1UWmZZT0J3Y0hJem82R29zWEx5NXhtOHE0ZjNIM0hxcXNlekdnN0w5WnZOK3FmdmlPZThDdVhidHc4ZUpGOU9uVEJ6ZmZmTFBycDN2MzdxaGZ2ejQyYk5qZzJuYnUzTG00Y3VVS2poOC9qb1NFQlBUcjF3K0EvVnV0MU5SVUNDRnc2NjIzSWo4LzMxWEN4ZDM2cmM3aHFLZE9uVUpXVmhhKytPSUwxN3FRa0JEY2M4ODltRFp0R2c0ZE9nU2J6WVpmZnZuRlZaZTVvblZwU1YvdWZuNk5HemZHZmZmZGgyblRwdUh3NGNPdWlaVG16WnVIRVNOR0FMRFhHRzdWcWxXSk5ZWnZ2LzEyMUsxYkYydlhyZ1ZnSHpteWRPbFMxL3FLdGpWM1l2UUc4K2ZQeHc4Ly9JQlBQLzNVOWR6MTlhaGZ2ejVlZWVVVmZQYlpaL2pwcDUvS1ZkdTV0R3NLVVB4bldkYnh5MnBmSlltTmpjVzMzMzZMQmcwYUlEUTAxTFU4SmlZR1NVbEpybDUzb09KdDZPOS8venRtekppQk9YUG1ZUDM2OWE3M29LUnJOT21qckpyQ2xWRnptSWhxajl0dXV3M0J3Y0ZZdUhBaHNyS3k4TWNmZjJEWnNtVlFWZFd0cEhUQ2hBazRlUEFnWG43NVpXUmtaTUJtc3lFckt3dGJ0bXpCa1NOSEt1WCtwYXg3S0tleTdzWGMrWnZGKzYzcWg0bTZCemkvclhLV2VuRHk4ZkZCdDI3ZGlzeitIaFlXaGdjZmZCRERodzlIYkd5czY5bE1tODJHS1ZPbUlEWTJGc3VYTDhmVXFWTmRQVDN1MW0rOS9mYmI4ZGhqaitHbGwxN0NpQkVqMExGanh5THJwMDJiaHJDd01Jd2RPeGFkT25YQ1AvLzVUK1RsNVpYckhPUWVvOUg0bHhteG5kL2dsbFo3R0NnNms3YTd5dlA1VFpreUJVYWpFYzg4OHd4aVltSXdlZkprakJvMXlqVnNHTEQzS0o0N2R3N2R1M2ZIaEFrVDhQREREN3ZXQlFRRVlOcTBhZmpxcTYvUXIxOC9qQjA3dHRMYm1qc3gxbllMRml6QTBhTkgwYjE3ZDFmN2NjN21XbFlidXRZOTk5eURuajE3WXNxVUtiRFpiRzdYZGk3cm1sTFNaMW5XOFV0clh5WHAyTEZqa1ZuZG5XSmlZbkRseXBXLy9IdXBhQnZxMkxFalhudnROYno1NXB2WXVuVnJxZGRvSXFxNUNsOVBQZkU3VlI5MTZ0VEJoeDkraVBUMGRIVHYzaDJQUFBJSTZ0U3A0NW9rdGF6UDdiYmJic095WmN0UXIxNDlQUHZzcytqUW9RUDY5T21EWmN1V3VaNWRyNHo3bDlMdW9aekt1aGR6OTI4Vzc3ZXFseHA5VjZHcXFnVEFXY205bURQWk5adk5IbW5MYkdQa2lUYkdka1c4ZGxXKzlQUjBqQm8xQ3R1M2IwZmR1blhMdmI2MjhYUWJBN3l6blZGUnZKYVJwMVhGdGF5NllvODZFUkVSVlJubkVQU2RPM2RpNE1DQmlJbUp3WFBQUFlmTXpNd2k2Nit0YVY5V2ZWOG5pOFZTN0hHdmxaK2ZqNWt6WjZKTGx5N28xS2tUWG5ubEZkY3puYzRZa3BPVDBhUFppdmRJQUFBZ0FFbEVRVlJIRC9UczJSTjc5dXpCc21YTDBLVkxGM1R2M3QxVnBZV0lpTWdUbUtnVEVSRlJsVXRLU3NLQ0JRdXdaczBhbkR0M0RyTm16U3F5L3RxYTl1N1c5eTNydUU1VHAwN0Z6ei8vak9YTGwyUHQyclc0Y09FQzVzeVpVMlNiakl3TWZQUE5OK2pRb1FOZWZmVlZIRDkrSE92V3JVTmNYQnplZmZmZFNudzNpSWlJaW1LaVRrUkVSRlh1NmFlZlJxTkdqZENrU1JPTUdqWHFMejNVaFd2YWw2ZStiK0hqamh3NXN0aWU3d3NYTG1EOSt2V1lPSEVpUWtKQzBMQmhRd3diTmd5Yk4yOHVzdDJqano2S3VuWHJvbGV2WGpoLy9qeEdqUnFGdW5Ycm9tZlBudmoxMTE5aHM5a3EvNDBoSWlJQzY2Z1RFUkdSRHBvMGFlTDYvYWFiYmtKMmRuYUpOZTNMVTkrMzhIR2JOR255bCtNQ3dPblRweUdseE9EQmcvOFNWMEZCZ2V2M2hnMGJBb0RybVhabnhZV0FnQUFBOWdtYWZIeDgzSHpGUkVSRTdtT2lUa1JFUkZYdTh1WExyZ1Q0K1BIamFOS2tTWWsxN1F2WDkyM2J0cTFyZVhIMWZhODlibkgxZnhzMWFnUUFXTGR1SFpvMmJWckpyNHlJaUtqaU9QU2RpSWlJcXR6Y3VYTng1Y29WSEQ5K0hBa0pDZWpidDIrSjI1YW52dSsxeCszWHI5OWZqaGNTRWdKVlZURjc5bXljT1hNR05wc05odzRkd3A0OWV5cjlkUklSRVYwUDlxZ1RFUkZSbFFzUEQ4ZEREejJFdkx3OFBQREFBeGd6Wmt5cDIwK1pNZ1Z6NTg3Rk04ODhnOHpNVERSdjNoeWpSbzNDd0lFRGkyd1hGaGFHQng5OEVQbjUrZWpkdXpjZWYvenhZbzgzWThZTVRKOCtIUU1IRGtSQlFRRmF0V3FGNTU5L3Z0SmVIeEVSVVVVd1VTY2lJcUlxMTZ0WHI3OGsyWUE5MFM2dVpuSmdZQ0RHangrUDhlUEhGM3U4d3ZzTkdqU296T00yYXRRSU0yZk9MUE5ZN3Z3L0VSRlJaZVBRZHlJaUlpSWlJcUpxaElrNkVSRVJFUkVSVVRWUzB4UDFjd0J3NWNvVnZlTWdIVnkrZk5uNTZ6a1Bub1p0ekl0NXNJMnhYWGt4Yjc5Mk9ZZU5PMmRtcDhwWFJXM01kZnpxMk03STg3ejlXa2FlVjRYWHNtcXBwaWZxUHdMQW9VT0g5STZEZEZEb2N6L293ZE93alhreEQ3WXh0aXN2eG1zWGVWb1Z0VEdBN2N5cjhWcEdubGFGMTdKcXlVZnZBQ3JpNXB0djlnWFE3OGNmZjBUcjFxMVJ2MzU5K1B2NzZ4MFdlZGpseTVkeDRNQUJ6Smd4QStmUG40ZVVjdXJwMDZjdG5qZ1gyNWgzOG5RYlk3dnlUcngya2FkVlpSc0QyTTY4RmE5bDVHbFZmUzJycm9UZUFWU1FvcXJxR2dCOTlBNkVkSk5zTnBzZkJDQTlkSHkyTWZKRUcyTzdJbDY3eU5NODNjWUF0alBpdFl3OHJ5cXVaZFZTamU1UkJ5QlBuVHExb21uVHByOEtJUm9BcUFlQUQ3M1ZmdWNBN0pWU1RyVllMQlBoMlgrNGJHUGV5ZE50ak8zS08vSGFSWjVXbFcwTVlEdnpWcnlXa2FkVjliV3NXcXJwUGVwZVQxVlZDUUJtczVtZkpSRlZDM0Z4Y1lFWEwxNThDRUM4RU9JK1hKMFA1YWlVTWxGUmxKdWxsRTlMS2VjcmlsSkhTamtBUUJBQVNDblBDeUcrRUVJa21Fd21zMTZ2Z1lpSWlFaFBOWDB5T1NJaXFpWlVWVFdxcWpvM0t5dnJkMGV5M1IxQUxvQ2xRb2l1WnJNNTFHS3hUSlZTWGdFQVJWRU9tMHlta1g1K2ZqY0RlQUxBZjRRUU53QjRSa3BwVWxVMTFXZzBQdGUrZmZzYmRYeFpSRVJFUkZYT1YrOEFpSWlvNW1yZnZ2Mk5OcHR0cUpReUhrQTd4MklKSUFWQWdoQmloY2xrdWxoNEh5R0VJcVdFbEZJRGdKU1VsQ3dBbndMNDFHQXczQzJFR0MybEhDNkVhQ2VsL01CcXRjNVVWVFVKUUVMcjFxMi9XN2x5cGEwS1h5SVJFUkZSbFdPaVRrUkU1VEpvMENDZmpJeU1Ia0tJMFZhcnRSK0FBTWVxczFMS3BacW1KZTdmdjcvRVVpcFNTZ1VBaEJEYXRlc3NGc3VQQUY2S2k0dWJsSm1aMlZ0UmxIZ0FEd0FZQkdEUTBhTkhmMU5WZFRHQVJXYXpPYVBTWHh3UkVSRlJOY0JFbllpSTNLS3FhaWlBMFVlUEhoMGhoR2p1V0d3RmtDeUVTQUN3em13MkY1UjFIQ0dFajZOSHZjU2U4YTFidDFvQnJBR3dKaW9xcXFuTlpoc09ZTFNVOHU4QVhnWHdpcXFxMjRRUWlRVUZCVitscGFWZHFmQUxKQ0lpSXFvbW1LZ1RFVkdKd3NQRGcvejgvQVpLS1VjRHVBZUFrRklDd004QUVvVVFTMDBtMDZueUhMTzBIdlhpN04yNzl6U0FXUUJtR1F5R0dOZ25xWHNFd0wxU3ludDlmWDAvTkJnTVh3SklzRmdzdThzVEN4RVJFVkYxeEVTZGlJaitvbkJDTEtVTWRpeStKSVQ0MG1hekphU21wdTY2M21OTEtSVWhSS2s5NmlWeEpPSzd3OFBEWDNCOGdSQVBvTE1RNG5FQWo2dXEraE9BUkI4Zm42V09CSitJaUlpb3htR2lUa1JFQUlEQ1E4d0IvTjJ4V0FMWURpREJhcld1ckl3aDVrSUlIOGV2YnZXb0Y4Y1J4MklBaTUxRDhvVVFJeHhENDJmYWJMWnBxcXB1MERRdG9XSERodXNjUSttSmlJaUlhZ1FtNmtSRVhpd3VMczdYT1dtYnpXWjdBSUNmWTlWSktlVVNLV1ZpYW1ycTRjbzhaMFY2MUl2am1GVHUxVUdEQmszT3lNam9vU2hLdkpTeUw0QitpcUwwdTNqeDRobFZWWmRLS1JNZGs5VVJFUkVSVld0TTFJbUl2SkN6RE5yRml4ZUhLNG9TNGxpY0QrQnJSVkVTV3JacytYK2VLb01taENqWE0rcnVjc1M3QWNBR285SFlHTUJRS1dXOEVDSWN3SGdoeERoVlZWTUFKUGo1K2Exd2xJVWpJaUlpcW5hWXFCTVJlWW5vNk9qZ2dvS0NSd0hFQTRnR0lJUVFBSkFHKzhSd241bE1wbk1Bc0cvZlBvL0ZJYVgwY2ZTb1YycWlYcGpqZFh3QTRBTlZWWTJ3ditiQkFEb0E2RkJRVVBDZTBXajhXZ2lSdUcvZnZoOWdIK0pQUkVSRVZDMHdVU2NpcXQxRVpHVGt2VkxLMFFVRkJRTUFCRG1XWDVCU0xvZDlwblRQWmVYRkJYUzFSOTBqUGZiWE1wdk5KZ0NtdUxpNGNSY3ZYdXd2aElnSDBGVktPVUpLT1VKVjFTTUFFcTFXNitLMHRMVGZxaUltSWlJaW90SXdVU2NpcW9YQ3c4T2IrL3I2amdRd1d0TzAxbzdGR29ETlFvaUUrdlhycjlxNmRXdXVUdUVwQUR6YW8xNGN4K3Y5QXNBWEJvT2hoUkJpRklCUkFGb0RtT3JyNi91bXFxcmZBVWpNeXNwYWs1R1JrVmVWOFJFUkVSRTVNVkVuSXFvbFFrTkRBNEtEZ3grRWZkYjI3Z0NjczZ2L0Y4QmlUZE1XcGFhbS9sZW44QXJ6QWFxdVI3MDRGb3ZsT0lBM0FVd3hHQXhkWVM5RjF4L0EvUUR1RHc0Ty90Tm9OSDd1S0VXWHFsZWNSRVJFNUoyWXFCTVIxWEFSRVJFUlBqNCs4VkxLSVFCdWRDek9FVUo4bzJsYWdzVmkyWXpxOVF5MkxqM3FKWkNPOTJkelJFUkVReDhmbjhHTzJ1eEdLZVUvRkVYNWg2cXFaZ0NKQVFFQm4rL2V2ZnU4enZFU0VSR1JGMkNpVGtSVUE4WEV4RFRLeThzYkFudnZ1U3FsQk96SitENGhSS0xOWnZzOE5UVTFVOWNnU3lDRVVLU1VsVDdyZTBVNTNxOVBBSHhpTkJyREhBbjdVQUFxQURVdkwyK1dxcXByaEJBSkpwTnBFeXBRQjU2SWlJaW9ORXpVaVlocURzVm9OSGFUVXNibjVlVTlDQ0RRc2Z3Y2dHVUFFc3htYzVwKzRibEhTdWtEQUpxbTZUYjB2U3dta3lrZHdQKzJhZE5tZ3IrL2YxL1loOGIzQVBDb2xQSlJWVlZQU0NrWCsvcjZMdHE3ZCs5Um5jTWxJaUtpV29hSk9oRlJOUmNWRmRYS2FyV09Fa0tNbEZMZTVsaHNsVkt1QjVDWW41K2ZkUERnd1h3OVl5d1BaNCs2b2lqVnZrZmE4YjUrRGVCcmc4RndzNklvSTZXVW93SDhUUWp4dXMxbWUxVlYxUjhBSkFRRUJIeTllL2Z1SEgwakppSWlvdHFBaVRvUlVUVVVFeE5USnk4dmJ3Q0FlSnZOZHErenBCbUF3d0FXMld5MnhmdjM3eitwWTRqWFRVcXBBSUNpS05XMlI3MDRGb3ZsZHdEdkFIaEhWZFhPc05kbUh3aWdDNEF1ZVhsNWMxVlZYUzZFU0RTWlRDbDZ4a3BFUkVRMUd4TjFJcUpxSkRJeXNyMm1hZkY1ZVhtUEFXamdXSHdad0ZkU3lrU0x4YkpOeC9BcWhaVFNSd2dCVGRPcWZZOTZTY3htODNZQTIyTmpZNS9MenM1K0JNQm9JVVJIQUU5S0taODBHbzBITlUxTHNObHNuNldscFozVk9Wd2lJaUtxWVppb0V4SHBMRHc4dkltUGo4OHdSVkhpTlUxcjQxZ3NBZXdTUWlRR0JnYXUyTGx6NXlVOVk2eE16dEVCTmExSHZUaU96K1hmQVA1dE5CcnZjZ3lMSHk2bGJDT0VtT1ByNi91T3FxcnJBQ1FHQndkdjJMcDFxMVhmaUltSWlLZ21ZS0pPUktTRHVMZzQzNnlzckFkZ243VzlOd0IveDh6dHB3RXNjUXlmL2xuUEdEMUlBUUNielZaamU5U0w0L2k4SnNURnhiM3ErR3pqWWY5cyt3UG9uNVdWZFVwVjFhVzEvTE1sSWlLaVNzQkVuWWlvQ2tWR1J0NHBwUnlkbFpVMUFrQXp4K0lDQU44QVNQQ1NYbGNmQURWaU1ybnI0Zmo4a2dFa2g0ZUhOL0h6OHhzT1lMU1VzZzJBbDZXVUw2bXF1bHRLbVZDM2J0MHZhOU5vQ1NJaUlxb2NUTlNKaUR5c1RaczI5Zno5L1I4Rk1GclR0STRBaEdQVmowS0loSUtDZ3FWZTloeXpBbFR2OG15VnhmRzV6Z0V3eDJnMFJqdHFzejhLb0tNUW9tTk9Uczc3cXFwK0JYdHB2ZTI2Qmt0RVJFVFZCaE4xSWlJUGNjd01QaHJBSUFEMUhJc3ZBbGdoaEVqdzRwbkJuYytvMThvZTlaSTRQdThVbzlINHY1cW1EUkJDakFad0w0QlJBRWFwcW5wWUNKRm90VnFYMU5RWi9ZbUlpS2h5TUZFbklxcEUxOWJhZGl6V3BKUmJBU1FvaXZLMXlXVEsxaS9DYXNFSDhJNGU5ZUk0UHYrbEFKWkdSVVcxMGpSdHRKUnlKSUMvU1NuZjl2SHhtV0l3R0w0RmtKQ2ZuNS9zcU9WT1JFUkVYb1NKT2hGUkJiVnAwOGJmMzkrL0w0QjRJVVFQS2FYejJ2cXJFR0l4Z0VWbXMvbUlqaUZXTjE3Wm8xNmN2WHYzSGdYd09vQTNWRlh0RHZzSWpBZUZFTDBBOUFvSUNEaW5xdXBuQUJMTlpuT2FuckVTRVJGUjFXR2lUa1Iwbll4R1k1amptZU9oQUc1eUxNNERzQXIyWjQ2L0ErRDF5V2d4dk9ZWjlYTFF6R2J6L3dINHY1aVltRWE1dWJsREhVUGpEUUJlQVBDOHFxb21JVVNpeldiN1BEVTFOVlBmY0ltSWlNaVRtS2dURVpWRFJFUkVReDhmbjhGU3luZ3BwUkdPaWVHRUVLbWFwaVVFQmdZdTI3MTc5M21kdzZ6dWF2V3M3eFhsYUQ4ZkFmZ29NakxTSUtVY3JXbmFVQ0ZFcEpReVVsR1UyUWFEWVRXQVJJdkZzaG1BMURkaUlpSWlxbXhNMUltSXlpWU1Ca05YMkllMjk1ZFMxZ0VBS2VWNUljVG5pcUlrN051M3o2SnpqRFZKcmF5ajdnbU9kbVVKRFExOUtUZzQrQ0hZaDhaM0UwSU1BVEJFVmRYL0FsaXNhZHFpMU5UVS8rb1lLaEVSRVZVaUp1cEVSQ1V3R0F3dGhCQ2pZSitWKzNiSFlodUFid0VrWExwMDZadU1qSXc4ZmFLcjBSUUE4UEh4NGRCM056bmEyUW9BSzZLaW9tNjFXcTBqSFVQald3RjRRMUdVMTFWVjNTS0VTS2hmdi82cXJWdTM1dW9iTVJFUkVWVUVFM1Vpb2tMaTR1SUNMMTY4MkY4SUVRK2dLeHhKSllDalFvaEZBQmFiVEtZVHVnVllPL2dBZ05WcVpZLzZkZGk3ZCsrdkFLWUNtR1kwR3VNY0ZRWUdBTGhQU25sZlZsWldwc0ZnK0FKQWdzVmkyYWRyc0VSRVJIUmRoTjRCVU1Xb3Fpb0J3R3cyODdNa3FnQ0R3UkRwNktFY0RPQUd4K0pzQUtzY05jKzNnczhDVndwVlZkTUJ0QlZDL04xa012MnNkenkxZ2RGb2JDQ2xmQXoyb2ZIdGNmWHZlenFBQkNIRVp5YVQ2Wnh1QVJJUkVWRzVNTG1yNFppb0UxMC9vOUhZV0VvNURQYmtKdHl4V0FMWUF5QlJDTEhjWkRKZDFDM0FXa3BWMVlNQTdyYlpiSGZ1MzcvL2tON3gxRGJ0MnJWcm95akthQ0hFY0FCTkhJdnpBU1FyaXBMUXNtWEwvMXU1Y2lVZk95QWlJcXJHbU56VmNFelVpY3BuMEtCQlBzZU9IZXNwcFJ3dHBld0xJTUN4NnF3UTRqT3IxWnF3Zi8vK2czckdXTnVwcXZvemdEc0IvTTFzTm1mb0hVOXRaVFFhL2FTVWZXRC9JdW9CWEgzYzdhU1Vjb21VTWpFMU5mV3dmaEVTRVJGUlNaamMxWEJNMUluY0V4RVI4VGNoeEdnaHhBZ0F0emdXV3dGc2dMMzNmSzNKWkNyUUwwTHZvYXJxSVFCL3MxcXRyZExTMG83cEhZODNNQnFOemFTVXcyRlAydTl5TEpZQWRnQkl0RnF0WDZhbHBWM1JMVUFpSWlJcWdzbGREY2RFbmFoazRlSGhRYjYrdm9NQXhBUG9oS3ZYdkYra2xJbUtvaXd4bVV5bjlJdlFPNm1xZWdSQUt5bmw3UmFMNWJqZThYaWJ5TWpJV01lSWtrY0ExSGNzdmlTRStGSUlrYmh2Mzc2ZGVzWkhSRVJFVE5SclBDYnFSSDhWRVJIUjBjZkhKNTZKU1BXa3F1b3hBTGRicmRaYjA5TFNmdE03SG0vRkw3S0lpSWlxTHlaMzFVaE1URXlkN096c1ZvcWl0QVlRS29Sb0pZUm9KS1VNQWhBRW9ONDEvdzBDVUFkQURvQXJqcC9MaGY4cmhMZ2lwVHdQNElpVThvaW1hVWZxMXExN2RQZnUzVGxWL3dxSlBDY3FLcXFweldZYkFRN3RyZlpVVlQwTzREWXA1UzBXaStWM3ZlT2hVaDhOMlFqN3JQRjhOSVNJaUtnS01WSFhnZEZvYkN5RWFLOXBtZ0ZBS0lEV2pwK2JxekNNM3dFY2NmeGtLSXBpa1ZMdVlma2Vxa21NUnFNZmdONVN5bmh3c3F3YVExWFYzd0RjNHVmbjF6UWxKZVdNM3ZIUVZjN0pGalZOaXdmUUY0Qy9ZOVZaSWNSbmpoRXBCM1FNa1lpSXlDc3dVYThDNGVIaExYMTlmWHNJSWU2VlVrWURhRlhjZHZYcTFjTXR0OXhTNUtkaHc0YW9VNmNPNnRTcGc4REFRQVFHQmhiNS80Q0FBT1RsNVNFM054YzVPVG5JeWNsQmJtNXVrZi9Qek16RXlaTW5pL3hjdm55NXBIQ1BDaUZTcEpSYnJWYnJkNXpvaWFvalova3BBTU9FRUNHT3hma0Frb1VRaWExYXRkckk4bFBWbDZxcXZ3Tm9KcVZzWXJGWS90QTdIaXBlb2ZLRjhRRENISXVsbEhLdkVDS0I1UXVKaUlnOGg0bTZCOFRGeGZsZXZueTVpODFtNnkrRTZBRjdiN2xMdlhyMTBLNWRPN1JyMXc0dFdyUkE4K2JOY2ZQTk55TTRPTGpLWXN6S3lzTHZ2LytPMzM3N0RjZVBIOGYrL2Z1eGYvLys0aEw0STFMS2IzMThmRmJYcTFkdnk5YXRXNjFWRmlSUklVYWpzWUdVOGxIWWs0YjJ1SHI5U2dlUUlLVmN4cVN2WmpBWURLZUZFQ0crdnI2Tjkrelo4NmZlOFZEWklpSWlvaHhENHdjRGFPaFluQTFnRllCRXM5bThCZlpIVFlpSWlLZ1NNRkd2UE1KZ01Oemp1SWtaQUtDeGMwVklTQWdNQmdNaUlpSVFFUkdCMXExYlExRVUvU0l0Z2FacE9ITGtDRkpUVTVHYW1ncUx4WUl6WjRxTVNqMEg0R3NwNVJjV2kyVWJlRk5HbmllTVJtT2NsSEkwN1ArdTZqcVdaMG9wdjNBTWJkK3JZM3gwSFZSVi9RTkFZMDNUYmtoTlRjM1VPeDV5WDB4TVRKMzgvUHoranNkTnVnQncvakU3S29SWUJHQ3h5V1E2b1Z1QVJFUkV0UVFUOVFxS2pZMnRuNXViTzF4SytTeUF2d09Bb2lpSWlvckNmZmZkaDQ0ZE82SlpzMlk2UjNuOVRwMDZoVjI3ZG1IejVzM1l1M2N2TkUxenJ2cFJDUEd2d01EQXBUdDM3cnlrWjR4VSswUkZSZDJxYWRvb0tlVW9YSDFVUkFPd1JRaVI0Ty92djVvVEl0WmNCb1BoVHlGRUl6OC92d1lwS1NsWmVzZEQxeWNpSXVKMlJWRkdBUmdGb0lWanNRM0FaaWxsNHFWTGwxWm5aR1RrNlJVZkVSRlJUY1pFL1RyRnhNUTB5czNOZlVrSThTenNzN0NqVFpzMmVPaWhoOUMxYTFjMGJOaXdqQ1BVUEptWm1maisrKy94elRmZjRPREJnODdGbDZXVWN3TURBMmZ0M3IzN3ZKN3hVYzBXR2hvYUVCd2MvQkRzczdaM0ErRGpXSFVjd0NKTjB4YWxwcWIrVjYvNHFQS29xbm9CUUVPcjFWcVBNL0hYQ29yQllPaXFLRXE4bFBJaDJLdVJRRXA1WGdqeGhSQWl3V1F5bVhXT2tZaUlxRVpob2w1TzBkSFJ3UVVGQmY4cmhCZ25wYXp2NStjbisvVHBJd1lPSElpNzdycXI3QVBVRWovOTlCTysvdnByckZ1M0R2bjUrUkJDWEpKU3p2SHo4M3VQUFdSVUhwR1JrUVpOMCtLbGxFT0VFSTBjaTNPRUVOOW9tcFpnc1ZpK2g3MDNuV29KVlZXekFOUVBDQWlveTVFUnRVdFlXTmdOL3Y3K2d4MUQ0MVU0N2pPRUVLa0FFbjE4ZkpaeFhnSWlJcUt5TVZFdmg0aUlpQWQ5Zkh3K2tWSTI4L1B6a3dNR0RCQ2pSNDlHNDhhTnk5NjVsdnJqanord2FORWlmUDMxMTdLZ29FQUlJVTdaYkxhblUxTlQxK2dkRzFWZmpoRXBRNFVRb3dFWUhJc2xBTE1RSWlFL1AvK0w5UFQwQ3pxR1NCNmtxdXBsQUVGNWVYa0JCdzhlek5jN0h2SU1WVlhEWVovOGNTaXV6dHVTQnlBSlFJTFpiUDRXL0JLT2lJaW9XRXpVM1dBd0dHNVNGT1ZqS2VWQUFPalZxeGYrOFk5L29FbVRKbnFIVm0yY1BYc1dIMzMwRWRhdlgrOWN0RkpLK1F4bjRhWkNGRlZWdThOKzQ5NFBRS0JqK1RrQXkyQy9jVS9US3ppcU9xcXFaZ09vRXh3YzdNZEtFclZmbXpadC9QMzkvZnNKSWVJQjlJRGpzUlloeEc5U3lzVkNpRVNUeVhSRTN5aUppSWlxRnlicVpUQVlESkdLb3F5V1VqYS85ZFpiTVduU0pFUkhSK3NkVnJXVmtwS0NkOTU1QjcvKytxdnpKdXdoczlsczBqc3Uwby9SYUd3TllKU1VjaVNBV3gyTGJRQytsVkltNU9mbko3RlgxYnVvcXBvSHdOOXNOdnVBUGFwZXBWMjdkcmY0K1BpTWhIMHVpbERIWWdsZ201UXlRVkdVcjB3bVU3WitFUklSRVZVUFROUkxZVEFZaGl1S3NsQks2ZCtyVnkrOCt1cXJDQXdNTEh0SEw1ZWJtNHVwVTZkaXc0WU5FRUxrYTVyMnVNVmlXYXAzWEZSMWpFWmpYVTNUQmdDSUYwTGNnNnNsbkRJQUpOcHN0c1g3OSs4L3FWK0VwQ2RWVlFzQStKak41dXBYcDVLcWpNRmd1QWYyYThSQUFFR094VmtBVmtncEV5MFd5Mjc5b2lNaUl0SVhFL1VTcUtvNkJzQUNIeDhmakJzM0RvODg4Z2lFNE52bExpa2xWcXhZZ1RsejVrRFROQWdoeHBoTXBvVjZ4MFdlWnpRYXc2U1Uyd0UwY0N5NklxWDhDa0NDeFdMWnBtTm9WRTJvcXBvUFFKak5aais5WXlIOU9jcWNQdXFZZ0s0RHJ0NmJiREdielYxMURJMklpRWczekR5TG9hcnFNQUJMRkVVUk0yYk1RTmV1dkUrNFhwczNiOGJFaVJPaGFab0VNTUpzTm4rbWQwdzZVb3hHWTd5VWNqaUF1M0YxY2lXcU9jNEIrRkVJc2RSa01pWEFNOE8yMlU1cXZxcG9Kd0RiU20xUVZXMkZpSWhxR0NicTF6QVlEREZDaU8yS292aTg4ODQ3Nk5hdG05NGgxWGliTm0zQ3BFbVRvR21hRFVBbnM5bjhINzFqMG9HaXF1b2FBSDMwRG9RcVRiTFpiSDRJbFh0anpYWlMrM2lpblFCc0s3V1JwOW9LRVJIVlFFelVDNG1Pamc2MldxMnBVc3FXenozM0hFYU9IS2wzU0xYR29rV0w4TkZISDBFSWNjelgxemZDMjJxdEc0M0d4NldVbjRhR2htTGl4SW00NDQ0N0VCUVVWUGFPVksxY3VYSUZodzRkd3ZUcDA1R1JrUUVwNWVNV2krWGZsWFY4dHBQYXdkUHRCR0JicVMycW9xMFFFVkhOeElsOENyRmFyZTlLS1Z0MjZOQUJ3NGNQMXp1Y1dtWEVpQkdJam82R2xMSmxmbjcrSEwzanFXcU9vYW1ZT0hFaURBWURiNmhycUtDZ0lCZ01Ca3lZTUFFQUlJU28xQXNGMjBudDRPbDJBckN0MUJaVjBWYUlpS2htWXFMdW9LcHFxSlJ5dEwrL1B5WlBuZ3hGNFZ0VG1SUkZ3UnR2dkFFL1B6OElJVWFycWhwYTlsNjF5dDBBY01jZGQrZ2RCMVdDUXA5am0wbytOTnRKTGVMQmRnSlVvSzBjUDM0YzQ4ZVBSMXhjSEdKaVl2RHNzOC9pekprenhXNzdyMy85QzkyNmRVUDc5dTB4ZlBody9QVFRUMjZmSnljbkI1OTg4Z2tlZlBCQmRPalFBVjI2ZE1FYmI3eUJJMGVPd0dnMFl0YXNXVVcyUDNMa0NLS2lvbHkvbDdYTnRaejdHSTFHUkVWRklUNCtIci8rK3F2YjhWYUcwdUlyallmYkNoRVIxVURNUnE5NkJZRFN2MzkvaElTRTZCMUxyUlFTRW9MKy9mc0RnQStBU1RxSFU5VWFBMkN2VnkxUnIxNDk1NitWUFhrWDIwa3Q0c0YyNGpybTliU1ZMVnUyb0gzNzlraEtTc0s2ZGVzUUVCQ0FOOTk4czlodDc3Nzdibno5OWRmWXNtVUx3c1BETVhIaVJMZk9rWk9UZ3llZWVBSVpHUm1ZTTJjT2R1ellnUlVyVnFCejU4NEE3Ri9lSmlVbGxacEl1N05OY1V3bUU3WnMyWUpiYnJrRlU2Wk1LZGUrZXZGd1d5RWlvaHFJaVRyc3BXRUFERk1VaGMrbGU5aW9VYU9jb3hXR085NTNJaUtxUWlOR2pNQWpqenlDNE9CZ05HclVDQ05IanNUKy9mdUwzYlpMbHk1bzBLQUJnb0tDMEt0WEw1dy9mOTZ0Yzh5Yk53L0J3Y0dZUFhzMlFrTkQ0ZXZyaXlaTm1yZ21hSlZTb20vZnZwZzdkMjZKeDNCbm01TFVxMWNQano3NktINzg4Y2R5NzB0RVJGUWRNRkVIY09YS2xhNEEvTnExYThmZWRBOExDUWxCZUhnNEFQaGxaMmQzMFRzZUlpSnZjKzJqWGVmUG55LzFiNStVRW1mUG5zV3laY3N3WU1DQU1vK3ZhUnFTa3BJUUh4OFBJWXFmczFaS2lTZWVlQUwvK2M5L2tKYVdkdDNibE9iU3BVdG8wcVJKa1dWNzl1ekI0TUdERVIwZGpYNzkrbUhmdm4ydWRWOTk5UlY2OXV5Sm1KZ1lmUGpoaDY3bCtmbjVtRDE3TnJwMDZZTE9uVHRqOHVUSnlNbkpBV0NmRE83VlYxOUZiR3dzZXZYcWhXM2J0cFU3VGlJaW91SXdVUWZnNCtOelB3RFhrRHp5ckVKREh4L1FPUlFpSXErbWFScVdMbDJLZnYzNkZicytQVDBka1pHUmVPQ0JCM0RwMGlXTUhUdTJ6R09lUFhzV1dWbFp1UHZ1dTB2ZHJtSERob2lQajhmNzc3OWZvVzJLYytIQ0JTUW1KbUxvMEtGRmxsKytmQm12dmZZYXRtL2ZqcDQ5ZTJMbXpKa0FnSFBuem1INjlPbVlNMmNPTm0zYVZLUTA2OHlaTS9IVFR6OWgrZkxsV0xkdUhUSXpNMTI5L05PbVRVTm1aaWFTazVPeGRPbFM3Tm16cDF4eEVoRVJsWVNKT2dBcFpUZ0FSRVJFNkIyS1YzQyt6NXFtaGVrY0NoR1JWNXM5ZXpha2xCZzJiRml4NjhQQ3dyQjM3MTZzV3JVS09UazVtRDU5ZXBuSHpNdkxBd0Q0K3ZxV3VlM2d3WVB4eHg5LzRQdnZ2Ni9RTm9VWmpVWjA2OVlOcDArZlJwMDZkYUJwVjh1U2QrM2FGYUdob1RoMjdCaUNnb0p3NHNRSkFJQ2ZueDhVUmNISmt5Y1JGQlRrK3BJaE96c2JTVWxKbUR4NU1rSkNRaEFjSEl5UkkwZGk4K2JOeU03T3huZmZmWWZ4NDhlalVhTkd1UEhHRy9IVVUwKzVGU01SRVZGWm1LamJOUVdBRzIrOFVlODR2SUx6ZlJaQ05OVTVGQ0lpcnpWMzdsenMyN2NQNzczM1hxbEp0YUlvYU5HaUJjYU9IWXRObXphVmVkd21UWnBBVVJRY1BYcTB6RzM5L2YzeDdMUFBZdTdjdWJCYXJkZTlUV0Vta3duNzl1M0RnZ1VMc0d2WExyejIybXV1ZFFzWExrUy9mdjJ3WU1FQ0hEMTZGRGFiRFFEUW9FRUR2UDMyMi9qd3d3OHhaTWdRSER4NEVBRHd4eDkvd0dhejRlR0hIM2JOS1AvRUUwL2d3b1VMK09PUFA2QnBHbHEwYU9FNmZxRko0WWlJaUNxRWlicGRVd0JvMUtpUjNuRjRoVUpmaURCUnIyVGxLYnNrcGNUKy9mdkxOYVMwY1BrajU4LzgrZk1ySzN3aXFpS2ZmUElKdG03ZGlubno1cUZCZ3dadTdTT0VnTCsvZjVuYjFhbFRCeDA2ZE1BWFgzemgxbkY3OU9pQit2WHJZL1hxMVJYYTV0cFltelp0aXFGRGg3cWVHLy96eno4eGI5NDhMRjY4R0hQbXpIRldJWEhwMXEwYmtwS1MwTGx6WjB5YVpDOU1jc01OTjBBSWdTMWJ0c0JrTXJsK1VsSlNVTCsrZlQ3VTA2ZFB1NDVSK0hjaUlxS0tZS0pPVkl1VXAreFNyMTY5OFBMTEwyUFpzbVhsUGsvaEc5WW5uM3l5UWpHZk9YTUdEei84Y0lXT1FVVHVXN0JnQVRadDJvUUZDeGFVK2dYMXlaTW5rWnljakp5Y0hKdzlleGJ6NXMxRDkrN2QzVHJIaXkrK2lDMWJ0bURtekprNGRlb1ViRGFiNjNqWEVrTGd4UmRmeEpvMWEwbzhuanZiRkNhbHhLbFRwN0JreVJMWDQxWldxeFZTU3Z6NjY2L0l5c3JDa2lWTFhOdWZQWHNXSnBNSm1xYWhlZlBtcnVIN3djSEJpSTJOeFl3Wk0vREhIMy9BYXJYaWwxOSt3ZDY5ZTlHb1VTTzBiZHNXNzcvL1ByS3lzdkQ3NzcvajMvLyt0MXZ4RVJFUmxZV0p1dDFwQUc2WG5hR0srZlBQUDUyL3N1dWhrcFduN05LNzc3Nkxqei8rdUlvai9LdkxseStYdTA1eVlWTEtTb3lHcVBhYlAzOCsvdnZmLzZKNzkrNnVrVEZSVWZsS2FYNEFBQ0FBU1VSQlZGRUFnTXpNVER6NjZLTUFnTURBUUt4Y3VSSnhjWEY0OU5GSGNmdnR0K09GRjE3NHkzYkZhZG15SlJZdlhveHo1ODVoeUpBaDZOQ2hBeDUvL0hFY09YS2syTzNidFd1SGUrNjVwOVM0M2RrR3NEK2pIaGtaaVNGRGhpQWdJQURUcGswRFlLODZNbXJVS0x6d3dnc1lPblFvWW1KaVhQdG9tb2EzMzM0Ym5UcDFRbUppWXBFdk9LZE1tUUlwSlI1KytHRjA2dFNwU0czMmFkT200ZHk1YytqUm93ZkdqUnZuMXF6NFJFUkU1Q1pWVlhlcXFpcFRVMU1sZVo3RllwR3Fxa3FEd2JCRDc4KytxcWlxS2xWVnJmTDNlc3VXTGJKLy8vNGxycy9JeUpDUmtaRnVIeThqSTZQRTE1R1hseWRuelpvbDQrTGlaS2RPbmVUcnI3OHVzN096cFpSU3BxU2t5TWNlZTB5MmI5OWU5dTNiVis3ZHU5ZTFuL085S2Z3ZVhYdWV3bkU2MTYxZXZWcDI2dFJKZnZmZGQ2V2UyMU9jOGRhR2RrS2U0NGwyd3JaU08zbXFyUkFSVWMzRUhuVUFRb2cwQUVoTlRkVTdGSy9nZko4VlJVblhPWlJhcmF5eVM1V3R0QkpHSlpWRUFvQXZ2L3dTaXFLNGh0SzdLeU1qQTk5OTl4MWlZMk5MUFRjUkVSRVJVVTNEUkIyQXpXYmJDQURidDIrdjB2T2VPWE1HL2Z2M2g2WnA1ZjdkdWYvRER6L3NHdnA3NXN3WkRCZ3dBRkxLY20xYjFaenZzNlpwRzZyODVGNmtyTEpMRlZGNE1qbVR5VlJxQ1NPZzVKSklGVEY0OEdBRUJnWkNTbG5xdVltSWlJaUlhcHF5aTV4NmdhQ2dvTzl6Y25JSzl1L2Y3M2ZtekJtRWhJUlV5WGxEUWtKY005aVc5M2ZuLzY5YXRhckkvMy85OWRmbDNyWXFuVGx6Qm1scGFRQlFVTGR1M1MxVkhvQ1hjSlpkK3ZUVFQ5MnFaVnhlMS9aOEh6OSszRlhDcUREbnVSY3VYSWlWSzFlaWJkdTJDQW9LY3BWRXFvaG16Wm9CS0ZvK3FiaHpFeEVSRVJIVk5MeVRCYkJ6NTg1THFxcCtwbW5hNk1XTEYrUGxsMS9XTzZSYWE5R2lSYzVlL3FVN2QrNjhwSGM4dFpHejdOS0NCUXZjTHJ0VVVjNFNSdDkvL3oyQ2c0T0xySE9XUkZxN2RpMmFObTBLaThXQ0RSdEtIMHpoVExMejgvUGg3KytQeTVjdi8yVWJSVkhLUERjUkVSRVJVVTNFb2U5WHZRMUFXNzE2ZFlsMXA2bGl6cHc1NCt6bHR3a2gzdFk3bnRySTNiSkxsYTIwRWthbGxVUUNnSHIxNmtIVE5LU25weU1yS3d1QXZiZThUcDA2MkxWckZ3QmcvZnIxMTNYdTJ1NzQ4ZU1ZUDM0ODR1TGlFQk1UZzJlZmZiYkU2MWQ1dGkxT1RrNE9Qdm5rRXp6NDRJUG8wS0VEdW5UcGdqZmVlQU5Iamh5QjBXaXNySmZrY3VIQ2hWSm5GYTl1eDYzT25KOVI0Wi81OCtkZjE3SGNmZjlLYXhlVkdZK25lV043SVNLaTZvR0p1b1BaYk00UVFpVG01K2ZqelRmZmREM2JUWlZEMHpTOCtlYWJLQ2dvZ0pReTBXUXlGVitqaHlyRTNiSkxnUDA1ODBjZWVRU2Fwcm0yTFc0N2Q1VlV3cWkwa2tqTzlZODk5aGllZU9JSlYya2pmMzkvakI4L0hsT25Uc1d3WWNQSy9OS2h0UEpKdGRtV0xWdlF2bjE3SkNVbFlkMjZkUWdJQ0NoU1Z1cDZ0NzFXVGs0T25uamlDV1JrWkdET25EbllzV01IVnF4WWdjNmRPMWZteXluaWhodHV3SW9WS3lwMERPZmNISlY5M0pyS09XR2p5V1RDazA4K2VWM0hxTXozcnpMaThUUnZiaTlFUkVUVlJuUjBkTERSYUR5cXFxcGN0R2lSWGhWYWFxWEV4RVJuNlprajBkSFJYamMrbWFXVWFwL3FVSjdOWnJNVitmLzkrL2ZMamgwN1ZuamJhNzM3N3J0eTdOaXhVdE8wdjZ3cnJXU2Yzc3BiZnRBVHFrTjVOajArbzlMTzZlbDRpbXVuTlFITHN4RVJVV0hzVVM4a0pTVWxTMG81QklCdDd0eTUyTFJwazk0aDFRcWJObTNDdi83MUx3Q3dBUmlha3BLU3BYTklSTFdDOHpsOXAvUG56NWM0R1daNXRpMU0welFrSlNVaFBqNGVRb2d5dDkrelp3OEdEeDZNNk9obzlPdlhEL3YyN1hPdCsrcXJyOUN6WjAvRXhNVGd3dzgvTEhYNXRVT25yVllyM24vL2ZYVHYzaDB4TVRHdXVVUktPMTl4STBhdVBXNTJkamJlZU9NTjNIUFBQZWpjdVRQZWV1c3Q1T2ZuRjlsMjQ4YU42TjY5TzNyMDZJRTllL2FVK1I3VUpLVzlmOFc5NTllK2Y2WHRYMTVMbGl6QndJRURYU1BhcGs2ZFd1VHhpbDI3ZHVHaGh4NUNURXdNWG56eFJWeTZaSi9teExuK20yKytRZWZPbmJGNTgyYms1K2RqOXV6WjZOS2xDenAzN296Smt5Y2pKeWNIUU1YYW9iZTNGeUlpcWpwTTFLOWhOcHYvQTJDVXBtbHkwcVJKTFBGVVFaczNiOGFrU1pPZ2Fab0VNTkx4L2hKUkpkTTBEVXVYTGtXL2Z2MHFkZHV6Wjg4aUt5c0xkOTk5dDF0eFhMNThHYSs5OWhxMmI5K09uajE3WXViTW1RQ0FjK2ZPWWZyMDZaZ3padzQyYmRxRWJ0MjZsYnI4V3JObno0YkpaTUxDaFF2eHd3OC9ZTWlRSWFXZUR3QysvUEpMS0lyaUdsNWRuQ2xUcHVEaXhZdElTa3JDVjE5OWhjT0hEK09UVHo0cHNzM2h3NGVSbkp5TSsrNjdEeDk4OElGYjcwTk5VZHI3VjlKNzd1Nys1VFZreUJCb21vYU5HemZpMkxGajJMcDFLMTU0NFFYWCtyVnIxeUloSVFGSlNVbkl6TXo4eTJlUmtaR0I3Nzc3RHJHeHNaZzVjeVorK3VrbkxGKytIT3ZXclVObVppYm16cDFiNFhibzdlMkZpSWlxRGhQMVlwak41cytFRUU5b21vWkpreVpoK2ZMbHV0UWJyOG1rbEZpK2ZEa21UcHdJVGRNZ3BSeGpOcHVYNlIwWFVXMDFlL1pzU0NreGJOaXdTdDAyTHk4UGdQdmw3cnAyN1lyUTBGQWNPM1lNUVVGQk9ISGlCQURBejg4UGlxTGc1TW1UQ0FvS2NpWCtKUzB2TERjM0Y5OTg4dzFlZi8xMXRHalJBdjcrL29pSWlDajFmTzY0Y3VVS05tL2VqQmRmZkJFTkd6WkVTRWdJeG93WmcyKy8vYmJJZGtPSERrVmdZQ0I2OWVxRlk4ZU91WDM4NnFidzVHM09MeTVLZXY5S2U4OExxOGo3ZjIwOHZyNitlT21sbDdCZ3dRSjg4TUVIR0R0MkxHNjQ0UWJYOXM4Ly96d2FOV3FFbTI2NkNXUEdqTUcyYmR1S0hHL3c0TUVJREF5RWxCSkpTVW1ZUEhreVFrSkNFQndjakpFalIyTHo1czBWYW9mZTFsNklpRWhmTE05V0FwUEp0TkJnTU9ScG1yWncxcXhaL2djT0hNQnJyNzJHd01CQXZVT3I5bkp6Yy9IV1cyOWg0OGFOQUpBSDRIR0x4Zktaem1FUjFWcHo1ODdGdm4zNzhPbW5uNWFaVUpkbld3Qm8wcVFKRkVYQjBhTkhjZWVkZDVhNS9jS0ZDN0Z5NVVxMGJkc1dRZi9mM3IxSFYxWGZlUi8vL0U0dVRjalZGQWdoT0Z6Q3pCTHRBMGtRYVFRZWxZdU9GRVdnZGRRUnBXdVcwM242YU9WeDZ0UHlxRlNvUmNJVTZVSmJXWXh0QVR2TDZTaUNGRVRsV2xxYUZUQVg2S2pEeUxVUVloTEFBQUZDTHZ2My9BRW5pMEF1R3pqbjdITjV2OWJhaStUc2ZmYjVadWV6WUgvNTdiMS9LU2xxYlcyVkpHVmtaR2pldkhsYXRHaVJsaTlmcnVlZWUwNjMzSEpMcDY5ZnFxYW1SczNOemNyTHkzUDllVzRjTzNaTWp1T29YNzkrN1g3ZUV5ZE90TnZPL3pEREhqMTZxTG01MmZYK3cwMUhWeFYwZHZ5Nk91WnUzbit0OVJRVkZTazFOVldmZlBLSlhubmxsWGJyTHIxVkl5c3I2NHBwRzNOeWNpUkpkWFYxYW0xdHZlSkJndkh4OGRlVncxakxDd0RBVzR5b2Q2R2lvdUpOYSszdHhwZ2o2OWV2MTBNUFBhVFMwbEt2eXdwcnBhV2xldWloaC9UQkJ4L0lHSE5FMHFqeThuS2FkSTlFd2pSSVRIOTBmVjUvL1hWdDNicFZTNVlzVVVaR1JzQzI5VXRPVHRiWHYvNTF2ZlhXVzkxdWUvejRjUzFac2tUTGx5L1h3b1VMTldYS2xIYnJ4NDhmcnpWcjFtak1tREdhTld0V3Q2LzcrV3M5Y3VUSVZYMWVkMjY0NFFZWlkxUmRYZDMyV20xdHJYcjM3bjFWKzRsVVhSMi96bzY1Mi9kZnE0cUtDalUwTktobno1NWF2MzU5dTNYK2U5SWw2Y0NCQStyVHAwKzc5ZjduTVBoL3IxdTJiR24zWkhuL3Y5L1htc05ZendzQUlMUm8xTHRSWGw1ZTVqaE9vYVMzRHg4K3JPOSs5N3Q2L3ZublZWdGI2M1ZwWWFXMnRsYlBQLys4dnZ2ZDcrcnc0Y09TOUIrTzR4U1dsNWQzZkdNb1F1cHFwa0hxYUVxclFHRzZyTUJhdW5TcE5tN2NxS1ZMbDNZN2hkM1ZiSHU1WjU1NVJsdTJiTkdDQlF0VVhWMnQxdFpXVlZWVjZYZS8rMTI3N1ZwYVdtU3QxZUhEaDNYcTFDbXRXTEdpYlYxdGJhM0t5c3JhUmlUOWw5UjM5dnFsTWpNek5XYk1HTTJmUDEvVjFkVTZmLzY4ZHV6WTBlWG5TVkpxYXFvY3g5R2YvL3hublRwMTVUTXMwOVBUTlhyMGFMM3l5aXM2ZWZLazZ1cnE5TXRmL2xLVEowKytxdU1UcWJvNmZwMGRjN2Z2dnhaTlRVMzY4WTkvcktlZWVrcFBQLzIwZnZhem43WDd2UzFldkZobno1N1ZvVU9IdEhUcDBrNmZzWkNlbnE1Um8wYXB1TGhZZFhWMWFtbHAwWjQ5ZTdSejU4N3J5bUdzNXdVQUVGcGMrdTVDUlVWRm5hUUg4L1B6SjhmRnhiMitmdjM2bkkwYk45cHAwNmFaR1RObXFGZXZYbDZYNkptNnVqb3RXN1pNSzFldXRNM056Y1lZVSswNHpqOVZWRlNzOGJvMlhKdUdoZ2IvZjdaMHlscnI2Z25nMTdKdnVPZS9PbUxDaEFsdHIvbDhQdTNjdVZQMTlmWDZ6bmUrMC9hZklGZXo3ZVVHRGh5bzVjdVg2eGUvK0lVZWVlU1J0aEhQZSs2NXA5Mjl2Tm5aMlpveFk0Wm16cHlwckt3c1RaOCtYWC84NHg4bFhYaUEzYng1ODNUa3lCSGw1dWEyemVIZTJldVhtenQzcm9xTGkvWGdndy9LNS9QcDNudnYxUTkvK01OT1A4OWZ6ME1QUGFSLy9NZC9WR3BxcWpaczJIREZmdWZNbWFPZi9PUW5tamh4b3I3eWxhL29nUWNlMEl3Wk03bzk5dEdncTkrWDFQRXgvOWEzdnVYNi9kMjU5R25xbzBlUDFsLy85VityWjgrZUdqZHVuQ1RwcHB0dTBxdXZ2cXFISG5wSWtqUmt5QkJObWpSSmp1UG8vdnZ2MTJPUFBkYnB2djIxVDUwNnRlMFMvcGt6WjE1M0RtTTVMd0NBMExyNk0rMFlOM0xreVBTV2xwYVprcjV2clUxTFNFaXdreVpOTXRPbVRkT1FJVU84TGk5a1B2dnNNNzN6emp0Ni8vMzMxZFRVSkdQTWFVay9qWStQL3huVHIxM0pQemR1WjArZURwWjkrL2Jwd1FjZnZPSnpWNnhZb1RWcjFyUTlGZnVsbDE1U2MzT3o1c3laMCs3a1dicFFzMzgvTDd6d2doWXVYS2dmL2VoSFNrOVAxNkpGaTdSLy8zNWxaMmRyOXV6WnV2WFdXeVZkR0dsNzdiWFh0RzdkT2pVME5Hak1tREZhc0dCQmwvdjIxM2oyN0ZrVkZ4ZHJ5NVl0c3RicTdydnYxZzkrOEFNbEppYTJiZnVUbi94RUN4Y3VsREZHTDczMGttNjc3YllnSHNXTytYK1c4dkx5Z1AwOTZsVk9FRHpCeUlrVVcxbnA3Tyt4YUJPc3JBQUFJaE9YdmwrbDB0TFNVMlZsWlhNVEV4TUhXR3ZuTnpjM24xbTFhcFVlZmZSUlRaOCtYZSsrKzY3cTYrdTlMak1vNnV2cjllNjc3MnI2OU9sNjlORkh0WHIxYWpVM041KzIxczVQVEV3Y1VGWldOcGNtUFRKME5RMVNWMU5hWFRyOTBiVk02OFIwV1FBQUFFRDN1UFQ5R3BXVWxKeVFOR3ZVcUZIekdoc2JIN1hXUHZucHA1L2UvT21ubitybGwxL1dpQkVqTkc3Y09CVVZGU2tuSitlYUxoUDJtclZXMWRYVktpa3AwY2FORy9YeHh4L0xjUnhKa2pIbUUway9UMHBLK3MzMjdkdFBkNzBuZU8zU2tleWxTNWRxK1BEaGV2YlpaMVZjWEt3QkF3WmNNUTFTWi96VEgwa1hwbVU2Zi81OHA5TTZyVml4UXYzNzk1ZWtEcWQxNm9oLytxT1ZLMWNxTXpOVGt2VEVFMDlvL3Z6NWV2cnBwOXUydTNUNm8vZmVlOC9kUVFBQUFBQWlCSTM2ZGJyWXBMNHVhVWxCUWNFWW44LzNzT000MDBwTFMzdjVuekNibloydC9Qejh0bVh3NE1GdFQ2Y05KNDdqYU8vZXZhcXNyR3hiYW1wcUx0Mmt6aGl6MG5HY3Q4ckx5LzhnaWNubEk4VFZUb1BVR2YvMFI5TDFUK3ZVRWFZL0FuQzV2THk4cUwvc0hRQ0F5OUdvQjQ2dHFLallKbW5iblhmZStkVEpreWZ2bERUVkdET2hwcVptOEljZmZxZ1BQL3hRMG9VbkVROGJOa3hEaHc3VmdBRURsSnVicTl6Y1hLV2xwWVZrNU4xYXE5T25UNnVxcWtwVlZWVTZlUENnZHUvZXJWMjdkbDB4TDYya3ZkYmFEWkxlemNqSTJMcDE2OWFXb0JlSWtMaDhHcVJ2Zk9NYjNiN0gveDlNL21tWjFxNWRxejU5K3FpaW9xSnRLcVZMcDNYeWo2aTdkZW4wUjdtNXVaS1kvZ2dBQUFDeGgwWTlDQzQyc3hzdkxobzZkT2pBK1BqNENkYmFPNHd4SXhzYUd2SzJiOSt1N2R1M3QzdGZhbXFxY25OejFiZHYzN2JtUFRNelU4bkp5VzFMVWxLU2twS1MybjNkMk5pb3hzWkduVHQzcnQzWC9xVyt2cjZ0S1Q5NjlLaXFxcW82YXNqOTlsbHJTNDB4V3gzSDJWQlpXWGt3bU1jSzNyaDBHcVNVbEJTOThNSUxHak5tak5MVDA5dE5hZFcvZjMrbHA2ZGY4ZjVMcDJYcTBhTkhwOU02elo0OVcxbFpXZHExYTVkdXUrMjJidmQ5NmZSSHMyZlBWbE5URTlNZkFXR2d1TGhZNzczM25qWnUzS2dlUFhwNFhZNXJzZklnT2dCQTlLRlJENEhkdTNjZmtMVDA0cUxodzRmM2RCeG5oREdtUU5KZ1NYbVM4aG9hR25MMzdObWpQWHYyaEtLc0trbjdMaTU3cmJVVlBwOXZaMWxaMmJGUWZEaEN5KzAwU004OTk1eXJLYTJ1WlZxbjIyNjdqZW15Z0Fqa09JNDJidHlvckt3c2JkMjZWUk1uVHZTNkpBQUFvbDdrUGVFc2loVVZGU1UzTmpZT05NYms2VUlEUDhoYW0rWHorVktzdFNtU1VpV2xHR05TTDM2ZklpbFowamxKWjR3eFo2eTFEWkxPU0dvd3hweHhIT2VNTWVhRUxqYmwxdHA5U1VsSkIwcEtTczU1ODFQR3BsaWFTaWxXTUQwYjNJaUc2ZGxLUzB0VlhGeXMrKzY3VDVXVmxVR2JhY0ZhRy9EYnZ5SnBSSjNwMlFBQWwySkVQWXhjYko0L3ZiZ0FBT0M1RHo3NFFPUEhqOWY0OGVPMVpNa1NuVHAxU3VucDZXMU44S3V2dnFvRkN4YW9wcVpHUlVWRm1qTm5qdExTMGx5dmYrR0ZGN1J3NFVMOTZFYy8wdTIzMzY3aTRtSnQyYkpGMWxyZGZmZmQrc0VQZnFERXhFUkowbzRkTzdSbzBTTHQzNzlmMmRuWm1qMTd0bTY5OVZaSkYyN0plZTIxMTdSdTNUbzFORFJvekpneCtzNTN2aU5KV3I5K3ZSWXVYQ2hqakY1ODhVV05HalZLMG9YYmdCWXZYcXgxNjlhcHBhVkZkOTExbDJiTm1xWGs1R1M5ODg0Nyt0ZC8vVmVkT25WS0R6LzhzTDczdmU5NTh3c0FBTVNrOEh2ME9BQUFDQXZOemMzYXNtV0x4bzhmcnh0dnZGRjVlWG5hdEdsVHUyM1dybDJyWC8zcVYxcXpabzNxNit1dkdISHZidjNldlh1MVljTUdqUm8xU25Qbnp0WEpreWUxWnMwYXZmUE9PL3I4ODgvMSt1dXZ0MjNiME5DZzU1OS9Ybi80d3g5MHp6MzNhTUdDQlczcmZ2clRuNnFzckV4dnZQR0dmdi83Myt1UlJ4NXBXL2RmLy9WZldydDJyU1pNbUtCWFgzMjE3ZlVGQ3hib3M4OCswNy8vKzc5cjNicDFxcSt2MTJ1dnZhWmp4NDVwL3Z6NVdyaHdvVFp1M0tqeDQ4Y0g1SGdDQU9BV2pUb0FBT2pRbi83MEo5MXd3dzM2bTcvNUcwblNoQWtUOU1FSEg3VGI1dW1ubjFaV1ZwWjY5ZXFsSjU1NFF0dTJiYnVxOVE4Ly9MQ1NrcExrT0k0MmJkcWtaNTU1UnBtWm1jck96dFlUVHp5aGp6NzZxRzNic1dQSGF2RGd3VHB3NElCU1VsTDBsNy84UlpMVTJOaW8xYXRYNjRVWFhsRC8vdjJWbUppby9Qejh0dmM5L3ZqalNrcEswc1NKRTNYbzBDRkowdG16WjdWbXpSck5uajFiMmRuWlNrOVAxK09QUDY1Tm16WXBJU0ZCUHA5UFZWVlZTa2xKMGMwMzN4eTRnd29BZ0F0YytnNEFBRHIwNFljZjZ1alJvN3Jqampza1NhMnRyVHAvL3J5T0h6L2V0azEyZG5iYjExbFpXVmZNS3RMZCtweWNIRW5Tc1dQSDVEaU8rdlhyMTdhdWQrL2VPbkhpUk52M2I3enhodDUrKzIxOTdXdGZVMHBLaWxwYld5VkpOVFUxYW01dVZsNWVYb2MvUjFaV2xpUXBPVGxaTFMwWFpobXRxNnRUYTJ1cnBrNmQybTdiK1BoNFpXUmthTjY4ZVZxMGFKR1dMMSt1NTU1N1RyZmNja3RYaHdvQWdJQ2lVUWNBQUZkb2JHelV0bTNidEhqeFl0MTQ0NDF0cjMvLys5L1hoZzBiTkdMRUNFblM2ZE9ubFphV0prazZjT0NBK3ZUcDAyNC8zYTMzK1M1YzNIZkREVGZJR0tQcTZtcmw1dVpLa21wcmE5VzdkMjlKMHZIang3Vmt5Ukt0WGJ0V2ZmcjBVVVZGaGRhdlh5OUp5c2pJa0NRZE9YSkUvZnYzZC9YeitUOXY4K2JOSFU1RE9YNzhlTjExMTExYXVuU3BaczJhcFRWcjFyamFMd0FBZ2NDbDd3QUE0QXEvLy8zdmxaR1JvWkVqUjZwdjM3NXR5K1dYdnk5ZXZGaG56NTdWb1VPSHRIVHBVdDEvLy8zdDl0UGRlci8wOUhTTkhqMWFyN3p5aWs2ZVBLbTZ1anI5OHBlLzFPVEpreVZkZUZpY3RWYUhEeC9XcVZPbnRHTEZpcmIzWm1abWFzeVlNWm8vZjc2cXE2dDEvdng1N2RpeG84dWZMejA5WGFOR2pWSnhjYkhxNnVyVTB0S2lQWHYyYU9mT25hcXRyVlZaV1ZuYkNQLzU4K2V2OVRBQ0FIQk5hTlFCQU1BVlB2cm9JNDBlUGZxSzE4ZU9IYXYvL00vL1ZHMXRyU1JweUpBaG1qUnBraDUvL0hHTkhqMWFqejMyV0x2dHUxdC9xVGx6NWlndUxrNFRKMDdVMy8zZDM2bXdzRkF6WnN5UWRPRVMraGt6Wm1qbXpKbjYrNy8vZXhVVkZiVjc3OXk1YzVXVmxhVUhIM3hRZDk5OXR6WnYzdHp0enpoMzdseFphelYxNmxTTkhqMWFjK2ZPbFhSaDd2aDU4K1pwOU9qUit2V3ZmNjA1YytaMHV5OEFBQUtKdVRxQkVDZ3NMS3lUMUhQYnRtMUtTVW54dWh4Y3A0YUdCdjg5dThmS3k4dDdCV3EvNUNTNkJDc25VbmhrcGJzNXlpTnBEbk92QlRNckFJREl4SWc2RUJxZlN0Si8vL2QvZTEwSEF1Q1MzK01uQWQ0MU9Za2lRY3lKUkZhaVNwQ3pBZ0NJUURUcVFBZ1lZOTZVcFBuejU2dTh2UHlLcHg0ak1qUTBOS2k4dkZ6RnhjV1NKR3Z0bTRIY1B6bUpEc0hPaVVSV29rVW9zZ0lBaUV4YytnNkVocSt3c1BBOVNaTzhMZ1FCODd2eTh2TEprbXdBOTBsT29rOHdjaUtSbFdnVXJLd0FBQ0pRbk5jRkFESENWbGRYLzdaUG56NkhqVEVaa2xJbDlmQzZLRnkxWTVKMldtdGZxcWlvK0tFQ2YwSk5UcUpEc0hNaWtaVm9FWXFzQUFBQUlKWU5IejU4Zm1GaG9TMHNMUHkvWHRlQzhFVk80QlpaQVFERUt1NVJCeEF3MWxxZkpCbGpXcjJ1QmVHTG5NQXRzZ0lBaUZVMDZnQUN4aGdUSjBuV1dzZnJXaEMreUFuY0lpc0FnRmhGb3c0Z1lDNFovZUtrR3AwaUozQ0xyQUFBWWhXTk9vQ0E4WjlVVzJ1NVRCV2RJaWR3aTZ3QUFHSVZqVHFBZ1BGZnBzcm9GN3BDVHVBV1dRRUF4Q29hZFFBQncrZ1gzQ0FuY0l1c0FBQmlGWTA2Z0lBeHh2ai9UbUgwQzUwaUozQ0xyQUFBWWhXTk9vQ0FzZGJ5aEdaMGk1ekFMYklDQUloVjhWNFhBQ0I2K0VlL21QTVlYU0VuY0l1c0FFSFRhK0RBZ1l2UzB0THVsZVNjT25YcS9ZTUhEejRqNmZqbDIvWHYzLytWakl5TWV5WFordnI2dFgvNXkxLytXZEtKeTdiclBXREFnRVhwNmVsLzI5MytQUHBjSU9MUXFBTUlKUC85cEl4K29TdmtCRzZSRlNBSTh2THlsbVZrWkV6MGY1K1ZsZlZZZkh4ODF0NjllKy9yYXJ1ZVBYdk9pSStQLytyKy9mdnZ2M1M3d1lNSHIwaFBUNy9uYXZjWHFzOEZJaEdYdmdNSUpQOFRtaG45UWxmSUNkd2lLMEFRcEthbWpybjh0WlNVbFAvcFpydTB0TFE3T25qdjdSMjhkc1YyWG4wdUVJbG8xQUVFRXFOZmNJT2N3QzJ5QWdUQm1UTm4vdGpCYTlzdmY2MmhvZUVQTHJmYjV2SXpQUGxjSUJMUnFBTUltRXZ1SitXa0dwMGlKM0NMckFEQnNYZnYzaGtuVHB4NHE3VzE5Y3VXbHBiang0OGYvODNldlhzZnYzeTdmZnYyemZqeXl5Ly96Y1YyMy83eXl5Ly9yYVdsNVVSWDIzbjF1VUFrNGg1MUFBRnp5Uk9hdVV3Vm5TSW5jSXVzQUVGVGUvRGd3VWRjYkZkMzRNQ0JSd080blZlZkMwUWNSdFFCQkF5algzQ0RuTUF0c2dJQWlGVTA2Z0FDeGxycmt5VEhjUmo5UXFmSUNkd2lLd0NBV0VXakRpQmdqREZ4a3VUeitSajlRcWZJQ2R3aUt3Q0FXRVdqRGlCZy9LTmZYS2FLcnBBVHVFVldBQUN4aWtZZFFDRDVwMUxpTWxWMGhaekFMYklDQUloSk5Pb0FBaWxPWXZRTDNTSW5jSXVzQUFCaUVvMDZnRURpd1U5d2c1ekFMYklDQUloSk5Pb0FBc2tuOGVBbmRJdWN3QzJ5QWdDSVNUVHFBQUlwVHBJY3grR2tHbDBoSjNDTHJBQUFZaEtOT29CQThvOStjWmtxdWtKTzRCWlpBUURFSkJwMUFJSGtrNlRXMWxaR3Y5QVZjZ0szeUFvQUlDYlJxQU1JR1ArY3g5eFBpcTZRRTdoRlZnQUFzWXBHSFVEQUdHUDg5NU55bVNvNlJVN2dGbGtCQU1RcUduVUFBY1BvRjl3Z0ozQ0xyQUFBWWhXTk9vQ0FNY1l3NXpHNlJVN2dGbGtCQU1RcUduVUFnUlFuTWZxRmJwRVR1RVZXQUFBeGlVWWRRQ0J4bVNyY0lDZHdpNndBQUdJU2pUcUFRT0l5VmJoQlR1QVdXUUVBeENRYWRRQ0J4R1dxY0lPY3dDMnlBZ0NJU1RUcUFBS0owUys0UVU3Z0Zsa0JBTVFrR25VQUFlTi9Rbk5jWEJ5algrZ1VPWUZiWkFVQUVLdG8xQUVFakxVMlRwS2FtNXM1cVVhbnlBbmNJaXNBZ0ZoRm93NGdZUHlqWHdrSkNWeW1pazZSRTdoRlZnQUFzWXBHSFVEQVdHdDlrdFRVMU1Ub0Z6cEZUdUFXV1FFQXhDb2FkUUFCWTR5Sms2VEV4RVJHdjlBcGNnSzN5QW9BSUZiUnFBTUlHUC9vMS9uejV4bjlRcWZJQ2R3aUt3Q0FXRVdqRGlDUS9QZVRjbEtOcnBBVHVFVldBQUF4aVVZZFFDREZTVkpUVXhPWHFhSXI1QVJ1a1JVQVFFeWlVUWNRU0Q1SlNreE1aUFFMWFNFbmNJdXNBQUJpRW8wNmdFRHlTVkpqWXlPalgrZ0tPWUZiWkFVQUVKTm8xQUVFVXB3a0pTVWxNZnFGcnBBVHVFVldBQUF4aVVZZFFDRDVKQ2t0TFkyVGFuU0ZuTUF0c2dJQWlFazA2Z0FDeVNkSnAwK2Y1akpWZElXY3dDMnlBZ0NJU1RUcUFBTEpKMG1EQmcxaTlBdGRJU2R3aTZ3QUFHSVNqVHFBUUlxVFpOOSsrMjFHdjlBVmNnSzN5QW9BSUNiUnFBTUlKSjhrNjNVUkNIdmtCRzZSRlFCQVRJcjN1Z0FBMGNOYSs2TFhOU0Q4a1JPNFJWWUFBTEhLZUYwQWdQQlVWRlNVZlBiczJVRStueTlQMG1CanpDQmpUSmExTmtWU2lxVFV5LzVNa1pRczZaeWtNeGVYaGt2L05NYWNzZGFla0xUUFdydlBjWng5UFhyMDJGOVNVbkl1OUQ4aEFvR2N3QzJ5QWdDQWV6VHFRSXdiUG54NFQyUE1iWTdqRkVnYUxDbnY0dEkzaEdVY2xiVHY0ckxYNS9OVldHdDNsSldWSFF0aERlZ0NPWUZiWkFVQWdPdEhvdzdFbUtGRGh3Nk1qNCsvMnhoemg3VjJwS1JCSFcyWG1wcXEzTnpjZGt0bVpxYVNrNU9Wbkp5c3BLUWtKU1VsdGZ2K0sxLzVpczZmUDYvR3hrYWRPM2RPNTg2ZFUyTmpZN3Z2Nit2clZWVlYxVzVwYUdqb3JOejl4cGhTYSszV2xwYVdEYnQzN3o0UXRBT0Rkc2dKM0NJckFBQUVIbzA2RU9YdXZQUE8rSWFHaHJ0YVcxdW5HR1B1MW9XUnJUYXBxYWthTm15WWhnMGJwdjc5KzZ0ZnYzN3EyN2V2MHRQVFExYmpxVk9uZFBUb1VSMDVja1NIRGgzU3JsMjd0R3ZYcm81T3R2ZFpheitLaTR0YmxacWF1bVhyMXEwdElTc3l5cEVUdUVWV0FBQUlQaHAxSURxWmdvS0MvMm1NZVZqU05FazkvU3V5czdOVlVGQ2cvUHg4NWVmbkt5OHZUejVmK0UwQTRUaU85dTNicDhyS1NsVldWcXFpb2tJMU5UV1hibkpNMGtwcjdWc1ZGUlhieEpPaHJ3VTVnVnRrQlFDQUVLSlJCNkxJcUZHajBob2JHNmRiYTUrVU5FU1NmRDZmUm93WW9YSGp4dW4yMjI5WFRrNk94MVZldStycWF2M3BUMy9TcGsyYnRIUG5Uam1PNDEvMXFUSG01MGxKU1c5dTM3Nzl0SmMxUmdKeVFrN2NJaXRrQlFEZ0RScDFJQW9VRlJWbE5UWTJQbXVNZVZJWG5waXNXMjY1UlE4ODhJREdqaDJyek14TWp5c012UHI2ZW0zZXZGbXJWNi9XSjU5ODRuKzV3VnI3V2xKUzByK1VsSlNjOExLK2NFUk95SWxiWklXc0FBQzhSYU1PUkxDUkkwZW1OemMzL3g5anpEOWJhOU1TRWhMc3BFbVR6RGUvK1UzZGROTk5EbVFjYmdBQURGcEpSRUZVWHBjWE1wOTk5cGxXcmx5cGRldldxYW1wU2NhWTA5YmFoUWtKQ1l0S1MwdFBlVjJmMThqSkJlU2tlMlRsQXJJQ0FQQWFqVG9Rb2ZMejh5Zkh4Y1c5YnEzTlNVaElzTk9tVFRQZi92YTMxYk5ueis3ZkhLWHE2dXEwYk5reXJWeTUwalkzTnh0alRIVnJhK3YvcXF5c2ZNL3IycnhDVHE1RVRqcEdWcTVFVmdBQVhxRlJCeUpNUVVGQkw1L1A5d3RyN1RjbGFlTEVpWHJxcWFmVXUzZHZyMHNMRzdXMXRYcjExVmYxL3Z2disxOTYyMXI3dnlzcUt1cThyQ3VVeUVuM3lNa0ZaS1Y3WkFVQUVHbzA2a0FFS1Nnb3VOWG44NjJ5MXZhNzhjWWJOV3ZXTEkwY09kTHJzc0pXYVdtcFhuNzVaUjArZkZqR21DUFcyZ2ZLeTh2THZLNHIyTWpKMVluVm5FaGs1V3JGY2xZQUFLRVY1M1VCQU53cEtDaVk3dlA1M3JQVzNqQng0a1F0WHJ4WUF3WU04THFzc05hdlh6ODk4TUFEcXE2dTF1ZWZmNTV1akpuUnAwK2ZRMTk4OGNWdXIyc0xGbkp5OVdJeEp4Slp1UmF4bWhVQVFPalJxQU1Sb0xDdzhBbGp6Sy9pNHVMaW5uMzJXVDM1NUpOS1NFand1cXlJRUI4ZnI3dnV1a3NaR1JrcUtTbUprelNsYjkrK1ZkWFYxZVZlMXhabzVPVGF4VkpPSkxKeVBXSXRLd0FBYjlDb0EyR3VzTER3VVVtLzh2bDhwcmk0V1BmZGQ1K000YTZWcTJHTTBkZSs5alhsNWVWcDA2Wk5zdGJlbDVPVHM2KzZ1anBxUnNISXlmV0xoWnhJWkNVUVlpVXJBQUR2MEtnRFlheWdvS0RJR0xQRzUvUDVYbjc1WlkwYk44N3JraUxhb0VHRE5HalFJRzNldk5sWWF5Zm41T1I4VkYxZGZjVHJ1cTRYT1Ftc2FNMkpSRllDTFpxekFnRHdGbzA2RUtaR2poeVpicTNkSUNucnFhZWUwdFNwVTcwdUtTb01HalJJaVltSjJyRmpoODhZTSs2di91cXZmbDFWVlhYZTY3cXVGVGtKam1qTGlVUldnaVVhc3dJQThKN1A2d0lBZEt5bHBlVVZhKzNBcjMvOTY1bytmYnJYNVVTVnh4NTdUQ05IanBTMWRtQlRVOU5Dcit1NUh1UWtlS0lwSnhKWkNhWm95d29Bd0h2Y2xBYUVvY0xDd3NHUzlpUW1KdnBXcjE2dDdPeHNyMHVLT2pVMU5abzhlYkthbTV0YkpkMVVYbDYrMSt1YXJoWTVDYjVveUlsRVZrSWhXcklDQUFnUGpLZ0Q0ZW4vU2ZKTm1US0ZFK29neWM3TzFwUXBVNlFMdHdETjhyaWNhMFZPZ2l4S2NpS1JsYUNMb3F3QUFNSUFJK3BBbUJrMWFsVGF1WFBuanZ0OHZvUzFhOWR5VWgxRU5UVTFtalJwa2h6SGFVNU9UdjdxOXUzYlQzdGRrMXZrSkhRaU9TY1NXUW1sU004S0FDQjhNS0lPaEprelo4Nk1sWlF3Yk5nd1RxaURMRHM3VzBPSERwV2toTE5uejk3bGRUMVhnNXlFVGlUblJDSXJvUlRwV1FFQWhBOGFkU0RNeE1YRi9hMGtqUmt6eHV0U1lvTC9PUHQ4dm5zOUx1V3FrSlBRaXRTY1NHUWwxQ0k1S3dDQThFR2pEb1FaYSsxUVNjclB6L2U2bEpqZ1A4Nk80L3dQajB1NUt1UWt0Q0kxSnhKWkNiVkl6Z29BSUh6UXFBUGhwNDhrZmZXclgvVzZqcGpnUDg3R21ENGVsM0sxeUVrSVJYQk9KTElTVWhHZUZRQkFtS0JSQjhKUEgwbkt5c3J5dW82WWNFbnpFbWtuMWVRa2hDSTRKeEpaQ2FrSXp3b0FJRXpRcUFNQUFBQUFFRVpvMUlIdzg0VWtuVGh4d3VzNllzTHg0OGY5WDM3aFpSM1hnSnlFVUFUblJDSXJJUlhoV1FFQWhBa2FkU0Q4ZkNHMU85bERFUG1QczdVMjBrNnF5VWtJUlhCT0pMSVNVaEdlRlFCQW1LQlJCOEtNTVdhM0pGVldWb2IwYzJ0cWFqUmx5aFE1am5QVlgvdmZQM1hxVkZscjI3NmZObTJhckxWWHRXMm8rWSt6eitmN2M4Zy8vRHFRazlDSzFKeElaQ1hVSWprckFJRHdZYnd1QUVCNytmbjVrMzArMytxQ2dnSzk4Y1liWHBjVDlmN2hILzVCbFpXVnN0Wk9ycWlvV09OMVBXNlJrOUNLMUp4SVpDWFVJamtyQUlEd3dZZzZFR1pTVWxJMlMycmV0V3VYYW1wcXZDNG5xdFhVMUdqMzd0MlMxTnlqUjQ4dFh0ZHpOY2hKNkVSeVRpU3lFa3FSbmhVQVFQaWdVUWZDelBidDIwOUwrbzNqT0ZxK2ZMblg1VVMxWmN1VytTK2RmZlBpY1k4WTVDUjBJamtuRWxrSnBValBDZ0FnZk5Db0ErRnBuaVJuMWFwVmpJQUZTVTFOalZhdFdpVkpyY2FZZVY3WGM0M0lTWkJGU1U0a3NoSjBVWlFWQUVBWW9GRUh3bEI1ZWZsZVk4eXZtNXFhTkdmT25MWUhKaUV3SE1mUm5EbHoxTnpjTEd2dHI4dkt5dlo1WGRPMUlDZkJGUzA1a2NoS3NFVlRWZ0FBNFlGR0hRaFQ4Zkh4enhoakRwU1dsdXJOTjkvMHVweW9zbUxGQ3BXV2xrclMvc1RFeEgvMnVwN3JRVTZDSjVweUlwR1ZZSXEyckFBQXZCZm5kUUVBT2xaVlZYVStKeWVuVk5LM2QrN2M2UnMwYUpBR0RScmtkVmtSYitQR2pYcjU1WmRsclcyVk5PbmpqeitPNkpFdmNoSWMwWllUaWF3RVN6Um1CUURnUFJwMUlJeFZWMWNmeWNuSjJXK3RuYko1ODJhVGw1ZkhpZlYxMkxScGsyYk5taVhIY2F5a3g4ckx5OWQ3WFZNZ2tKUEFpdGFjU0dRbDBLSTVLd0FBYjlHb0EyR3V1cnA2ZDkrK2ZhdXN0ZmR2M3J4WmFXbHB1dVdXVzJTTThicTBpR0d0MVc5LysxdjkrTWMvbHVNNHN0WStVVkZSRVZXUHZ5WW4xeThXY2lLUmxVQ0lsYXdBQUx4RG93NUVnT3JxNnZJK2ZmcnNsL1NON2R1M3h4MCtmRmkzMzM2NzR1UGp2UzR0N0RVMk51ckZGMS9VaWhVclpLMDlMK25iMFhwQ1RVNnVYU3psUkNJcjF5UFdzZ0lBOEFhTk9oQWh2dmppaTkwNU9UbnJqVEVUUC8vODgvUU5HelpvNE1DQjZ0ZXZuOWVsaGEzUzBsTE5uRGxUNWVYbE1zWWNrWFIzZVhuNWgxN1hGVXprNU9yRllrNGtzbkl0WWpVckFJRFE0em8zSU1JVUZCVDBNc2I4WE5LM0pPbmVlKy9WOTc3M1BmWHUzZHZqeXNKSGJXMnRGaTllclBYcjIyNFgvUTlyN1pNVkZSVjFYdFlWU3VTa2UrVGtBckxTUGJJQ0FBZzFHblVnUXVYbjUwK09pNHQ3M1ZxYms1Q1FZS2RObTJabXpKaWhYcjE2ZVYyYVorcnE2clJzMlRLdFhMblNOamMzRzJOTXRlTTQvMVJSVWJIRzY5cThRazZ1UkU0NlJsYXVSRllBQUY2aFVRY2kyTWlSSTlOYldscG1TdnErdFRZdElTSEJUcG8weVV5Yk5rMURoZ3p4dXJ5UStleXp6L1RPTysvby9mZmZWMU5UazR3eHB5WDlORDQrL21lbHBhV252SzdQYStUa0FuTFNQYkp5QVZrQkFIaU5SaDJJQWtWRlJWbU5qWTNQR21PZWxKUXFTVGZmZkxPbVRKbWlzV1BIS2pNejArTUtBNisrdmw2Yk4yL1dxbFdyOU9tbm4wcVNqREduSGNmNWVWSlMwcitVbEpTYzhMakVzRU5PeUlsYlpJV3NBQUM4UmFNT1JKRlJvMGFsTlRZMlBtcXRmVkxTelpMazgvazBZc1FJalJzM1RrVkZSY3JKeVluSWFaaXN0YXF1cmxaSlNZazJidHlvanovK1dJN2pTSktNTVo5SStubFNVdEp2dG0vZmZ0cmJTc01mT1NFbmJwRVZzZ0lBOEViay9jc0t3QTFUVUZBd3h1ZnpQV3l0blNhcDdTYlQ3T3hzNWVmbnR5MkRCdytXeitmenNOU09PWTZqdlh2M3FyS3lzbTJwcWFtNWRKTTZZOHhLeDNIZXFxaW8rSU1rNjFHcGtZeWN3QzJ5QWdCQUNOR29BMUh1emp2dmpEOTU4dVNka3FZYVl5WklHbnpwK3RUVVZBMGJOa3hEaHc3VmdBRURsSnVicTl6Y1hLV2xwWVZrbE14YXE5T25UNnVxcWtwVlZWVTZlUENnZHUvZXJWMjdkcW1ob2VIeXpmZGFhemRJZWpjakkyUHIxcTFiVzRKZVlJd2dKM0NMckFBQUVIdzA2a0NNR1RwMDZNRDQrUGdKMXRvN2pERWpKZVYxdEYxcWFxcHljM1BWdDIvZnRoUHR6TXhNSlNjbnR5MUpTVWxLU2twcTkzVmpZNk1hR3h0MTd0eTVkbC83bC9yNityWVQ2S05IajZxcXFxcWprMmUvZmRiYVVtUE1Wc2R4TmxSV1ZoNE0xbkZCZStRRWJwRVZBQUFDajBZZGlISERody92NlRqT0NHTk1nUzZNak9WZFhISkRXRWFWcEgwWGw3M1cyZ3FmejdlenJLenNXQWhyUUJmSUNkd2lLd0FBWEQ4YWRRQWRLaW9xU201c2JCeG9qTW5UaFpQdFFkYmFMSi9QbDJLdFRkR0ZKMEduR0dOU0wzNmZJaWxaMGpsSlo0d3haNnkxRFpMT1NHb3d4cHh4SE9lTU1lYUVMcDVBVzJ2M0pTVWxIU2dwS1RubnpVK0o2MFZPNEJaWkFR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MejEvd0hGRUxEWGpnclRuUUFBQUFCSlJVNUVya0pnZ2c9PSIsCiAgICJUeXBlIiA6ICJmbG93Igp9Cg=="/>
    </extobj>
  </extobjs>
</s:customData>
</file>

<file path=customXml/itemProps1.xml><?xml version="1.0" encoding="utf-8"?>
<ds:datastoreItem xmlns:ds="http://schemas.openxmlformats.org/officeDocument/2006/customXml" ds:itemID="{A8D01DE2-E1A6-40FE-97AE-AEAE3E578D00}">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2016-VI主题-蓝</Template>
  <TotalTime>3</TotalTime>
  <Words>924</Words>
  <Application>Microsoft Office PowerPoint</Application>
  <PresentationFormat>全屏显示(4:3)</PresentationFormat>
  <Paragraphs>182</Paragraphs>
  <Slides>24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inherit</vt:lpstr>
      <vt:lpstr>等线</vt:lpstr>
      <vt:lpstr>等线 Light</vt:lpstr>
      <vt:lpstr>微软雅黑</vt:lpstr>
      <vt:lpstr>Arial</vt:lpstr>
      <vt:lpstr>Calibri</vt:lpstr>
      <vt:lpstr>Wingdings</vt:lpstr>
      <vt:lpstr>2016-VI主题-蓝</vt:lpstr>
      <vt:lpstr>论文颜值分析</vt:lpstr>
      <vt:lpstr>目录 Contents</vt:lpstr>
      <vt:lpstr>目录 Contents</vt:lpstr>
      <vt:lpstr>Problem Definition</vt:lpstr>
      <vt:lpstr>Two Methods</vt:lpstr>
      <vt:lpstr>目录 Contents</vt:lpstr>
      <vt:lpstr>Preprocess</vt:lpstr>
      <vt:lpstr>Ours</vt:lpstr>
      <vt:lpstr>Preprocess</vt:lpstr>
      <vt:lpstr>Preprocess</vt:lpstr>
      <vt:lpstr>Preprocess</vt:lpstr>
      <vt:lpstr>目录 Contents</vt:lpstr>
      <vt:lpstr>Text-based Methods(RCNN)</vt:lpstr>
      <vt:lpstr>Text-based Methods(BERT)</vt:lpstr>
      <vt:lpstr>Text-based Methods(Treelstm)</vt:lpstr>
      <vt:lpstr>Text-based visualization</vt:lpstr>
      <vt:lpstr>Vision-based Methods</vt:lpstr>
      <vt:lpstr>Choise of model</vt:lpstr>
      <vt:lpstr>Knowledge Distillation</vt:lpstr>
      <vt:lpstr>Page Based &amp; Explicit Features</vt:lpstr>
      <vt:lpstr>PowerPoint 演示文稿</vt:lpstr>
      <vt:lpstr>目录 Contents</vt:lpstr>
      <vt:lpstr>Deployment(including Integration)</vt:lpstr>
      <vt:lpstr>感谢！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沈小丹</dc:creator>
  <cp:lastModifiedBy>刘 瀚文</cp:lastModifiedBy>
  <cp:revision>64</cp:revision>
  <dcterms:created xsi:type="dcterms:W3CDTF">2016-04-20T02:59:00Z</dcterms:created>
  <dcterms:modified xsi:type="dcterms:W3CDTF">2020-06-23T10:20:13Z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