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68" r:id="rId6"/>
    <p:sldId id="261" r:id="rId7"/>
    <p:sldId id="260" r:id="rId8"/>
    <p:sldId id="259" r:id="rId9"/>
    <p:sldId id="267" r:id="rId10"/>
    <p:sldId id="263" r:id="rId11"/>
    <p:sldId id="264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5906" autoAdjust="0"/>
  </p:normalViewPr>
  <p:slideViewPr>
    <p:cSldViewPr snapToGrid="0">
      <p:cViewPr varScale="1">
        <p:scale>
          <a:sx n="79" d="100"/>
          <a:sy n="79" d="100"/>
        </p:scale>
        <p:origin x="17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BA6CA-E23D-42DB-B858-98C34611377B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939A8-A384-4934-8108-AE5CF7B5A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69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39A8-A384-4934-8108-AE5CF7B5AC1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23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39A8-A384-4934-8108-AE5CF7B5AC1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62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39A8-A384-4934-8108-AE5CF7B5AC1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54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39A8-A384-4934-8108-AE5CF7B5AC1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48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39A8-A384-4934-8108-AE5CF7B5AC1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8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39A8-A384-4934-8108-AE5CF7B5AC1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3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939A8-A384-4934-8108-AE5CF7B5AC1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77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5A-8A19-4EC3-BC84-A67B13256C59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218F-A3DC-4A54-80B2-3CF8CB38775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913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5A-8A19-4EC3-BC84-A67B13256C59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218F-A3DC-4A54-80B2-3CF8CB387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73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5A-8A19-4EC3-BC84-A67B13256C59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218F-A3DC-4A54-80B2-3CF8CB387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10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5A-8A19-4EC3-BC84-A67B13256C59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218F-A3DC-4A54-80B2-3CF8CB387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67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5A-8A19-4EC3-BC84-A67B13256C59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218F-A3DC-4A54-80B2-3CF8CB38775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657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5A-8A19-4EC3-BC84-A67B13256C59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218F-A3DC-4A54-80B2-3CF8CB387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354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5A-8A19-4EC3-BC84-A67B13256C59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218F-A3DC-4A54-80B2-3CF8CB387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831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5A-8A19-4EC3-BC84-A67B13256C59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218F-A3DC-4A54-80B2-3CF8CB387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6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5A-8A19-4EC3-BC84-A67B13256C59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218F-A3DC-4A54-80B2-3CF8CB387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054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FEE85A-8A19-4EC3-BC84-A67B13256C59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34218F-A3DC-4A54-80B2-3CF8CB387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969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5A-8A19-4EC3-BC84-A67B13256C59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218F-A3DC-4A54-80B2-3CF8CB387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64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FEE85A-8A19-4EC3-BC84-A67B13256C59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34218F-A3DC-4A54-80B2-3CF8CB38775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3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6DB7-1B50-48DD-B298-CA3D46F44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/>
              <a:t>A Deep Reinforcement Learning Framework for Efficient Shared-Bike Scheduling</a:t>
            </a:r>
            <a:endParaRPr lang="zh-CN" alt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A810B-7120-4AD9-A5F0-B61AE41B0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宋逸文</a:t>
            </a:r>
            <a:endParaRPr lang="en-US" altLang="zh-CN" dirty="0"/>
          </a:p>
          <a:p>
            <a:r>
              <a:rPr lang="zh-CN" altLang="en-US" dirty="0"/>
              <a:t>隆嘉轩</a:t>
            </a:r>
          </a:p>
        </p:txBody>
      </p:sp>
    </p:spTree>
    <p:extLst>
      <p:ext uri="{BB962C8B-B14F-4D97-AF65-F5344CB8AC3E}">
        <p14:creationId xmlns:p14="http://schemas.microsoft.com/office/powerpoint/2010/main" val="412256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4354-70C8-4C84-A9EF-5F55EB2A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Deep Reinforcement Learning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7FB61-AC2F-4235-AE21-A81477DE2F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US" altLang="zh-CN" sz="2000" dirty="0"/>
                  <a:t>State Space:</a:t>
                </a:r>
              </a:p>
              <a:p>
                <a:pPr lvl="2"/>
                <a:r>
                  <a:rPr lang="en-US" altLang="zh-CN" sz="1600" dirty="0"/>
                  <a:t>The current bike number vector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1600" dirty="0"/>
                  <a:t> denoting the current number of bikes at each station.</a:t>
                </a:r>
              </a:p>
              <a:p>
                <a:pPr lvl="2"/>
                <a:r>
                  <a:rPr lang="en-US" altLang="zh-CN" sz="1600" dirty="0"/>
                  <a:t>The predicted bike usage vector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1600" dirty="0"/>
                  <a:t> denoting the predicted bike usage, returned by the prediction module.</a:t>
                </a:r>
              </a:p>
              <a:p>
                <a:pPr lvl="2"/>
                <a:r>
                  <a:rPr lang="en-US" altLang="zh-CN" sz="1600" dirty="0"/>
                  <a:t>State is denoted by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altLang="zh-CN" sz="1600" dirty="0"/>
                  <a:t>.</a:t>
                </a:r>
              </a:p>
              <a:p>
                <a:pPr lvl="1"/>
                <a:r>
                  <a:rPr lang="en-US" altLang="zh-CN" sz="2000" dirty="0"/>
                  <a:t>Action space: </a:t>
                </a:r>
              </a:p>
              <a:p>
                <a:pPr lvl="2"/>
                <a:r>
                  <a:rPr lang="en-US" altLang="zh-CN" sz="1600" dirty="0"/>
                  <a:t>For a station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1600" dirty="0"/>
                  <a:t>, a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  ⋯ 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1600" dirty="0"/>
                  <a:t>  denoting transiting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600" dirty="0"/>
                  <a:t> bikes from station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1600" dirty="0"/>
                  <a:t> to 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600" dirty="0"/>
                  <a:t>. </a:t>
                </a:r>
              </a:p>
              <a:p>
                <a:pPr lvl="2"/>
                <a:r>
                  <a:rPr lang="en-US" altLang="zh-CN" sz="1600" dirty="0"/>
                  <a:t>The total action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altLang="zh-CN" sz="1600" dirty="0"/>
                  <a:t> is the flattened vector combining the transition of each stations.</a:t>
                </a:r>
              </a:p>
              <a:p>
                <a:pPr lvl="1"/>
                <a:r>
                  <a:rPr lang="en-US" altLang="zh-CN" sz="2000" dirty="0"/>
                  <a:t>Reward:</a:t>
                </a:r>
              </a:p>
              <a:p>
                <a:pPr lvl="2"/>
                <a:r>
                  <a:rPr lang="en-US" altLang="zh-CN" sz="1600" dirty="0"/>
                  <a:t>Fixed reward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for each time of use.</a:t>
                </a:r>
              </a:p>
              <a:p>
                <a:pPr lvl="2"/>
                <a:r>
                  <a:rPr lang="en-US" altLang="zh-CN" sz="1600" dirty="0"/>
                  <a:t>Without other rewards: maximize utilization.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for moving bikes,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for unsatisfied needs: maximize profit.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7FB61-AC2F-4235-AE21-A81477DE2F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18" r="-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71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92FE2-DBE1-489A-BF16-FB7E7727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Deep Q-Learning</a:t>
            </a:r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E32BE7-B4FE-4C1E-8D2C-FC9711C14C99}"/>
              </a:ext>
            </a:extLst>
          </p:cNvPr>
          <p:cNvSpPr/>
          <p:nvPr/>
        </p:nvSpPr>
        <p:spPr>
          <a:xfrm>
            <a:off x="2454442" y="2181727"/>
            <a:ext cx="890337" cy="184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FCL*2</a:t>
            </a:r>
          </a:p>
          <a:p>
            <a:pPr algn="ctr"/>
            <a:r>
              <a:rPr lang="en-US" altLang="zh-CN" dirty="0"/>
              <a:t>-&gt; 512-dim vector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AA45C7-B467-4560-A1C3-A5BD819415A9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109537" y="3104148"/>
            <a:ext cx="344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B8E58A-2EC0-4D05-9D82-52765EB95CF7}"/>
                  </a:ext>
                </a:extLst>
              </p:cNvPr>
              <p:cNvSpPr txBox="1"/>
              <p:nvPr/>
            </p:nvSpPr>
            <p:spPr>
              <a:xfrm>
                <a:off x="992057" y="2919482"/>
                <a:ext cx="1144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B8E58A-2EC0-4D05-9D82-52765EB95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57" y="2919482"/>
                <a:ext cx="1144095" cy="369332"/>
              </a:xfrm>
              <a:prstGeom prst="rect">
                <a:avLst/>
              </a:prstGeom>
              <a:blipFill>
                <a:blip r:embed="rId2"/>
                <a:stretch>
                  <a:fillRect t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EFF8C9-6A33-4F7F-92C5-F9939A34BABF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344779" y="3104148"/>
            <a:ext cx="5374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E564952-D2A0-4C0C-9E38-CD8F994F3283}"/>
              </a:ext>
            </a:extLst>
          </p:cNvPr>
          <p:cNvSpPr/>
          <p:nvPr/>
        </p:nvSpPr>
        <p:spPr>
          <a:xfrm>
            <a:off x="3882189" y="2181726"/>
            <a:ext cx="890337" cy="3312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FCL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E9129D-7E8C-4A8C-BF3C-990495E2333A}"/>
              </a:ext>
            </a:extLst>
          </p:cNvPr>
          <p:cNvCxnSpPr>
            <a:cxnSpLocks/>
          </p:cNvCxnSpPr>
          <p:nvPr/>
        </p:nvCxnSpPr>
        <p:spPr>
          <a:xfrm>
            <a:off x="3344779" y="4812633"/>
            <a:ext cx="5374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1E1572-5707-43AF-935E-46E6404FF2FC}"/>
                  </a:ext>
                </a:extLst>
              </p:cNvPr>
              <p:cNvSpPr txBox="1"/>
              <p:nvPr/>
            </p:nvSpPr>
            <p:spPr>
              <a:xfrm>
                <a:off x="2573853" y="4627967"/>
                <a:ext cx="835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1E1572-5707-43AF-935E-46E6404FF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853" y="4627967"/>
                <a:ext cx="8359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954955-3261-4A94-978C-4EE1E277408B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772526" y="3838068"/>
            <a:ext cx="14991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3F0A90-9491-4F3F-A753-77A18FABDFF4}"/>
                  </a:ext>
                </a:extLst>
              </p:cNvPr>
              <p:cNvSpPr txBox="1"/>
              <p:nvPr/>
            </p:nvSpPr>
            <p:spPr>
              <a:xfrm>
                <a:off x="5174953" y="3468736"/>
                <a:ext cx="1189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3F0A90-9491-4F3F-A753-77A18FABD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53" y="3468736"/>
                <a:ext cx="1189813" cy="369332"/>
              </a:xfrm>
              <a:prstGeom prst="rect">
                <a:avLst/>
              </a:prstGeom>
              <a:blipFill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7D98F95D-03C5-437C-AC04-0714E0FAF80E}"/>
              </a:ext>
            </a:extLst>
          </p:cNvPr>
          <p:cNvSpPr/>
          <p:nvPr/>
        </p:nvSpPr>
        <p:spPr>
          <a:xfrm>
            <a:off x="6271694" y="2770728"/>
            <a:ext cx="1230402" cy="1259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normalized</a:t>
            </a:r>
          </a:p>
          <a:p>
            <a:pPr algn="ctr"/>
            <a:r>
              <a:rPr lang="en-US" dirty="0"/>
              <a:t>policy generator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F62B221-1A8C-4B0E-BBD0-548FCA4CD525}"/>
              </a:ext>
            </a:extLst>
          </p:cNvPr>
          <p:cNvCxnSpPr>
            <a:cxnSpLocks/>
          </p:cNvCxnSpPr>
          <p:nvPr/>
        </p:nvCxnSpPr>
        <p:spPr>
          <a:xfrm>
            <a:off x="6002928" y="2919482"/>
            <a:ext cx="2687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32D15B-61D8-4BF7-AA88-905D2F72DD93}"/>
                  </a:ext>
                </a:extLst>
              </p:cNvPr>
              <p:cNvSpPr txBox="1"/>
              <p:nvPr/>
            </p:nvSpPr>
            <p:spPr>
              <a:xfrm>
                <a:off x="5174953" y="2542678"/>
                <a:ext cx="1237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32D15B-61D8-4BF7-AA88-905D2F72D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53" y="2542678"/>
                <a:ext cx="1237005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FB46FE8-CB1F-4473-B8AC-146578C8D47B}"/>
              </a:ext>
            </a:extLst>
          </p:cNvPr>
          <p:cNvSpPr txBox="1"/>
          <p:nvPr/>
        </p:nvSpPr>
        <p:spPr>
          <a:xfrm>
            <a:off x="5923074" y="3032142"/>
            <a:ext cx="488884" cy="2696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E273BD-2F22-4012-A0A6-22689E34C534}"/>
              </a:ext>
            </a:extLst>
          </p:cNvPr>
          <p:cNvCxnSpPr>
            <a:cxnSpLocks/>
          </p:cNvCxnSpPr>
          <p:nvPr/>
        </p:nvCxnSpPr>
        <p:spPr>
          <a:xfrm>
            <a:off x="6002928" y="3445316"/>
            <a:ext cx="2687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F744F79-2BA5-4976-95BF-D0CCD08275D1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7502096" y="3400467"/>
            <a:ext cx="1234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ED4C71A-D509-418C-B417-96EED5A974AA}"/>
                  </a:ext>
                </a:extLst>
              </p:cNvPr>
              <p:cNvSpPr txBox="1"/>
              <p:nvPr/>
            </p:nvSpPr>
            <p:spPr>
              <a:xfrm>
                <a:off x="7559740" y="3031135"/>
                <a:ext cx="1176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ED4C71A-D509-418C-B417-96EED5A97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740" y="3031135"/>
                <a:ext cx="11766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8FB368E-C72E-4096-A87A-2CFAC2BC98D6}"/>
                  </a:ext>
                </a:extLst>
              </p:cNvPr>
              <p:cNvSpPr/>
              <p:nvPr/>
            </p:nvSpPr>
            <p:spPr>
              <a:xfrm>
                <a:off x="8732498" y="3031135"/>
                <a:ext cx="1230402" cy="7054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-greedy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8FB368E-C72E-4096-A87A-2CFAC2BC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498" y="3031135"/>
                <a:ext cx="1230402" cy="7054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40A77B0-5A50-4979-AEA3-CD3A6AEC7D07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9347699" y="3736615"/>
            <a:ext cx="0" cy="89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6ECA209-9693-4400-9639-E49A5FBA597A}"/>
              </a:ext>
            </a:extLst>
          </p:cNvPr>
          <p:cNvSpPr/>
          <p:nvPr/>
        </p:nvSpPr>
        <p:spPr>
          <a:xfrm>
            <a:off x="8732498" y="4627967"/>
            <a:ext cx="1230371" cy="4926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A31871B-9712-4A5F-BBA0-D26F49F96B31}"/>
                  </a:ext>
                </a:extLst>
              </p:cNvPr>
              <p:cNvSpPr txBox="1"/>
              <p:nvPr/>
            </p:nvSpPr>
            <p:spPr>
              <a:xfrm>
                <a:off x="9347683" y="3997625"/>
                <a:ext cx="453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A31871B-9712-4A5F-BBA0-D26F49F96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683" y="3997625"/>
                <a:ext cx="45358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84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CD07-6D34-4953-B074-E3EB6561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A47BB-ACF8-4BDE-A391-AA65A218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Reward settings: -5 for each move, 1 for each use, -2 for each unsatisfied need</a:t>
            </a:r>
          </a:p>
          <a:p>
            <a:r>
              <a:rPr lang="en-US" altLang="zh-CN" dirty="0"/>
              <a:t>Experiment with randomly chosen 10 stations.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B5618D-DF54-4C28-85B5-156B7D87BED8}"/>
              </a:ext>
            </a:extLst>
          </p:cNvPr>
          <p:cNvGrpSpPr/>
          <p:nvPr/>
        </p:nvGrpSpPr>
        <p:grpSpPr>
          <a:xfrm>
            <a:off x="255896" y="2715572"/>
            <a:ext cx="5416315" cy="2701500"/>
            <a:chOff x="255896" y="2715572"/>
            <a:chExt cx="5416315" cy="27015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ECC7680-AAF9-4333-AFA6-28E20EEFC9E2}"/>
                </a:ext>
              </a:extLst>
            </p:cNvPr>
            <p:cNvGrpSpPr/>
            <p:nvPr/>
          </p:nvGrpSpPr>
          <p:grpSpPr>
            <a:xfrm>
              <a:off x="255896" y="2715572"/>
              <a:ext cx="5416315" cy="1897249"/>
              <a:chOff x="667351" y="2534653"/>
              <a:chExt cx="6519512" cy="2283682"/>
            </a:xfrm>
          </p:grpSpPr>
          <p:pic>
            <p:nvPicPr>
              <p:cNvPr id="5" name="Picture 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5EFBEF1F-4CE8-4ECB-A8E6-742660B7EE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03"/>
              <a:stretch/>
            </p:blipFill>
            <p:spPr>
              <a:xfrm>
                <a:off x="667351" y="2534653"/>
                <a:ext cx="3372095" cy="2283682"/>
              </a:xfrm>
              <a:prstGeom prst="rect">
                <a:avLst/>
              </a:prstGeom>
            </p:spPr>
          </p:pic>
          <p:pic>
            <p:nvPicPr>
              <p:cNvPr id="9" name="Picture 8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A3B6150D-C4BE-4601-95F9-3AFB04A536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03"/>
              <a:stretch/>
            </p:blipFill>
            <p:spPr>
              <a:xfrm>
                <a:off x="3814768" y="2534653"/>
                <a:ext cx="3372095" cy="2283682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FEBA82-AE24-4CA6-B6DA-DFFADB2AAB47}"/>
                </a:ext>
              </a:extLst>
            </p:cNvPr>
            <p:cNvGrpSpPr/>
            <p:nvPr/>
          </p:nvGrpSpPr>
          <p:grpSpPr>
            <a:xfrm>
              <a:off x="904894" y="4612821"/>
              <a:ext cx="4700471" cy="804251"/>
              <a:chOff x="1103038" y="4781932"/>
              <a:chExt cx="4485188" cy="80425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926F98-055E-461D-A3B2-995C5E8CFBAB}"/>
                  </a:ext>
                </a:extLst>
              </p:cNvPr>
              <p:cNvSpPr txBox="1"/>
              <p:nvPr/>
            </p:nvSpPr>
            <p:spPr>
              <a:xfrm>
                <a:off x="2260215" y="5216851"/>
                <a:ext cx="2356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Start at 5 bikes/station.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888A1E-8FF6-4609-9516-549124805BBF}"/>
                  </a:ext>
                </a:extLst>
              </p:cNvPr>
              <p:cNvSpPr txBox="1"/>
              <p:nvPr/>
            </p:nvSpPr>
            <p:spPr>
              <a:xfrm>
                <a:off x="1103038" y="4781932"/>
                <a:ext cx="15034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Reward with Time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3117F3-F58A-42F2-8376-462DB1A90732}"/>
                  </a:ext>
                </a:extLst>
              </p:cNvPr>
              <p:cNvSpPr txBox="1"/>
              <p:nvPr/>
            </p:nvSpPr>
            <p:spPr>
              <a:xfrm>
                <a:off x="3161408" y="4781932"/>
                <a:ext cx="24268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Satisfied Percentage with Time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5AA0C5-91DC-4E22-94FD-D44AA2B91A63}"/>
              </a:ext>
            </a:extLst>
          </p:cNvPr>
          <p:cNvGrpSpPr/>
          <p:nvPr/>
        </p:nvGrpSpPr>
        <p:grpSpPr>
          <a:xfrm>
            <a:off x="5739764" y="2612571"/>
            <a:ext cx="6384687" cy="2837294"/>
            <a:chOff x="5739764" y="2612571"/>
            <a:chExt cx="6384687" cy="283729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CB652A7-7E11-4770-AF56-08DA1528AB8A}"/>
                </a:ext>
              </a:extLst>
            </p:cNvPr>
            <p:cNvGrpSpPr/>
            <p:nvPr/>
          </p:nvGrpSpPr>
          <p:grpSpPr>
            <a:xfrm>
              <a:off x="5739764" y="2612571"/>
              <a:ext cx="6384687" cy="2175553"/>
              <a:chOff x="5739764" y="2612571"/>
              <a:chExt cx="6384687" cy="2175553"/>
            </a:xfrm>
          </p:grpSpPr>
          <p:pic>
            <p:nvPicPr>
              <p:cNvPr id="6" name="Picture 5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C66F28BA-C76F-4CCB-B44A-2BB4EAC1F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69"/>
              <a:stretch/>
            </p:blipFill>
            <p:spPr>
              <a:xfrm>
                <a:off x="8937917" y="2612571"/>
                <a:ext cx="3186534" cy="2175553"/>
              </a:xfrm>
              <a:prstGeom prst="rect">
                <a:avLst/>
              </a:prstGeom>
            </p:spPr>
          </p:pic>
          <p:pic>
            <p:nvPicPr>
              <p:cNvPr id="8" name="Picture 7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4C4BF0A3-0397-44F8-AE6E-894043E2FA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43"/>
              <a:stretch/>
            </p:blipFill>
            <p:spPr>
              <a:xfrm>
                <a:off x="5739764" y="2612571"/>
                <a:ext cx="3199711" cy="2175553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31DA02D-2DCD-4C70-ADC3-F5DDFB6D5011}"/>
                </a:ext>
              </a:extLst>
            </p:cNvPr>
            <p:cNvGrpSpPr/>
            <p:nvPr/>
          </p:nvGrpSpPr>
          <p:grpSpPr>
            <a:xfrm>
              <a:off x="6292236" y="4663309"/>
              <a:ext cx="5082307" cy="786556"/>
              <a:chOff x="606015" y="4799627"/>
              <a:chExt cx="4849537" cy="78655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1970FB-71E7-47CB-9596-969775229543}"/>
                  </a:ext>
                </a:extLst>
              </p:cNvPr>
              <p:cNvSpPr txBox="1"/>
              <p:nvPr/>
            </p:nvSpPr>
            <p:spPr>
              <a:xfrm>
                <a:off x="2260215" y="5216851"/>
                <a:ext cx="2360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Start at 10 bikes/station.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12A9D4-B6C2-49F4-A504-3B8055B13D1F}"/>
                  </a:ext>
                </a:extLst>
              </p:cNvPr>
              <p:cNvSpPr txBox="1"/>
              <p:nvPr/>
            </p:nvSpPr>
            <p:spPr>
              <a:xfrm>
                <a:off x="606015" y="4799627"/>
                <a:ext cx="23156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Satisfied Percentage </a:t>
                </a:r>
                <a:r>
                  <a:rPr lang="en-US" sz="1400" dirty="0"/>
                  <a:t>with Time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866E4F-2A69-46D4-99D5-DE3E982071C0}"/>
                  </a:ext>
                </a:extLst>
              </p:cNvPr>
              <p:cNvSpPr txBox="1"/>
              <p:nvPr/>
            </p:nvSpPr>
            <p:spPr>
              <a:xfrm>
                <a:off x="4020923" y="4799627"/>
                <a:ext cx="14346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Reward with Time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052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B1CB-671E-459A-8EDB-9D5FD21C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一些困难</a:t>
            </a:r>
            <a:r>
              <a:rPr lang="en-US" altLang="zh-CN" dirty="0"/>
              <a:t> &amp; </a:t>
            </a:r>
            <a:r>
              <a:rPr lang="zh-CN" altLang="en-US" dirty="0"/>
              <a:t>可能的解决方案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652D2-7B7F-40F2-94E3-2DB9C20C07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zh-CN" altLang="en-US" dirty="0"/>
                  <a:t>收敛性问题：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Deep Q Learning </a:t>
                </a:r>
                <a:r>
                  <a:rPr lang="zh-CN" altLang="en-US" dirty="0"/>
                  <a:t>收敛较慢，当前的实验时间还未做到收敛。</a:t>
                </a:r>
                <a:endParaRPr lang="en-US" altLang="zh-CN" dirty="0"/>
              </a:p>
              <a:p>
                <a:r>
                  <a:rPr lang="en-US" altLang="zh-CN" dirty="0"/>
                  <a:t>Action Space </a:t>
                </a:r>
                <a:r>
                  <a:rPr lang="zh-CN" altLang="en-US" dirty="0"/>
                  <a:t>的规模问题：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Action Space</a:t>
                </a:r>
                <a:r>
                  <a:rPr lang="zh-CN" altLang="en-US" dirty="0"/>
                  <a:t>的规模在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，随站数二阶指数增长。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可以通过对</a:t>
                </a:r>
                <a:r>
                  <a:rPr lang="en-US" altLang="zh-CN" dirty="0"/>
                  <a:t>station</a:t>
                </a:r>
                <a:r>
                  <a:rPr lang="zh-CN" altLang="en-US" dirty="0"/>
                  <a:t>进行</a:t>
                </a:r>
                <a:r>
                  <a:rPr lang="en-US" altLang="zh-CN" dirty="0"/>
                  <a:t>fully-cooperated multi-agent RL</a:t>
                </a:r>
                <a:r>
                  <a:rPr lang="zh-CN" altLang="en-US" dirty="0"/>
                  <a:t>解决，这样可以将</a:t>
                </a:r>
                <a:r>
                  <a:rPr lang="en-US" altLang="zh-CN" dirty="0"/>
                  <a:t>Action Space</a:t>
                </a:r>
                <a:r>
                  <a:rPr lang="zh-CN" altLang="en-US" dirty="0"/>
                  <a:t>缩小到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/>
                  <a:t>. </a:t>
                </a:r>
                <a:r>
                  <a:rPr lang="zh-CN" altLang="en-US" dirty="0"/>
                  <a:t>但这种解决方案会提高对算力的要求，以及使收敛变得更慢。</a:t>
                </a:r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652D2-7B7F-40F2-94E3-2DB9C20C0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970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21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4676-730D-472A-8F86-4AC6429F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Framework</a:t>
            </a:r>
            <a:endParaRPr lang="zh-CN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18EB24-B863-4420-8B11-3F3CD77E2DE8}"/>
              </a:ext>
            </a:extLst>
          </p:cNvPr>
          <p:cNvSpPr/>
          <p:nvPr/>
        </p:nvSpPr>
        <p:spPr>
          <a:xfrm>
            <a:off x="4989095" y="4663440"/>
            <a:ext cx="2510589" cy="1235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Environment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FABC6-68ED-4183-B727-3EF29036520B}"/>
              </a:ext>
            </a:extLst>
          </p:cNvPr>
          <p:cNvSpPr/>
          <p:nvPr/>
        </p:nvSpPr>
        <p:spPr>
          <a:xfrm>
            <a:off x="7387389" y="2141621"/>
            <a:ext cx="3392905" cy="21175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Deep Q Network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C4114-97D6-4685-9D13-60D01818EB26}"/>
              </a:ext>
            </a:extLst>
          </p:cNvPr>
          <p:cNvSpPr/>
          <p:nvPr/>
        </p:nvSpPr>
        <p:spPr>
          <a:xfrm>
            <a:off x="689811" y="2061410"/>
            <a:ext cx="4211052" cy="2117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Bike Use Prediction Network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199C904-6B5B-4B05-A42E-8C59D1AF4A19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 rot="10800000">
            <a:off x="689811" y="3120190"/>
            <a:ext cx="4299284" cy="2160873"/>
          </a:xfrm>
          <a:prstGeom prst="bentConnector3">
            <a:avLst>
              <a:gd name="adj1" fmla="val 1053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8D8CCF-EDAE-490F-93C4-639B64E9CAC2}"/>
                  </a:ext>
                </a:extLst>
              </p:cNvPr>
              <p:cNvSpPr txBox="1"/>
              <p:nvPr/>
            </p:nvSpPr>
            <p:spPr>
              <a:xfrm>
                <a:off x="1640306" y="5252352"/>
                <a:ext cx="1900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for bikes at each station: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8D8CCF-EDAE-490F-93C4-639B64E9C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306" y="5252352"/>
                <a:ext cx="1900990" cy="646331"/>
              </a:xfrm>
              <a:prstGeom prst="rect">
                <a:avLst/>
              </a:prstGeom>
              <a:blipFill>
                <a:blip r:embed="rId2"/>
                <a:stretch>
                  <a:fillRect l="-256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8E80D9-70AE-4CA6-BE53-AE51C4DD3D14}"/>
                  </a:ext>
                </a:extLst>
              </p:cNvPr>
              <p:cNvSpPr txBox="1"/>
              <p:nvPr/>
            </p:nvSpPr>
            <p:spPr>
              <a:xfrm>
                <a:off x="5093368" y="2141621"/>
                <a:ext cx="2005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8E80D9-70AE-4CA6-BE53-AE51C4DD3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368" y="2141621"/>
                <a:ext cx="2005263" cy="369332"/>
              </a:xfrm>
              <a:prstGeom prst="rect">
                <a:avLst/>
              </a:prstGeom>
              <a:blipFill>
                <a:blip r:embed="rId3"/>
                <a:stretch>
                  <a:fillRect l="-274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D2E9AC-7FF3-4845-9B02-823430453811}"/>
              </a:ext>
            </a:extLst>
          </p:cNvPr>
          <p:cNvCxnSpPr/>
          <p:nvPr/>
        </p:nvCxnSpPr>
        <p:spPr>
          <a:xfrm>
            <a:off x="4900864" y="2574758"/>
            <a:ext cx="24865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440F4DB-4134-4807-9800-90B50A745392}"/>
              </a:ext>
            </a:extLst>
          </p:cNvPr>
          <p:cNvCxnSpPr>
            <a:cxnSpLocks/>
            <a:stCxn id="5" idx="3"/>
            <a:endCxn id="4" idx="6"/>
          </p:cNvCxnSpPr>
          <p:nvPr/>
        </p:nvCxnSpPr>
        <p:spPr>
          <a:xfrm flipH="1">
            <a:off x="7499684" y="3200400"/>
            <a:ext cx="3280610" cy="2080662"/>
          </a:xfrm>
          <a:prstGeom prst="bentConnector3">
            <a:avLst>
              <a:gd name="adj1" fmla="val -69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C96C94-369F-41BC-996C-8E321C39A15B}"/>
                  </a:ext>
                </a:extLst>
              </p:cNvPr>
              <p:cNvSpPr txBox="1"/>
              <p:nvPr/>
            </p:nvSpPr>
            <p:spPr>
              <a:xfrm>
                <a:off x="9083841" y="4882065"/>
                <a:ext cx="1604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Scheduling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C96C94-369F-41BC-996C-8E321C39A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841" y="4882065"/>
                <a:ext cx="1604209" cy="369332"/>
              </a:xfrm>
              <a:prstGeom prst="rect">
                <a:avLst/>
              </a:prstGeom>
              <a:blipFill>
                <a:blip r:embed="rId4"/>
                <a:stretch>
                  <a:fillRect l="-304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7001D48-1A7B-4E7E-9FB0-69A8FCCD2301}"/>
              </a:ext>
            </a:extLst>
          </p:cNvPr>
          <p:cNvCxnSpPr>
            <a:cxnSpLocks/>
            <a:endCxn id="5" idx="1"/>
          </p:cNvCxnSpPr>
          <p:nvPr/>
        </p:nvCxnSpPr>
        <p:spPr>
          <a:xfrm rot="5400000" flipH="1" flipV="1">
            <a:off x="6292514" y="3653592"/>
            <a:ext cx="1548066" cy="6416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E56678-6296-40E5-B94B-5C7E84689BD5}"/>
                  </a:ext>
                </a:extLst>
              </p:cNvPr>
              <p:cNvSpPr txBox="1"/>
              <p:nvPr/>
            </p:nvSpPr>
            <p:spPr>
              <a:xfrm>
                <a:off x="5316353" y="3936013"/>
                <a:ext cx="2095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Status of Stations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0" dirty="0"/>
                  <a:t>Rewar</a:t>
                </a:r>
                <a:r>
                  <a:rPr lang="en-US" dirty="0"/>
                  <a:t>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E56678-6296-40E5-B94B-5C7E84689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353" y="3936013"/>
                <a:ext cx="2095096" cy="646331"/>
              </a:xfrm>
              <a:prstGeom prst="rect">
                <a:avLst/>
              </a:prstGeom>
              <a:blipFill>
                <a:blip r:embed="rId5"/>
                <a:stretch>
                  <a:fillRect l="-232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C5E2472-89D0-4EC4-947F-98D1C2698B6E}"/>
              </a:ext>
            </a:extLst>
          </p:cNvPr>
          <p:cNvSpPr/>
          <p:nvPr/>
        </p:nvSpPr>
        <p:spPr>
          <a:xfrm>
            <a:off x="1070810" y="2502570"/>
            <a:ext cx="826168" cy="1506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Spatial-Attention Layer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AC7F80-A896-4095-98D4-F8C8FAFCBB31}"/>
              </a:ext>
            </a:extLst>
          </p:cNvPr>
          <p:cNvSpPr/>
          <p:nvPr/>
        </p:nvSpPr>
        <p:spPr>
          <a:xfrm>
            <a:off x="2382253" y="2502570"/>
            <a:ext cx="826168" cy="1506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Temporal-Attention Layer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41AB0E-DE94-4F34-8537-CB8EC42297CF}"/>
              </a:ext>
            </a:extLst>
          </p:cNvPr>
          <p:cNvSpPr/>
          <p:nvPr/>
        </p:nvSpPr>
        <p:spPr>
          <a:xfrm>
            <a:off x="3697704" y="2495994"/>
            <a:ext cx="826168" cy="1506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Decoder Layer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05D203-CEFC-410D-A903-872B9582719E}"/>
              </a:ext>
            </a:extLst>
          </p:cNvPr>
          <p:cNvCxnSpPr>
            <a:stCxn id="27" idx="3"/>
            <a:endCxn id="30" idx="1"/>
          </p:cNvCxnSpPr>
          <p:nvPr/>
        </p:nvCxnSpPr>
        <p:spPr>
          <a:xfrm>
            <a:off x="1896978" y="3255648"/>
            <a:ext cx="4852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0054A7-B5EA-4150-8827-A896223342BE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 flipV="1">
            <a:off x="3208421" y="3249072"/>
            <a:ext cx="489283" cy="6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2C5E290-18EA-4B6E-BD11-AE23D50E299C}"/>
              </a:ext>
            </a:extLst>
          </p:cNvPr>
          <p:cNvSpPr/>
          <p:nvPr/>
        </p:nvSpPr>
        <p:spPr>
          <a:xfrm>
            <a:off x="7796463" y="2574758"/>
            <a:ext cx="826168" cy="1506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Q-Estimator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71360C-2340-49A1-AD70-F7093E9DD8CC}"/>
              </a:ext>
            </a:extLst>
          </p:cNvPr>
          <p:cNvSpPr/>
          <p:nvPr/>
        </p:nvSpPr>
        <p:spPr>
          <a:xfrm>
            <a:off x="8919410" y="2558802"/>
            <a:ext cx="994611" cy="5533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Policy-Generator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3C9AB7C-F1CA-40F3-833B-9BC84E8B052B}"/>
              </a:ext>
            </a:extLst>
          </p:cNvPr>
          <p:cNvSpPr/>
          <p:nvPr/>
        </p:nvSpPr>
        <p:spPr>
          <a:xfrm>
            <a:off x="8959515" y="3522627"/>
            <a:ext cx="1728535" cy="5533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Action-Selector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C319AFDE-E21A-48F1-B8BE-2EBAA112795D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 flipV="1">
            <a:off x="8622631" y="2835485"/>
            <a:ext cx="296779" cy="49235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93154B64-0477-440D-8B08-267F30540BA4}"/>
              </a:ext>
            </a:extLst>
          </p:cNvPr>
          <p:cNvCxnSpPr>
            <a:stCxn id="42" idx="2"/>
            <a:endCxn id="43" idx="0"/>
          </p:cNvCxnSpPr>
          <p:nvPr/>
        </p:nvCxnSpPr>
        <p:spPr>
          <a:xfrm rot="16200000" flipH="1">
            <a:off x="9415020" y="3113863"/>
            <a:ext cx="410459" cy="40706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B450933C-24BF-4FD4-9669-DE1FC8EE29A2}"/>
              </a:ext>
            </a:extLst>
          </p:cNvPr>
          <p:cNvCxnSpPr>
            <a:cxnSpLocks/>
            <a:stCxn id="43" idx="2"/>
            <a:endCxn id="41" idx="2"/>
          </p:cNvCxnSpPr>
          <p:nvPr/>
        </p:nvCxnSpPr>
        <p:spPr>
          <a:xfrm rot="5400000">
            <a:off x="9014205" y="3271335"/>
            <a:ext cx="4921" cy="1614236"/>
          </a:xfrm>
          <a:prstGeom prst="bentConnector3">
            <a:avLst>
              <a:gd name="adj1" fmla="val 2137411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85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B760-1906-45EA-83B2-D90D773C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1BAC1-366C-4441-AA12-73E4B71F2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Dataset from New York Open City (Capital Bike)</a:t>
            </a:r>
          </a:p>
          <a:p>
            <a:r>
              <a:rPr lang="en-US" altLang="zh-CN" dirty="0"/>
              <a:t>From Jan. 2019-Mar. 2020</a:t>
            </a:r>
          </a:p>
          <a:p>
            <a:r>
              <a:rPr lang="en-US" altLang="zh-CN" dirty="0"/>
              <a:t>586 bike stations, 492MB of data.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E84C6C-781F-4342-998F-BD018C314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16498"/>
              </p:ext>
            </p:extLst>
          </p:nvPr>
        </p:nvGraphicFramePr>
        <p:xfrm>
          <a:off x="838200" y="3631412"/>
          <a:ext cx="10338156" cy="1123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684">
                  <a:extLst>
                    <a:ext uri="{9D8B030D-6E8A-4147-A177-3AD203B41FA5}">
                      <a16:colId xmlns:a16="http://schemas.microsoft.com/office/drawing/2014/main" val="3320478179"/>
                    </a:ext>
                  </a:extLst>
                </a:gridCol>
                <a:gridCol w="1148684">
                  <a:extLst>
                    <a:ext uri="{9D8B030D-6E8A-4147-A177-3AD203B41FA5}">
                      <a16:colId xmlns:a16="http://schemas.microsoft.com/office/drawing/2014/main" val="1578868641"/>
                    </a:ext>
                  </a:extLst>
                </a:gridCol>
                <a:gridCol w="1148684">
                  <a:extLst>
                    <a:ext uri="{9D8B030D-6E8A-4147-A177-3AD203B41FA5}">
                      <a16:colId xmlns:a16="http://schemas.microsoft.com/office/drawing/2014/main" val="766562065"/>
                    </a:ext>
                  </a:extLst>
                </a:gridCol>
                <a:gridCol w="1148684">
                  <a:extLst>
                    <a:ext uri="{9D8B030D-6E8A-4147-A177-3AD203B41FA5}">
                      <a16:colId xmlns:a16="http://schemas.microsoft.com/office/drawing/2014/main" val="2293527616"/>
                    </a:ext>
                  </a:extLst>
                </a:gridCol>
                <a:gridCol w="1148684">
                  <a:extLst>
                    <a:ext uri="{9D8B030D-6E8A-4147-A177-3AD203B41FA5}">
                      <a16:colId xmlns:a16="http://schemas.microsoft.com/office/drawing/2014/main" val="2956864659"/>
                    </a:ext>
                  </a:extLst>
                </a:gridCol>
                <a:gridCol w="1148684">
                  <a:extLst>
                    <a:ext uri="{9D8B030D-6E8A-4147-A177-3AD203B41FA5}">
                      <a16:colId xmlns:a16="http://schemas.microsoft.com/office/drawing/2014/main" val="3470465552"/>
                    </a:ext>
                  </a:extLst>
                </a:gridCol>
                <a:gridCol w="1148684">
                  <a:extLst>
                    <a:ext uri="{9D8B030D-6E8A-4147-A177-3AD203B41FA5}">
                      <a16:colId xmlns:a16="http://schemas.microsoft.com/office/drawing/2014/main" val="363946151"/>
                    </a:ext>
                  </a:extLst>
                </a:gridCol>
                <a:gridCol w="1148684">
                  <a:extLst>
                    <a:ext uri="{9D8B030D-6E8A-4147-A177-3AD203B41FA5}">
                      <a16:colId xmlns:a16="http://schemas.microsoft.com/office/drawing/2014/main" val="3768372887"/>
                    </a:ext>
                  </a:extLst>
                </a:gridCol>
                <a:gridCol w="1148684">
                  <a:extLst>
                    <a:ext uri="{9D8B030D-6E8A-4147-A177-3AD203B41FA5}">
                      <a16:colId xmlns:a16="http://schemas.microsoft.com/office/drawing/2014/main" val="1923892751"/>
                    </a:ext>
                  </a:extLst>
                </a:gridCol>
              </a:tblGrid>
              <a:tr h="4716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Duration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Start date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End date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Start station number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Start station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End station number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End station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Bike number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Member type</a:t>
                      </a:r>
                    </a:p>
                  </a:txBody>
                  <a:tcPr marL="12115" marR="12115" marT="12115" marB="0" anchor="ctr"/>
                </a:tc>
                <a:extLst>
                  <a:ext uri="{0D108BD9-81ED-4DB2-BD59-A6C34878D82A}">
                    <a16:rowId xmlns:a16="http://schemas.microsoft.com/office/drawing/2014/main" val="2296052098"/>
                  </a:ext>
                </a:extLst>
              </a:tr>
              <a:tr h="65178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230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2019/1/1 0:04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2019/1/1 0:08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31203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14th &amp; Rhode Island Ave NW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31200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Massachusetts Ave &amp; Dupont Circle NW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E00141</a:t>
                      </a:r>
                    </a:p>
                  </a:txBody>
                  <a:tcPr marL="12115" marR="12115" marT="121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Member</a:t>
                      </a:r>
                    </a:p>
                  </a:txBody>
                  <a:tcPr marL="12115" marR="12115" marT="12115" marB="0" anchor="ctr"/>
                </a:tc>
                <a:extLst>
                  <a:ext uri="{0D108BD9-81ED-4DB2-BD59-A6C34878D82A}">
                    <a16:rowId xmlns:a16="http://schemas.microsoft.com/office/drawing/2014/main" val="422830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91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A667-9534-4E73-9F86-C50C8C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Selecting Methods for Prediction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E3B39-BAA2-4C62-A4F3-B2CF1BC2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ARIMA</a:t>
            </a:r>
          </a:p>
          <a:p>
            <a:r>
              <a:rPr lang="en-US" altLang="zh-CN" dirty="0"/>
              <a:t>LSTM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CD80-EE28-4DBB-A47C-D7688419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ARIMA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9446C-E9B2-4DB8-8495-6A138AB0A9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2806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ARIMA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model: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400" dirty="0"/>
                  <a:t>: # Autoregressive (AR) terms: Lags of the stationarized series.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400" dirty="0"/>
                  <a:t>: # Nonseasonal differences.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400" dirty="0"/>
                  <a:t>: # Moving-average (MA) terms: Lags of the forecast errors.</a:t>
                </a:r>
              </a:p>
              <a:p>
                <a:r>
                  <a:rPr lang="en-US" altLang="zh-CN" sz="2800" dirty="0"/>
                  <a:t>Objective: adjust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800" dirty="0"/>
                  <a:t> until the residues are “white noise” (uncorrelated).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−…−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9446C-E9B2-4DB8-8495-6A138AB0A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28066"/>
              </a:xfrm>
              <a:blipFill>
                <a:blip r:embed="rId3"/>
                <a:stretch>
                  <a:fillRect l="-1212" t="-2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5FBF51F-EB32-460F-9624-84EC646EF169}"/>
              </a:ext>
            </a:extLst>
          </p:cNvPr>
          <p:cNvGrpSpPr/>
          <p:nvPr/>
        </p:nvGrpSpPr>
        <p:grpSpPr>
          <a:xfrm>
            <a:off x="5985933" y="786845"/>
            <a:ext cx="5864014" cy="1901029"/>
            <a:chOff x="6189133" y="1938866"/>
            <a:chExt cx="5864014" cy="1901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8061E6A-F884-40D4-88F8-E965509BDD05}"/>
                    </a:ext>
                  </a:extLst>
                </p:cNvPr>
                <p:cNvSpPr/>
                <p:nvPr/>
              </p:nvSpPr>
              <p:spPr>
                <a:xfrm>
                  <a:off x="7958667" y="1938866"/>
                  <a:ext cx="2294467" cy="88053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ARIMA</m:t>
                        </m:r>
                        <m:d>
                          <m:dPr>
                            <m:ctrlPr>
                              <a:rPr kumimoji="0" lang="en-US" altLang="zh-CN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CN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  <m:r>
                              <a:rPr kumimoji="0" lang="en-US" altLang="zh-CN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 </m:t>
                            </m:r>
                            <m:r>
                              <a:rPr kumimoji="0" lang="en-US" altLang="zh-CN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a:rPr kumimoji="0" lang="en-US" altLang="zh-CN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 </m:t>
                            </m:r>
                            <m:r>
                              <a:rPr kumimoji="0" lang="en-US" altLang="zh-CN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𝑞</m:t>
                            </m:r>
                          </m:e>
                        </m:d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8061E6A-F884-40D4-88F8-E965509BD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8667" y="1938866"/>
                  <a:ext cx="2294467" cy="8805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1592FF5-4EF6-4A06-AB96-9DEAD1BC0C1A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6976533" y="2379132"/>
              <a:ext cx="98213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162E87-60BE-43C5-B407-A04889AEE9B2}"/>
                </a:ext>
              </a:extLst>
            </p:cNvPr>
            <p:cNvSpPr txBox="1"/>
            <p:nvPr/>
          </p:nvSpPr>
          <p:spPr>
            <a:xfrm>
              <a:off x="6189133" y="2009800"/>
              <a:ext cx="176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Time Series Data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7A6EB4A-8F88-4C7C-9BDB-5FF1E80228F7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10253134" y="2379132"/>
              <a:ext cx="98213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81EE35-35EB-42A1-AAC9-89789FE1217F}"/>
                </a:ext>
              </a:extLst>
            </p:cNvPr>
            <p:cNvSpPr txBox="1"/>
            <p:nvPr/>
          </p:nvSpPr>
          <p:spPr>
            <a:xfrm>
              <a:off x="10283613" y="1981014"/>
              <a:ext cx="176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Forecast Signal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B3B7BF7-113C-44D4-A5F7-ECFC2B30EF9A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134" y="2819399"/>
              <a:ext cx="355599" cy="3568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CC016A-3CE5-4865-B4E8-0658E7B341F5}"/>
                </a:ext>
              </a:extLst>
            </p:cNvPr>
            <p:cNvSpPr txBox="1"/>
            <p:nvPr/>
          </p:nvSpPr>
          <p:spPr>
            <a:xfrm>
              <a:off x="10397067" y="3193564"/>
              <a:ext cx="1227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Noise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(Residues)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" name="Left Brace 17">
            <a:extLst>
              <a:ext uri="{FF2B5EF4-FFF2-40B4-BE49-F238E27FC236}">
                <a16:creationId xmlns:a16="http://schemas.microsoft.com/office/drawing/2014/main" id="{D284B5DA-EC1D-4FA0-84F5-756B5E9F7320}"/>
              </a:ext>
            </a:extLst>
          </p:cNvPr>
          <p:cNvSpPr/>
          <p:nvPr/>
        </p:nvSpPr>
        <p:spPr>
          <a:xfrm rot="16200000">
            <a:off x="2803611" y="4703485"/>
            <a:ext cx="110066" cy="64744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664C3B11-3715-40F3-9B1E-8775F17BBAC5}"/>
              </a:ext>
            </a:extLst>
          </p:cNvPr>
          <p:cNvSpPr/>
          <p:nvPr/>
        </p:nvSpPr>
        <p:spPr>
          <a:xfrm rot="16200000">
            <a:off x="5001263" y="3225500"/>
            <a:ext cx="110065" cy="360341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2AA29210-333C-4852-9520-BDCEAB1AC1D3}"/>
              </a:ext>
            </a:extLst>
          </p:cNvPr>
          <p:cNvSpPr/>
          <p:nvPr/>
        </p:nvSpPr>
        <p:spPr>
          <a:xfrm rot="16200000">
            <a:off x="8540881" y="3361518"/>
            <a:ext cx="110064" cy="333137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AFB31E-F117-4D34-B422-9A44AA3639A8}"/>
              </a:ext>
            </a:extLst>
          </p:cNvPr>
          <p:cNvSpPr txBox="1"/>
          <p:nvPr/>
        </p:nvSpPr>
        <p:spPr>
          <a:xfrm>
            <a:off x="2220544" y="5124021"/>
            <a:ext cx="127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Constant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(Usually 0)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3C4CBC-2C55-4DE7-AB6C-5EE9E3547DE0}"/>
              </a:ext>
            </a:extLst>
          </p:cNvPr>
          <p:cNvSpPr txBox="1"/>
          <p:nvPr/>
        </p:nvSpPr>
        <p:spPr>
          <a:xfrm>
            <a:off x="4540400" y="5124021"/>
            <a:ext cx="12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AR Terms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E1DABD-4EBD-4150-9F87-853AA7AB280D}"/>
              </a:ext>
            </a:extLst>
          </p:cNvPr>
          <p:cNvSpPr txBox="1"/>
          <p:nvPr/>
        </p:nvSpPr>
        <p:spPr>
          <a:xfrm>
            <a:off x="7957813" y="5124021"/>
            <a:ext cx="12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 Terms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52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3DFB-DB4D-4705-B155-54510F32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for the two Methods</a:t>
            </a:r>
            <a:endParaRPr lang="zh-CN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557625-4D3C-4CFD-BA3E-E5A445F7B708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Estimating city bike needs in January, 2019. (Time-step=1h)</a:t>
            </a:r>
            <a:endParaRPr lang="zh-CN" alt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176FDF-0783-489A-9297-5CA2E1E4BF9C}"/>
              </a:ext>
            </a:extLst>
          </p:cNvPr>
          <p:cNvGrpSpPr/>
          <p:nvPr/>
        </p:nvGrpSpPr>
        <p:grpSpPr>
          <a:xfrm>
            <a:off x="1855507" y="3527529"/>
            <a:ext cx="8259040" cy="2755161"/>
            <a:chOff x="3299297" y="3084606"/>
            <a:chExt cx="8259040" cy="275516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C52057-D025-4AA3-9E22-CD02A350DB4A}"/>
                </a:ext>
              </a:extLst>
            </p:cNvPr>
            <p:cNvSpPr txBox="1"/>
            <p:nvPr/>
          </p:nvSpPr>
          <p:spPr>
            <a:xfrm>
              <a:off x="4831751" y="5470435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ARIMA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6EE433-A6C8-48C2-8CF7-FF9A575EDFAA}"/>
                </a:ext>
              </a:extLst>
            </p:cNvPr>
            <p:cNvSpPr txBox="1"/>
            <p:nvPr/>
          </p:nvSpPr>
          <p:spPr>
            <a:xfrm>
              <a:off x="8802172" y="5470435"/>
              <a:ext cx="1607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One-step LSTM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B6D78D-D7D8-4277-850B-017998D72960}"/>
                </a:ext>
              </a:extLst>
            </p:cNvPr>
            <p:cNvGrpSpPr/>
            <p:nvPr/>
          </p:nvGrpSpPr>
          <p:grpSpPr>
            <a:xfrm>
              <a:off x="3299297" y="3084606"/>
              <a:ext cx="8259040" cy="2327175"/>
              <a:chOff x="3299297" y="3084606"/>
              <a:chExt cx="8259040" cy="2327175"/>
            </a:xfrm>
          </p:grpSpPr>
          <p:pic>
            <p:nvPicPr>
              <p:cNvPr id="11" name="Content Placeholder 4" descr="A picture containing grass&#10;&#10;Description automatically generated">
                <a:extLst>
                  <a:ext uri="{FF2B5EF4-FFF2-40B4-BE49-F238E27FC236}">
                    <a16:creationId xmlns:a16="http://schemas.microsoft.com/office/drawing/2014/main" id="{3ED2130A-8412-4936-B918-D12F4727E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4884" y="3084606"/>
                <a:ext cx="4363453" cy="2327175"/>
              </a:xfrm>
              <a:prstGeom prst="rect">
                <a:avLst/>
              </a:prstGeom>
            </p:spPr>
          </p:pic>
          <p:pic>
            <p:nvPicPr>
              <p:cNvPr id="12" name="Picture 11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6129395A-21C8-45FE-9072-4A6D82297A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391"/>
              <a:stretch/>
            </p:blipFill>
            <p:spPr>
              <a:xfrm>
                <a:off x="3299297" y="3084606"/>
                <a:ext cx="3895587" cy="2327175"/>
              </a:xfrm>
              <a:prstGeom prst="rect">
                <a:avLst/>
              </a:prstGeom>
            </p:spPr>
          </p:pic>
        </p:grp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0A61EE18-B364-4272-B169-B75258CFC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63936"/>
              </p:ext>
            </p:extLst>
          </p:nvPr>
        </p:nvGraphicFramePr>
        <p:xfrm>
          <a:off x="1986547" y="2306635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919086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887166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35165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69974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76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ARIMA(1,0,1)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15076.8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6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LSTM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11578.6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482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69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6D0D-FEB6-4DC9-B5FE-6EAF5044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Dual-Attention Mechanism for Predicting Shared Bike Needs</a:t>
            </a:r>
            <a:endParaRPr lang="zh-CN" altLang="en-US" dirty="0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EA23C6-A96D-46DF-889F-AA256C4E1221}"/>
              </a:ext>
            </a:extLst>
          </p:cNvPr>
          <p:cNvGrpSpPr/>
          <p:nvPr/>
        </p:nvGrpSpPr>
        <p:grpSpPr>
          <a:xfrm>
            <a:off x="166541" y="2039090"/>
            <a:ext cx="11587505" cy="3232847"/>
            <a:chOff x="166541" y="2039090"/>
            <a:chExt cx="11587505" cy="323284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8421C0-2FAA-4AE4-BF8B-29FEA261A299}"/>
                </a:ext>
              </a:extLst>
            </p:cNvPr>
            <p:cNvSpPr/>
            <p:nvPr/>
          </p:nvSpPr>
          <p:spPr>
            <a:xfrm>
              <a:off x="2035372" y="2630292"/>
              <a:ext cx="948492" cy="26189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Spatial Attention with LSTM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8F24F9-B1EB-431D-A44C-3E09DB560750}"/>
                </a:ext>
              </a:extLst>
            </p:cNvPr>
            <p:cNvGrpSpPr/>
            <p:nvPr/>
          </p:nvGrpSpPr>
          <p:grpSpPr>
            <a:xfrm>
              <a:off x="166541" y="2579452"/>
              <a:ext cx="1868831" cy="336674"/>
              <a:chOff x="264511" y="2095241"/>
              <a:chExt cx="2117739" cy="381515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77ABE65F-FE36-4659-A3A2-9601BA0B81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9220" y="2286000"/>
                <a:ext cx="39303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FA3BB08-71C3-4AC7-8F52-296C6A543146}"/>
                      </a:ext>
                    </a:extLst>
                  </p:cNvPr>
                  <p:cNvSpPr txBox="1"/>
                  <p:nvPr/>
                </p:nvSpPr>
                <p:spPr>
                  <a:xfrm>
                    <a:off x="264511" y="2095241"/>
                    <a:ext cx="1770100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FA3BB08-71C3-4AC7-8F52-296C6A5431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511" y="2095241"/>
                    <a:ext cx="1770100" cy="38151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6226" b="-109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3FC2D5E-193B-4099-B748-B5A6901ADE9E}"/>
                </a:ext>
              </a:extLst>
            </p:cNvPr>
            <p:cNvGrpSpPr/>
            <p:nvPr/>
          </p:nvGrpSpPr>
          <p:grpSpPr>
            <a:xfrm>
              <a:off x="166541" y="3009360"/>
              <a:ext cx="1868831" cy="336674"/>
              <a:chOff x="264511" y="2095242"/>
              <a:chExt cx="2117739" cy="381515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DF64806-095B-433D-BF56-0D826C746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9220" y="2286000"/>
                <a:ext cx="39303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01EFA82-C805-4CE6-8160-661C93907FD7}"/>
                      </a:ext>
                    </a:extLst>
                  </p:cNvPr>
                  <p:cNvSpPr txBox="1"/>
                  <p:nvPr/>
                </p:nvSpPr>
                <p:spPr>
                  <a:xfrm>
                    <a:off x="264511" y="2095242"/>
                    <a:ext cx="1770100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B01EFA82-C805-4CE6-8160-661C93907F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511" y="2095242"/>
                    <a:ext cx="1770100" cy="38151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7004" b="-109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349090B-07A9-41A1-BDDF-5A5D1A84E278}"/>
                </a:ext>
              </a:extLst>
            </p:cNvPr>
            <p:cNvGrpSpPr/>
            <p:nvPr/>
          </p:nvGrpSpPr>
          <p:grpSpPr>
            <a:xfrm>
              <a:off x="166541" y="4911491"/>
              <a:ext cx="1868831" cy="336674"/>
              <a:chOff x="264511" y="2095242"/>
              <a:chExt cx="2117739" cy="381515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C4D4172-3551-4A55-A9CB-F4456E91E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9220" y="2286000"/>
                <a:ext cx="39303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29DB90B5-FA7C-411E-AA5C-754D0001250B}"/>
                      </a:ext>
                    </a:extLst>
                  </p:cNvPr>
                  <p:cNvSpPr txBox="1"/>
                  <p:nvPr/>
                </p:nvSpPr>
                <p:spPr>
                  <a:xfrm>
                    <a:off x="264511" y="2095242"/>
                    <a:ext cx="1808957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29DB90B5-FA7C-411E-AA5C-754D000125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511" y="2095242"/>
                    <a:ext cx="1808957" cy="3815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6489" b="-109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D7E3D5-3645-4B10-B69E-14853DF7ADDF}"/>
                </a:ext>
              </a:extLst>
            </p:cNvPr>
            <p:cNvSpPr txBox="1"/>
            <p:nvPr/>
          </p:nvSpPr>
          <p:spPr>
            <a:xfrm>
              <a:off x="629534" y="3959293"/>
              <a:ext cx="597524" cy="338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3200" b="1" dirty="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5F1239B-645B-493D-8730-3EEF9748A366}"/>
                    </a:ext>
                  </a:extLst>
                </p:cNvPr>
                <p:cNvSpPr txBox="1"/>
                <p:nvPr/>
              </p:nvSpPr>
              <p:spPr>
                <a:xfrm>
                  <a:off x="926330" y="2241779"/>
                  <a:ext cx="2260126" cy="244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Need for station 1 from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1200" dirty="0">
                      <a:solidFill>
                        <a:schemeClr val="accent1"/>
                      </a:solidFill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endParaRPr lang="en-US" sz="1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5F1239B-645B-493D-8730-3EEF9748A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330" y="2241779"/>
                  <a:ext cx="2260126" cy="244442"/>
                </a:xfrm>
                <a:prstGeom prst="rect">
                  <a:avLst/>
                </a:prstGeom>
                <a:blipFill>
                  <a:blip r:embed="rId6"/>
                  <a:stretch>
                    <a:fillRect l="-270" t="-2500" b="-7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CF1709A-2EC3-4573-AC98-DC1AA1A460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065" y="2450531"/>
              <a:ext cx="132647" cy="1289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55011EB-D893-4E4E-A41F-7FA7128BA8B1}"/>
                </a:ext>
              </a:extLst>
            </p:cNvPr>
            <p:cNvCxnSpPr>
              <a:cxnSpLocks/>
            </p:cNvCxnSpPr>
            <p:nvPr/>
          </p:nvCxnSpPr>
          <p:spPr>
            <a:xfrm>
              <a:off x="2983865" y="2747790"/>
              <a:ext cx="2689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4B586B-1DC4-43A0-AE83-6A0EA8E7D2F5}"/>
                </a:ext>
              </a:extLst>
            </p:cNvPr>
            <p:cNvCxnSpPr>
              <a:cxnSpLocks/>
            </p:cNvCxnSpPr>
            <p:nvPr/>
          </p:nvCxnSpPr>
          <p:spPr>
            <a:xfrm>
              <a:off x="2983863" y="3170617"/>
              <a:ext cx="2689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796DAF9-D4C9-4E00-920E-0556C53217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6783" y="5072748"/>
              <a:ext cx="2689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374269D-0535-4359-9DD5-2B9FF21D8FB8}"/>
                </a:ext>
              </a:extLst>
            </p:cNvPr>
            <p:cNvSpPr/>
            <p:nvPr/>
          </p:nvSpPr>
          <p:spPr>
            <a:xfrm>
              <a:off x="3252842" y="2630292"/>
              <a:ext cx="576709" cy="261897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Soft-max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6FB0454-7B6C-4C99-8A00-FDFBE3A90BCF}"/>
                </a:ext>
              </a:extLst>
            </p:cNvPr>
            <p:cNvCxnSpPr>
              <a:cxnSpLocks/>
            </p:cNvCxnSpPr>
            <p:nvPr/>
          </p:nvCxnSpPr>
          <p:spPr>
            <a:xfrm>
              <a:off x="3816422" y="2730800"/>
              <a:ext cx="2123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Summing Junction 33">
              <a:extLst>
                <a:ext uri="{FF2B5EF4-FFF2-40B4-BE49-F238E27FC236}">
                  <a16:creationId xmlns:a16="http://schemas.microsoft.com/office/drawing/2014/main" id="{D561E9D2-6056-4A8F-AFEA-C87977D7704E}"/>
                </a:ext>
              </a:extLst>
            </p:cNvPr>
            <p:cNvSpPr/>
            <p:nvPr/>
          </p:nvSpPr>
          <p:spPr>
            <a:xfrm>
              <a:off x="4028772" y="2641614"/>
              <a:ext cx="212350" cy="212350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0CC9D75-F20C-4353-BE0A-6D9D543D0BAA}"/>
                </a:ext>
              </a:extLst>
            </p:cNvPr>
            <p:cNvCxnSpPr>
              <a:endCxn id="34" idx="0"/>
            </p:cNvCxnSpPr>
            <p:nvPr/>
          </p:nvCxnSpPr>
          <p:spPr>
            <a:xfrm>
              <a:off x="4134947" y="2447698"/>
              <a:ext cx="1" cy="1939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2D57073-FF29-4751-B1D5-E9EC0486E650}"/>
                    </a:ext>
                  </a:extLst>
                </p:cNvPr>
                <p:cNvSpPr/>
                <p:nvPr/>
              </p:nvSpPr>
              <p:spPr>
                <a:xfrm>
                  <a:off x="3763163" y="2118045"/>
                  <a:ext cx="743568" cy="3366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2D57073-FF29-4751-B1D5-E9EC0486E6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163" y="2118045"/>
                  <a:ext cx="743568" cy="336674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3B772F6-B295-40E0-8CF1-4818FB98D372}"/>
                </a:ext>
              </a:extLst>
            </p:cNvPr>
            <p:cNvCxnSpPr>
              <a:cxnSpLocks/>
            </p:cNvCxnSpPr>
            <p:nvPr/>
          </p:nvCxnSpPr>
          <p:spPr>
            <a:xfrm>
              <a:off x="3829181" y="3163893"/>
              <a:ext cx="2123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lowchart: Summing Junction 40">
              <a:extLst>
                <a:ext uri="{FF2B5EF4-FFF2-40B4-BE49-F238E27FC236}">
                  <a16:creationId xmlns:a16="http://schemas.microsoft.com/office/drawing/2014/main" id="{D085C259-9902-47DF-B7D8-17264A72D115}"/>
                </a:ext>
              </a:extLst>
            </p:cNvPr>
            <p:cNvSpPr/>
            <p:nvPr/>
          </p:nvSpPr>
          <p:spPr>
            <a:xfrm>
              <a:off x="4041531" y="3074708"/>
              <a:ext cx="212350" cy="212350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371FC4D-6496-47C7-A61D-051D60986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7706" y="3284252"/>
              <a:ext cx="1" cy="1939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6A97854-323E-4B0C-A7B6-F272344303F6}"/>
                    </a:ext>
                  </a:extLst>
                </p:cNvPr>
                <p:cNvSpPr/>
                <p:nvPr/>
              </p:nvSpPr>
              <p:spPr>
                <a:xfrm>
                  <a:off x="3775921" y="3329686"/>
                  <a:ext cx="743568" cy="3366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6A97854-323E-4B0C-A7B6-F272344303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921" y="3329686"/>
                  <a:ext cx="743568" cy="336674"/>
                </a:xfrm>
                <a:prstGeom prst="rect">
                  <a:avLst/>
                </a:prstGeom>
                <a:blipFill>
                  <a:blip r:embed="rId8"/>
                  <a:stretch>
                    <a:fillRect r="-820"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DB5C0CD-4F6D-49DE-81E2-86E288F81B8A}"/>
                </a:ext>
              </a:extLst>
            </p:cNvPr>
            <p:cNvCxnSpPr>
              <a:cxnSpLocks/>
            </p:cNvCxnSpPr>
            <p:nvPr/>
          </p:nvCxnSpPr>
          <p:spPr>
            <a:xfrm>
              <a:off x="3829181" y="5073496"/>
              <a:ext cx="2123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lowchart: Summing Junction 44">
              <a:extLst>
                <a:ext uri="{FF2B5EF4-FFF2-40B4-BE49-F238E27FC236}">
                  <a16:creationId xmlns:a16="http://schemas.microsoft.com/office/drawing/2014/main" id="{B4B35B80-B42F-443C-8B0D-3F1B03B32BFB}"/>
                </a:ext>
              </a:extLst>
            </p:cNvPr>
            <p:cNvSpPr/>
            <p:nvPr/>
          </p:nvSpPr>
          <p:spPr>
            <a:xfrm>
              <a:off x="4041531" y="4984311"/>
              <a:ext cx="212350" cy="212350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7BB8C97-14FA-4076-AB02-3647378B5401}"/>
                </a:ext>
              </a:extLst>
            </p:cNvPr>
            <p:cNvCxnSpPr>
              <a:endCxn id="45" idx="0"/>
            </p:cNvCxnSpPr>
            <p:nvPr/>
          </p:nvCxnSpPr>
          <p:spPr>
            <a:xfrm>
              <a:off x="4147706" y="4790394"/>
              <a:ext cx="1" cy="1939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DD3E34C-05C0-4ED1-8D8C-0BB5D4E5C132}"/>
                    </a:ext>
                  </a:extLst>
                </p:cNvPr>
                <p:cNvSpPr/>
                <p:nvPr/>
              </p:nvSpPr>
              <p:spPr>
                <a:xfrm>
                  <a:off x="3775921" y="4460741"/>
                  <a:ext cx="760712" cy="3366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DD3E34C-05C0-4ED1-8D8C-0BB5D4E5C1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921" y="4460741"/>
                  <a:ext cx="760712" cy="336674"/>
                </a:xfrm>
                <a:prstGeom prst="rect">
                  <a:avLst/>
                </a:prstGeom>
                <a:blipFill>
                  <a:blip r:embed="rId9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461590A-3D17-4DE2-88AB-8D7F07770788}"/>
                </a:ext>
              </a:extLst>
            </p:cNvPr>
            <p:cNvCxnSpPr>
              <a:cxnSpLocks/>
              <a:stCxn id="34" idx="6"/>
            </p:cNvCxnSpPr>
            <p:nvPr/>
          </p:nvCxnSpPr>
          <p:spPr>
            <a:xfrm>
              <a:off x="4241123" y="2747790"/>
              <a:ext cx="3990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55D256F-6C8F-48EE-B65C-C1BF0737B394}"/>
                </a:ext>
              </a:extLst>
            </p:cNvPr>
            <p:cNvCxnSpPr>
              <a:cxnSpLocks/>
              <a:stCxn id="41" idx="6"/>
            </p:cNvCxnSpPr>
            <p:nvPr/>
          </p:nvCxnSpPr>
          <p:spPr>
            <a:xfrm flipV="1">
              <a:off x="4253881" y="3177698"/>
              <a:ext cx="386308" cy="3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E39352E-271C-4D40-A4F4-8ED50E66B2BD}"/>
                </a:ext>
              </a:extLst>
            </p:cNvPr>
            <p:cNvCxnSpPr>
              <a:cxnSpLocks/>
              <a:stCxn id="45" idx="6"/>
            </p:cNvCxnSpPr>
            <p:nvPr/>
          </p:nvCxnSpPr>
          <p:spPr>
            <a:xfrm>
              <a:off x="4253881" y="5090486"/>
              <a:ext cx="3863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193AB8F-B33A-490A-B6D5-99A3D426A37E}"/>
                </a:ext>
              </a:extLst>
            </p:cNvPr>
            <p:cNvSpPr/>
            <p:nvPr/>
          </p:nvSpPr>
          <p:spPr>
            <a:xfrm>
              <a:off x="4640189" y="2544656"/>
              <a:ext cx="305397" cy="27003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DE5D183-308B-4379-BFF5-2B5FF9653771}"/>
                </a:ext>
              </a:extLst>
            </p:cNvPr>
            <p:cNvSpPr/>
            <p:nvPr/>
          </p:nvSpPr>
          <p:spPr>
            <a:xfrm>
              <a:off x="4469586" y="2039090"/>
              <a:ext cx="6474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Row-Stack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3337587-7F39-424D-BC35-6E0BC96FDEAA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 flipV="1">
              <a:off x="4945587" y="4537924"/>
              <a:ext cx="912071" cy="1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D17BABB5-4F0C-4159-B62E-5465A5968F85}"/>
                    </a:ext>
                  </a:extLst>
                </p:cNvPr>
                <p:cNvSpPr/>
                <p:nvPr/>
              </p:nvSpPr>
              <p:spPr>
                <a:xfrm>
                  <a:off x="5259366" y="4212000"/>
                  <a:ext cx="58784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D17BABB5-4F0C-4159-B62E-5465A5968F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366" y="4212000"/>
                  <a:ext cx="5878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6C084781-19AB-437E-AE11-CBDFDC1BE2BD}"/>
                </a:ext>
              </a:extLst>
            </p:cNvPr>
            <p:cNvSpPr/>
            <p:nvPr/>
          </p:nvSpPr>
          <p:spPr>
            <a:xfrm>
              <a:off x="5857658" y="4374966"/>
              <a:ext cx="814005" cy="3259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LSTM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CB98BDD-2EA4-4130-B13A-BC4922572F02}"/>
                </a:ext>
              </a:extLst>
            </p:cNvPr>
            <p:cNvSpPr/>
            <p:nvPr/>
          </p:nvSpPr>
          <p:spPr>
            <a:xfrm>
              <a:off x="5857658" y="3802850"/>
              <a:ext cx="814005" cy="3259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LSTM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F2FDBA8-57A1-422B-98C2-06208B1CCF66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>
              <a:off x="5553289" y="3959293"/>
              <a:ext cx="304368" cy="6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90B6052F-4C7E-49E6-9C4D-45527E4164A4}"/>
                    </a:ext>
                  </a:extLst>
                </p:cNvPr>
                <p:cNvSpPr/>
                <p:nvPr/>
              </p:nvSpPr>
              <p:spPr>
                <a:xfrm>
                  <a:off x="5294758" y="3620729"/>
                  <a:ext cx="58784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90B6052F-4C7E-49E6-9C4D-45527E4164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4758" y="3620729"/>
                  <a:ext cx="58784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C09E95F-2CEE-474C-BFF9-D073BD2B75BE}"/>
                </a:ext>
              </a:extLst>
            </p:cNvPr>
            <p:cNvSpPr/>
            <p:nvPr/>
          </p:nvSpPr>
          <p:spPr>
            <a:xfrm>
              <a:off x="5857658" y="2841286"/>
              <a:ext cx="814005" cy="3259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LSTM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103E1B2-9668-417E-AA85-0F26C4A1614C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>
              <a:off x="5553289" y="2997729"/>
              <a:ext cx="304368" cy="6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F5525F2-886F-457D-8B05-ABD3ABC1564F}"/>
                    </a:ext>
                  </a:extLst>
                </p:cNvPr>
                <p:cNvSpPr/>
                <p:nvPr/>
              </p:nvSpPr>
              <p:spPr>
                <a:xfrm>
                  <a:off x="5294758" y="2659165"/>
                  <a:ext cx="59797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F5525F2-886F-457D-8B05-ABD3ABC156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4758" y="2659165"/>
                  <a:ext cx="59797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529EF3D2-1EC0-4170-8B3B-EB9101525CC1}"/>
                </a:ext>
              </a:extLst>
            </p:cNvPr>
            <p:cNvCxnSpPr>
              <a:stCxn id="72" idx="2"/>
            </p:cNvCxnSpPr>
            <p:nvPr/>
          </p:nvCxnSpPr>
          <p:spPr>
            <a:xfrm flipH="1">
              <a:off x="6261120" y="3167201"/>
              <a:ext cx="3540" cy="162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B6EAA28-A8F2-44BA-8914-EF1FC97D6E16}"/>
                </a:ext>
              </a:extLst>
            </p:cNvPr>
            <p:cNvCxnSpPr>
              <a:cxnSpLocks/>
              <a:endCxn id="64" idx="0"/>
            </p:cNvCxnSpPr>
            <p:nvPr/>
          </p:nvCxnSpPr>
          <p:spPr>
            <a:xfrm>
              <a:off x="6261120" y="3620729"/>
              <a:ext cx="3540" cy="1821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0A10421-515E-4F83-A60A-51FD711CCD77}"/>
                </a:ext>
              </a:extLst>
            </p:cNvPr>
            <p:cNvCxnSpPr>
              <a:cxnSpLocks/>
              <a:stCxn id="64" idx="2"/>
              <a:endCxn id="63" idx="0"/>
            </p:cNvCxnSpPr>
            <p:nvPr/>
          </p:nvCxnSpPr>
          <p:spPr>
            <a:xfrm>
              <a:off x="6264661" y="4128765"/>
              <a:ext cx="0" cy="246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01CE69-BA53-4395-BE18-463406ED27D1}"/>
                </a:ext>
              </a:extLst>
            </p:cNvPr>
            <p:cNvSpPr txBox="1"/>
            <p:nvPr/>
          </p:nvSpPr>
          <p:spPr>
            <a:xfrm>
              <a:off x="6064436" y="3329714"/>
              <a:ext cx="488884" cy="2696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2400" dirty="0"/>
                <a:t>…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35018DE-0A1C-4F32-835C-41BCEDE713C5}"/>
                </a:ext>
              </a:extLst>
            </p:cNvPr>
            <p:cNvSpPr/>
            <p:nvPr/>
          </p:nvSpPr>
          <p:spPr>
            <a:xfrm>
              <a:off x="7006301" y="2447698"/>
              <a:ext cx="948492" cy="26189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Temporal Attention with LSTM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27A36E8-58CF-4DC0-B5AF-BA27F5C4DA44}"/>
                </a:ext>
              </a:extLst>
            </p:cNvPr>
            <p:cNvCxnSpPr>
              <a:cxnSpLocks/>
              <a:stCxn id="72" idx="3"/>
            </p:cNvCxnSpPr>
            <p:nvPr/>
          </p:nvCxnSpPr>
          <p:spPr>
            <a:xfrm>
              <a:off x="6671662" y="3004244"/>
              <a:ext cx="3346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0B13AC6-3097-48EA-8163-CB6A9469BB0D}"/>
                </a:ext>
              </a:extLst>
            </p:cNvPr>
            <p:cNvCxnSpPr>
              <a:cxnSpLocks/>
              <a:stCxn id="64" idx="3"/>
            </p:cNvCxnSpPr>
            <p:nvPr/>
          </p:nvCxnSpPr>
          <p:spPr>
            <a:xfrm>
              <a:off x="6671662" y="3965808"/>
              <a:ext cx="3346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D5EAA89-B4EC-4641-8B51-B08AC510874F}"/>
                </a:ext>
              </a:extLst>
            </p:cNvPr>
            <p:cNvCxnSpPr>
              <a:cxnSpLocks/>
              <a:stCxn id="63" idx="3"/>
            </p:cNvCxnSpPr>
            <p:nvPr/>
          </p:nvCxnSpPr>
          <p:spPr>
            <a:xfrm>
              <a:off x="6671662" y="4537924"/>
              <a:ext cx="3346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80E0BBB-4E51-4DA7-A897-8083E104D3FF}"/>
                </a:ext>
              </a:extLst>
            </p:cNvPr>
            <p:cNvSpPr/>
            <p:nvPr/>
          </p:nvSpPr>
          <p:spPr>
            <a:xfrm>
              <a:off x="8223771" y="2454778"/>
              <a:ext cx="576709" cy="261897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Soft-max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200B429A-D069-494F-901B-EB93953CAFC8}"/>
                </a:ext>
              </a:extLst>
            </p:cNvPr>
            <p:cNvCxnSpPr>
              <a:cxnSpLocks/>
            </p:cNvCxnSpPr>
            <p:nvPr/>
          </p:nvCxnSpPr>
          <p:spPr>
            <a:xfrm>
              <a:off x="7954793" y="3004243"/>
              <a:ext cx="2689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0F97B9E-6ABC-4E7A-982C-58472C395C05}"/>
                </a:ext>
              </a:extLst>
            </p:cNvPr>
            <p:cNvCxnSpPr>
              <a:cxnSpLocks/>
            </p:cNvCxnSpPr>
            <p:nvPr/>
          </p:nvCxnSpPr>
          <p:spPr>
            <a:xfrm>
              <a:off x="7954793" y="3965807"/>
              <a:ext cx="2689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9AEB6E91-1246-48DD-B3A6-ED8C40E8E657}"/>
                </a:ext>
              </a:extLst>
            </p:cNvPr>
            <p:cNvCxnSpPr>
              <a:cxnSpLocks/>
            </p:cNvCxnSpPr>
            <p:nvPr/>
          </p:nvCxnSpPr>
          <p:spPr>
            <a:xfrm>
              <a:off x="7954793" y="4537923"/>
              <a:ext cx="2689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lowchart: Or 97">
              <a:extLst>
                <a:ext uri="{FF2B5EF4-FFF2-40B4-BE49-F238E27FC236}">
                  <a16:creationId xmlns:a16="http://schemas.microsoft.com/office/drawing/2014/main" id="{06E6DA4A-2701-479B-8CCE-A199410B7B0B}"/>
                </a:ext>
              </a:extLst>
            </p:cNvPr>
            <p:cNvSpPr/>
            <p:nvPr/>
          </p:nvSpPr>
          <p:spPr>
            <a:xfrm>
              <a:off x="9282563" y="4430133"/>
              <a:ext cx="233584" cy="233584"/>
            </a:xfrm>
            <a:prstGeom prst="flowChar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02455B4-0B9D-4875-B5B8-DE061D96FE0B}"/>
                </a:ext>
              </a:extLst>
            </p:cNvPr>
            <p:cNvCxnSpPr>
              <a:cxnSpLocks/>
              <a:endCxn id="98" idx="0"/>
            </p:cNvCxnSpPr>
            <p:nvPr/>
          </p:nvCxnSpPr>
          <p:spPr>
            <a:xfrm>
              <a:off x="8806720" y="3051616"/>
              <a:ext cx="592635" cy="13785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C5B9943-0226-4509-9D96-73DB0995E0B5}"/>
                </a:ext>
              </a:extLst>
            </p:cNvPr>
            <p:cNvCxnSpPr>
              <a:cxnSpLocks/>
              <a:endCxn id="98" idx="1"/>
            </p:cNvCxnSpPr>
            <p:nvPr/>
          </p:nvCxnSpPr>
          <p:spPr>
            <a:xfrm>
              <a:off x="8810923" y="4049039"/>
              <a:ext cx="505848" cy="4153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008E4CA5-D68A-4AE8-899B-F846AFCBA010}"/>
                </a:ext>
              </a:extLst>
            </p:cNvPr>
            <p:cNvCxnSpPr>
              <a:cxnSpLocks/>
              <a:endCxn id="98" idx="2"/>
            </p:cNvCxnSpPr>
            <p:nvPr/>
          </p:nvCxnSpPr>
          <p:spPr>
            <a:xfrm>
              <a:off x="8800479" y="4546926"/>
              <a:ext cx="4820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5EE9C06-B2BE-44C5-A3B6-D270904FC04E}"/>
                </a:ext>
              </a:extLst>
            </p:cNvPr>
            <p:cNvGrpSpPr/>
            <p:nvPr/>
          </p:nvGrpSpPr>
          <p:grpSpPr>
            <a:xfrm>
              <a:off x="9516147" y="2629845"/>
              <a:ext cx="1425240" cy="2065237"/>
              <a:chOff x="11405037" y="2466073"/>
              <a:chExt cx="1615066" cy="2340304"/>
            </a:xfrm>
          </p:grpSpPr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36B5B9C4-FD1D-495C-807E-052DB6A8C9CE}"/>
                  </a:ext>
                </a:extLst>
              </p:cNvPr>
              <p:cNvCxnSpPr>
                <a:cxnSpLocks/>
                <a:endCxn id="122" idx="1"/>
              </p:cNvCxnSpPr>
              <p:nvPr/>
            </p:nvCxnSpPr>
            <p:spPr>
              <a:xfrm flipV="1">
                <a:off x="11405037" y="4621716"/>
                <a:ext cx="692645" cy="66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7C0A1BB2-20FE-4711-9880-5C708191BEE8}"/>
                      </a:ext>
                    </a:extLst>
                  </p:cNvPr>
                  <p:cNvSpPr/>
                  <p:nvPr/>
                </p:nvSpPr>
                <p:spPr>
                  <a:xfrm>
                    <a:off x="11419704" y="4252382"/>
                    <a:ext cx="773759" cy="41852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7C0A1BB2-20FE-4711-9880-5C708191BE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19704" y="4252382"/>
                    <a:ext cx="773759" cy="41852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3C744652-C75D-4421-89B0-0B7BCEFC57BC}"/>
                  </a:ext>
                </a:extLst>
              </p:cNvPr>
              <p:cNvSpPr/>
              <p:nvPr/>
            </p:nvSpPr>
            <p:spPr>
              <a:xfrm>
                <a:off x="12097682" y="4437054"/>
                <a:ext cx="922421" cy="36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LSTM</a:t>
                </a:r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FCF58B4A-2CE2-4EDB-BED3-ADC8D126A49D}"/>
                  </a:ext>
                </a:extLst>
              </p:cNvPr>
              <p:cNvSpPr/>
              <p:nvPr/>
            </p:nvSpPr>
            <p:spPr>
              <a:xfrm>
                <a:off x="12097682" y="3788739"/>
                <a:ext cx="922421" cy="36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LSTM</a:t>
                </a:r>
              </a:p>
            </p:txBody>
          </p: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3AC9CB57-B35E-427B-8F9A-4E12AC6CE54F}"/>
                  </a:ext>
                </a:extLst>
              </p:cNvPr>
              <p:cNvCxnSpPr>
                <a:cxnSpLocks/>
                <a:endCxn id="123" idx="1"/>
              </p:cNvCxnSpPr>
              <p:nvPr/>
            </p:nvCxnSpPr>
            <p:spPr>
              <a:xfrm>
                <a:off x="11752775" y="3966018"/>
                <a:ext cx="344907" cy="73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7FFC87D7-D683-4966-B7A8-C640CA2DBCD5}"/>
                      </a:ext>
                    </a:extLst>
                  </p:cNvPr>
                  <p:cNvSpPr/>
                  <p:nvPr/>
                </p:nvSpPr>
                <p:spPr>
                  <a:xfrm>
                    <a:off x="11459810" y="3582361"/>
                    <a:ext cx="773759" cy="41852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7FFC87D7-D683-4966-B7A8-C640CA2DBC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59810" y="3582361"/>
                    <a:ext cx="773759" cy="41852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01C39EDC-B0AA-4812-A4EB-ED402DF216BA}"/>
                  </a:ext>
                </a:extLst>
              </p:cNvPr>
              <p:cNvSpPr/>
              <p:nvPr/>
            </p:nvSpPr>
            <p:spPr>
              <a:xfrm>
                <a:off x="12097682" y="2699105"/>
                <a:ext cx="922421" cy="3693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LSTM</a:t>
                </a:r>
              </a:p>
            </p:txBody>
          </p: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E8B89D03-7B17-4321-A8C3-C79001F874EE}"/>
                  </a:ext>
                </a:extLst>
              </p:cNvPr>
              <p:cNvCxnSpPr>
                <a:cxnSpLocks/>
                <a:endCxn id="126" idx="1"/>
              </p:cNvCxnSpPr>
              <p:nvPr/>
            </p:nvCxnSpPr>
            <p:spPr>
              <a:xfrm>
                <a:off x="11752775" y="2876384"/>
                <a:ext cx="344907" cy="73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67FB279D-0E34-4055-9364-5AF185F18CB9}"/>
                      </a:ext>
                    </a:extLst>
                  </p:cNvPr>
                  <p:cNvSpPr/>
                  <p:nvPr/>
                </p:nvSpPr>
                <p:spPr>
                  <a:xfrm>
                    <a:off x="11405037" y="2466073"/>
                    <a:ext cx="786765" cy="41852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67FB279D-0E34-4055-9364-5AF185F18C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5037" y="2466073"/>
                    <a:ext cx="786765" cy="41852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C4579CC5-9F42-4C8A-AA50-4C864DD3768D}"/>
                  </a:ext>
                </a:extLst>
              </p:cNvPr>
              <p:cNvCxnSpPr>
                <a:stCxn id="126" idx="2"/>
              </p:cNvCxnSpPr>
              <p:nvPr/>
            </p:nvCxnSpPr>
            <p:spPr>
              <a:xfrm flipH="1">
                <a:off x="12554881" y="3068428"/>
                <a:ext cx="4012" cy="1841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7F2A71B7-1A70-47EE-A15B-494E0A05DB41}"/>
                  </a:ext>
                </a:extLst>
              </p:cNvPr>
              <p:cNvCxnSpPr>
                <a:cxnSpLocks/>
                <a:endCxn id="123" idx="0"/>
              </p:cNvCxnSpPr>
              <p:nvPr/>
            </p:nvCxnSpPr>
            <p:spPr>
              <a:xfrm>
                <a:off x="12554881" y="3582361"/>
                <a:ext cx="4012" cy="2063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3A7205A5-31EA-4821-B118-C2543EB58A50}"/>
                  </a:ext>
                </a:extLst>
              </p:cNvPr>
              <p:cNvCxnSpPr>
                <a:cxnSpLocks/>
                <a:stCxn id="123" idx="2"/>
                <a:endCxn id="122" idx="0"/>
              </p:cNvCxnSpPr>
              <p:nvPr/>
            </p:nvCxnSpPr>
            <p:spPr>
              <a:xfrm>
                <a:off x="12558893" y="4158062"/>
                <a:ext cx="0" cy="2789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A0AB923-5B6D-40FA-90F5-A8EA16A3E533}"/>
                  </a:ext>
                </a:extLst>
              </p:cNvPr>
              <p:cNvSpPr txBox="1"/>
              <p:nvPr/>
            </p:nvSpPr>
            <p:spPr>
              <a:xfrm>
                <a:off x="12365763" y="3252586"/>
                <a:ext cx="553998" cy="305533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sz="2400" dirty="0"/>
                  <a:t>…</a:t>
                </a:r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258F142-D81C-45AF-98B3-2F7F53B9D666}"/>
                </a:ext>
              </a:extLst>
            </p:cNvPr>
            <p:cNvSpPr/>
            <p:nvPr/>
          </p:nvSpPr>
          <p:spPr>
            <a:xfrm>
              <a:off x="9490576" y="2990529"/>
              <a:ext cx="67518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Memory</a:t>
              </a:r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2C844F3-4B0D-48E0-9FD5-22F01C6EEA3D}"/>
                </a:ext>
              </a:extLst>
            </p:cNvPr>
            <p:cNvCxnSpPr>
              <a:cxnSpLocks/>
              <a:endCxn id="126" idx="3"/>
            </p:cNvCxnSpPr>
            <p:nvPr/>
          </p:nvCxnSpPr>
          <p:spPr>
            <a:xfrm flipH="1" flipV="1">
              <a:off x="10941387" y="2998446"/>
              <a:ext cx="214293" cy="109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3A95D675-4587-497B-8BC8-7241A46ED34B}"/>
                    </a:ext>
                  </a:extLst>
                </p:cNvPr>
                <p:cNvSpPr/>
                <p:nvPr/>
              </p:nvSpPr>
              <p:spPr>
                <a:xfrm>
                  <a:off x="11048533" y="2813779"/>
                  <a:ext cx="7055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3A95D675-4587-497B-8BC8-7241A46ED3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8533" y="2813779"/>
                  <a:ext cx="70551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B0C6DC16-9F01-4C73-960F-496D6ABD4860}"/>
                    </a:ext>
                  </a:extLst>
                </p:cNvPr>
                <p:cNvSpPr/>
                <p:nvPr/>
              </p:nvSpPr>
              <p:spPr>
                <a:xfrm>
                  <a:off x="11048532" y="3750215"/>
                  <a:ext cx="7055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B0C6DC16-9F01-4C73-960F-496D6ABD48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8532" y="3750215"/>
                  <a:ext cx="70551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AC189E59-D058-4081-B425-3914CE6007B0}"/>
                    </a:ext>
                  </a:extLst>
                </p:cNvPr>
                <p:cNvSpPr/>
                <p:nvPr/>
              </p:nvSpPr>
              <p:spPr>
                <a:xfrm>
                  <a:off x="11045623" y="4325750"/>
                  <a:ext cx="7055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AC189E59-D058-4081-B425-3914CE6007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5623" y="4325750"/>
                  <a:ext cx="705513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2A7459AF-22E2-47D4-BC85-F4D872FED6C1}"/>
                </a:ext>
              </a:extLst>
            </p:cNvPr>
            <p:cNvCxnSpPr>
              <a:cxnSpLocks/>
              <a:endCxn id="123" idx="3"/>
            </p:cNvCxnSpPr>
            <p:nvPr/>
          </p:nvCxnSpPr>
          <p:spPr>
            <a:xfrm flipH="1">
              <a:off x="10941387" y="3960010"/>
              <a:ext cx="2142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FC8F36B0-7D86-4E1A-B648-322172869A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28324" y="4521210"/>
              <a:ext cx="214293" cy="109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F85A8F9F-A9B7-4709-B710-30357583DEAA}"/>
                </a:ext>
              </a:extLst>
            </p:cNvPr>
            <p:cNvCxnSpPr>
              <a:cxnSpLocks/>
            </p:cNvCxnSpPr>
            <p:nvPr/>
          </p:nvCxnSpPr>
          <p:spPr>
            <a:xfrm>
              <a:off x="10530845" y="4703246"/>
              <a:ext cx="0" cy="2462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E1E6B430-EDCE-42B8-8603-09470BA62007}"/>
                    </a:ext>
                  </a:extLst>
                </p:cNvPr>
                <p:cNvSpPr/>
                <p:nvPr/>
              </p:nvSpPr>
              <p:spPr>
                <a:xfrm>
                  <a:off x="10363955" y="4902605"/>
                  <a:ext cx="5024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E1E6B430-EDCE-42B8-8603-09470BA620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3955" y="4902605"/>
                  <a:ext cx="502445" cy="369332"/>
                </a:xfrm>
                <a:prstGeom prst="rect">
                  <a:avLst/>
                </a:prstGeom>
                <a:blipFill>
                  <a:blip r:embed="rId19"/>
                  <a:stretch>
                    <a:fillRect t="-6557" r="-4819" b="-65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2" name="Left Brace 171">
            <a:extLst>
              <a:ext uri="{FF2B5EF4-FFF2-40B4-BE49-F238E27FC236}">
                <a16:creationId xmlns:a16="http://schemas.microsoft.com/office/drawing/2014/main" id="{CA95B833-282A-41D6-A2AE-1CFDB306DB15}"/>
              </a:ext>
            </a:extLst>
          </p:cNvPr>
          <p:cNvSpPr/>
          <p:nvPr/>
        </p:nvSpPr>
        <p:spPr>
          <a:xfrm rot="16200000">
            <a:off x="2696951" y="2890955"/>
            <a:ext cx="122002" cy="50736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Left Brace 173">
            <a:extLst>
              <a:ext uri="{FF2B5EF4-FFF2-40B4-BE49-F238E27FC236}">
                <a16:creationId xmlns:a16="http://schemas.microsoft.com/office/drawing/2014/main" id="{36142A5B-5EEF-4F32-8605-5FF410F08449}"/>
              </a:ext>
            </a:extLst>
          </p:cNvPr>
          <p:cNvSpPr/>
          <p:nvPr/>
        </p:nvSpPr>
        <p:spPr>
          <a:xfrm rot="16200000">
            <a:off x="7567206" y="3225363"/>
            <a:ext cx="114762" cy="43943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D5560F0-9A99-41EF-8833-421D99CAE68C}"/>
              </a:ext>
            </a:extLst>
          </p:cNvPr>
          <p:cNvSpPr txBox="1"/>
          <p:nvPr/>
        </p:nvSpPr>
        <p:spPr>
          <a:xfrm>
            <a:off x="1427363" y="5477993"/>
            <a:ext cx="266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Spatial Attention Encoding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FD1841E-721C-4F39-A93A-45072CC651F4}"/>
              </a:ext>
            </a:extLst>
          </p:cNvPr>
          <p:cNvSpPr txBox="1"/>
          <p:nvPr/>
        </p:nvSpPr>
        <p:spPr>
          <a:xfrm>
            <a:off x="6171721" y="5475828"/>
            <a:ext cx="290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Temporal Attention Encoding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968F130-4DA3-439D-BB47-748A649330F7}"/>
              </a:ext>
            </a:extLst>
          </p:cNvPr>
          <p:cNvSpPr txBox="1"/>
          <p:nvPr/>
        </p:nvSpPr>
        <p:spPr>
          <a:xfrm>
            <a:off x="9989910" y="5490488"/>
            <a:ext cx="106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Decoding</a:t>
            </a:r>
          </a:p>
        </p:txBody>
      </p:sp>
    </p:spTree>
    <p:extLst>
      <p:ext uri="{BB962C8B-B14F-4D97-AF65-F5344CB8AC3E}">
        <p14:creationId xmlns:p14="http://schemas.microsoft.com/office/powerpoint/2010/main" val="359154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4450-7BB0-48B5-8BA8-FCD51D1B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Comparing two methods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8D43-EA3E-44CF-A09A-A5B70B725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Predicting bike requirements at all stations, given 1-month data.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FD8050-B3AE-4D37-B350-F0E4F033A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195310"/>
              </p:ext>
            </p:extLst>
          </p:nvPr>
        </p:nvGraphicFramePr>
        <p:xfrm>
          <a:off x="885506" y="2715813"/>
          <a:ext cx="10420988" cy="1426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247">
                  <a:extLst>
                    <a:ext uri="{9D8B030D-6E8A-4147-A177-3AD203B41FA5}">
                      <a16:colId xmlns:a16="http://schemas.microsoft.com/office/drawing/2014/main" val="3991859254"/>
                    </a:ext>
                  </a:extLst>
                </a:gridCol>
                <a:gridCol w="2605247">
                  <a:extLst>
                    <a:ext uri="{9D8B030D-6E8A-4147-A177-3AD203B41FA5}">
                      <a16:colId xmlns:a16="http://schemas.microsoft.com/office/drawing/2014/main" val="1570197295"/>
                    </a:ext>
                  </a:extLst>
                </a:gridCol>
                <a:gridCol w="2605247">
                  <a:extLst>
                    <a:ext uri="{9D8B030D-6E8A-4147-A177-3AD203B41FA5}">
                      <a16:colId xmlns:a16="http://schemas.microsoft.com/office/drawing/2014/main" val="1437247703"/>
                    </a:ext>
                  </a:extLst>
                </a:gridCol>
                <a:gridCol w="2605247">
                  <a:extLst>
                    <a:ext uri="{9D8B030D-6E8A-4147-A177-3AD203B41FA5}">
                      <a16:colId xmlns:a16="http://schemas.microsoft.com/office/drawing/2014/main" val="4115022293"/>
                    </a:ext>
                  </a:extLst>
                </a:gridCol>
              </a:tblGrid>
              <a:tr h="475458">
                <a:tc>
                  <a:txBody>
                    <a:bodyPr/>
                    <a:lstStyle/>
                    <a:p>
                      <a:r>
                        <a:rPr lang="en-US" altLang="zh-CN" sz="2300" dirty="0"/>
                        <a:t>Method</a:t>
                      </a:r>
                      <a:endParaRPr lang="zh-CN" altLang="en-US" sz="2300" dirty="0"/>
                    </a:p>
                  </a:txBody>
                  <a:tcPr marL="117237" marR="117237" marT="58618" marB="58618"/>
                </a:tc>
                <a:tc>
                  <a:txBody>
                    <a:bodyPr/>
                    <a:lstStyle/>
                    <a:p>
                      <a:r>
                        <a:rPr lang="en-US" altLang="zh-CN" sz="2300" dirty="0"/>
                        <a:t>MAE</a:t>
                      </a:r>
                      <a:endParaRPr lang="zh-CN" altLang="en-US" sz="2300" dirty="0"/>
                    </a:p>
                  </a:txBody>
                  <a:tcPr marL="117237" marR="117237" marT="58618" marB="58618"/>
                </a:tc>
                <a:tc>
                  <a:txBody>
                    <a:bodyPr/>
                    <a:lstStyle/>
                    <a:p>
                      <a:r>
                        <a:rPr lang="en-US" altLang="zh-CN" sz="2300" dirty="0"/>
                        <a:t>MSE</a:t>
                      </a:r>
                      <a:endParaRPr lang="zh-CN" altLang="en-US" sz="2300" dirty="0"/>
                    </a:p>
                  </a:txBody>
                  <a:tcPr marL="117237" marR="117237" marT="58618" marB="58618"/>
                </a:tc>
                <a:tc>
                  <a:txBody>
                    <a:bodyPr/>
                    <a:lstStyle/>
                    <a:p>
                      <a:r>
                        <a:rPr lang="en-US" altLang="zh-CN" sz="2300" dirty="0"/>
                        <a:t>RMSE</a:t>
                      </a:r>
                      <a:endParaRPr lang="zh-CN" altLang="en-US" sz="2300" dirty="0"/>
                    </a:p>
                  </a:txBody>
                  <a:tcPr marL="117237" marR="117237" marT="58618" marB="58618"/>
                </a:tc>
                <a:extLst>
                  <a:ext uri="{0D108BD9-81ED-4DB2-BD59-A6C34878D82A}">
                    <a16:rowId xmlns:a16="http://schemas.microsoft.com/office/drawing/2014/main" val="2225452491"/>
                  </a:ext>
                </a:extLst>
              </a:tr>
              <a:tr h="475458">
                <a:tc>
                  <a:txBody>
                    <a:bodyPr/>
                    <a:lstStyle/>
                    <a:p>
                      <a:r>
                        <a:rPr lang="en-US" altLang="zh-CN" sz="2300" dirty="0"/>
                        <a:t>Multivariant LSTM</a:t>
                      </a:r>
                      <a:endParaRPr lang="zh-CN" altLang="en-US" sz="2300" dirty="0"/>
                    </a:p>
                  </a:txBody>
                  <a:tcPr marL="117237" marR="117237" marT="58618" marB="58618"/>
                </a:tc>
                <a:tc>
                  <a:txBody>
                    <a:bodyPr/>
                    <a:lstStyle/>
                    <a:p>
                      <a:r>
                        <a:rPr lang="en-US" altLang="zh-CN" sz="2200" dirty="0"/>
                        <a:t>0.731</a:t>
                      </a:r>
                      <a:endParaRPr lang="zh-CN" altLang="en-US" sz="2200" dirty="0"/>
                    </a:p>
                  </a:txBody>
                  <a:tcPr marL="117237" marR="117237" marT="58618" marB="58618"/>
                </a:tc>
                <a:tc>
                  <a:txBody>
                    <a:bodyPr/>
                    <a:lstStyle/>
                    <a:p>
                      <a:r>
                        <a:rPr lang="en-US" altLang="zh-CN" sz="2200" dirty="0"/>
                        <a:t>1.513</a:t>
                      </a:r>
                      <a:endParaRPr lang="zh-CN" altLang="en-US" sz="2200" dirty="0"/>
                    </a:p>
                  </a:txBody>
                  <a:tcPr marL="117237" marR="117237" marT="58618" marB="58618"/>
                </a:tc>
                <a:tc>
                  <a:txBody>
                    <a:bodyPr/>
                    <a:lstStyle/>
                    <a:p>
                      <a:r>
                        <a:rPr lang="en-US" altLang="zh-CN" sz="2200" dirty="0"/>
                        <a:t>1.230</a:t>
                      </a:r>
                      <a:endParaRPr lang="zh-CN" altLang="en-US" sz="2200" dirty="0"/>
                    </a:p>
                  </a:txBody>
                  <a:tcPr marL="117237" marR="117237" marT="58618" marB="58618"/>
                </a:tc>
                <a:extLst>
                  <a:ext uri="{0D108BD9-81ED-4DB2-BD59-A6C34878D82A}">
                    <a16:rowId xmlns:a16="http://schemas.microsoft.com/office/drawing/2014/main" val="3801914224"/>
                  </a:ext>
                </a:extLst>
              </a:tr>
              <a:tr h="475458">
                <a:tc>
                  <a:txBody>
                    <a:bodyPr/>
                    <a:lstStyle/>
                    <a:p>
                      <a:r>
                        <a:rPr lang="en-US" altLang="zh-CN" sz="2300" b="1" dirty="0"/>
                        <a:t>DA-RNN</a:t>
                      </a:r>
                      <a:endParaRPr lang="zh-CN" altLang="en-US" sz="2300" b="1" dirty="0"/>
                    </a:p>
                  </a:txBody>
                  <a:tcPr marL="117237" marR="117237" marT="58618" marB="58618"/>
                </a:tc>
                <a:tc>
                  <a:txBody>
                    <a:bodyPr/>
                    <a:lstStyle/>
                    <a:p>
                      <a:r>
                        <a:rPr lang="en-US" altLang="zh-CN" sz="2300" b="1" dirty="0"/>
                        <a:t>0.406</a:t>
                      </a:r>
                      <a:endParaRPr lang="zh-CN" altLang="en-US" sz="2300" b="1" dirty="0"/>
                    </a:p>
                  </a:txBody>
                  <a:tcPr marL="117237" marR="117237" marT="58618" marB="58618"/>
                </a:tc>
                <a:tc>
                  <a:txBody>
                    <a:bodyPr/>
                    <a:lstStyle/>
                    <a:p>
                      <a:r>
                        <a:rPr lang="en-US" altLang="zh-CN" sz="2300" b="1" dirty="0"/>
                        <a:t>0.625</a:t>
                      </a:r>
                      <a:endParaRPr lang="zh-CN" altLang="en-US" sz="2300" b="1" dirty="0"/>
                    </a:p>
                  </a:txBody>
                  <a:tcPr marL="117237" marR="117237" marT="58618" marB="58618"/>
                </a:tc>
                <a:tc>
                  <a:txBody>
                    <a:bodyPr/>
                    <a:lstStyle/>
                    <a:p>
                      <a:r>
                        <a:rPr lang="en-US" altLang="zh-CN" sz="2300" b="1" dirty="0"/>
                        <a:t>0.791</a:t>
                      </a:r>
                      <a:endParaRPr lang="zh-CN" altLang="en-US" sz="2300" b="1" dirty="0"/>
                    </a:p>
                  </a:txBody>
                  <a:tcPr marL="117237" marR="117237" marT="58618" marB="58618"/>
                </a:tc>
                <a:extLst>
                  <a:ext uri="{0D108BD9-81ED-4DB2-BD59-A6C34878D82A}">
                    <a16:rowId xmlns:a16="http://schemas.microsoft.com/office/drawing/2014/main" val="1897380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54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B1CB-671E-459A-8EDB-9D5FD21C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一些困难</a:t>
            </a:r>
            <a:r>
              <a:rPr lang="en-US" altLang="zh-CN" dirty="0"/>
              <a:t> &amp; future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52D2-7B7F-40F2-94E3-2DB9C20C0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通过</a:t>
            </a:r>
            <a:r>
              <a:rPr lang="en-US" altLang="zh-CN" dirty="0"/>
              <a:t>DA-RNN</a:t>
            </a:r>
            <a:r>
              <a:rPr lang="zh-CN" altLang="en-US" dirty="0"/>
              <a:t>的地区转移预测：</a:t>
            </a:r>
            <a:endParaRPr lang="en-US" altLang="zh-CN" dirty="0"/>
          </a:p>
          <a:p>
            <a:pPr lvl="1"/>
            <a:r>
              <a:rPr lang="zh-CN" altLang="en-US" dirty="0"/>
              <a:t>由于站点较多，站点转移矩阵中包含大量</a:t>
            </a:r>
            <a:r>
              <a:rPr lang="en-US" altLang="zh-CN" dirty="0"/>
              <a:t>0</a:t>
            </a:r>
            <a:r>
              <a:rPr lang="zh-CN" altLang="en-US" dirty="0"/>
              <a:t>，直接使用</a:t>
            </a:r>
            <a:r>
              <a:rPr lang="en-US" altLang="zh-CN" dirty="0"/>
              <a:t>DA-RNN</a:t>
            </a:r>
            <a:r>
              <a:rPr lang="zh-CN" altLang="en-US" dirty="0"/>
              <a:t>在训练的过程中梯度会消失。</a:t>
            </a:r>
            <a:endParaRPr lang="en-US" altLang="zh-CN" dirty="0"/>
          </a:p>
          <a:p>
            <a:pPr lvl="1"/>
            <a:r>
              <a:rPr lang="zh-CN" altLang="en-US" dirty="0"/>
              <a:t>站点转移矩阵过大，算力不足，且输入长度序列增加会使性能迅速下降。</a:t>
            </a:r>
            <a:endParaRPr lang="en-US" altLang="zh-CN" dirty="0"/>
          </a:p>
          <a:p>
            <a:pPr lvl="1"/>
            <a:r>
              <a:rPr lang="zh-CN" altLang="en-US" dirty="0"/>
              <a:t>运用</a:t>
            </a:r>
            <a:r>
              <a:rPr lang="en-US" altLang="zh-CN" dirty="0"/>
              <a:t>RL</a:t>
            </a:r>
            <a:r>
              <a:rPr lang="zh-CN" altLang="en-US" dirty="0"/>
              <a:t>进行</a:t>
            </a:r>
            <a:r>
              <a:rPr lang="en-US" altLang="zh-CN" dirty="0"/>
              <a:t>spatial transfer prediction.</a:t>
            </a:r>
          </a:p>
          <a:p>
            <a:pPr marL="0" indent="0">
              <a:buNone/>
            </a:pPr>
            <a:r>
              <a:rPr lang="en-US" altLang="zh-CN" dirty="0"/>
              <a:t>  Multivariant LSTM</a:t>
            </a:r>
            <a:r>
              <a:rPr lang="zh-CN" altLang="en-US" dirty="0"/>
              <a:t>的问题：</a:t>
            </a:r>
            <a:endParaRPr lang="en-US" altLang="zh-CN" dirty="0"/>
          </a:p>
          <a:p>
            <a:pPr lvl="1"/>
            <a:r>
              <a:rPr lang="zh-CN" altLang="en-US" dirty="0"/>
              <a:t>我们所使用的</a:t>
            </a:r>
            <a:r>
              <a:rPr lang="en-US" altLang="zh-CN" dirty="0"/>
              <a:t>Multivariant LSTM</a:t>
            </a:r>
            <a:r>
              <a:rPr lang="zh-CN" altLang="en-US" dirty="0"/>
              <a:t>是通过直接并联多个</a:t>
            </a:r>
            <a:r>
              <a:rPr lang="en-US" altLang="zh-CN" dirty="0"/>
              <a:t>LSTM</a:t>
            </a:r>
            <a:r>
              <a:rPr lang="zh-CN" altLang="en-US" dirty="0"/>
              <a:t>以达到所需的目的，其忽略了站点之间</a:t>
            </a:r>
            <a:r>
              <a:rPr lang="en-US" altLang="zh-CN" dirty="0"/>
              <a:t>bike need</a:t>
            </a:r>
            <a:r>
              <a:rPr lang="zh-CN" altLang="en-US" dirty="0"/>
              <a:t>的相关性。</a:t>
            </a:r>
            <a:endParaRPr lang="en-US" altLang="zh-CN" dirty="0"/>
          </a:p>
          <a:p>
            <a:pPr lvl="1"/>
            <a:r>
              <a:rPr lang="en-US" altLang="zh-CN" dirty="0"/>
              <a:t>DA-RNN/other</a:t>
            </a:r>
            <a:r>
              <a:rPr lang="zh-CN" altLang="en-US" dirty="0"/>
              <a:t> </a:t>
            </a:r>
            <a:r>
              <a:rPr lang="en-US" altLang="zh-CN" dirty="0"/>
              <a:t>inspiring</a:t>
            </a:r>
            <a:r>
              <a:rPr lang="zh-CN" altLang="en-US" dirty="0"/>
              <a:t> </a:t>
            </a:r>
            <a:r>
              <a:rPr lang="en-US" altLang="zh-CN" dirty="0"/>
              <a:t>method.</a:t>
            </a:r>
          </a:p>
        </p:txBody>
      </p:sp>
    </p:spTree>
    <p:extLst>
      <p:ext uri="{BB962C8B-B14F-4D97-AF65-F5344CB8AC3E}">
        <p14:creationId xmlns:p14="http://schemas.microsoft.com/office/powerpoint/2010/main" val="15937806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2181</TotalTime>
  <Words>773</Words>
  <Application>Microsoft Office PowerPoint</Application>
  <PresentationFormat>Widescreen</PresentationFormat>
  <Paragraphs>182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等线</vt:lpstr>
      <vt:lpstr>Calibri</vt:lpstr>
      <vt:lpstr>Calibri Light</vt:lpstr>
      <vt:lpstr>Cambria Math</vt:lpstr>
      <vt:lpstr>Retrospect</vt:lpstr>
      <vt:lpstr>A Deep Reinforcement Learning Framework for Efficient Shared-Bike Scheduling</vt:lpstr>
      <vt:lpstr>Basic Framework</vt:lpstr>
      <vt:lpstr>Dataset</vt:lpstr>
      <vt:lpstr>Selecting Methods for Prediction</vt:lpstr>
      <vt:lpstr>ARIMA</vt:lpstr>
      <vt:lpstr>Results for the two Methods</vt:lpstr>
      <vt:lpstr>Dual-Attention Mechanism for Predicting Shared Bike Needs</vt:lpstr>
      <vt:lpstr>Comparing two methods</vt:lpstr>
      <vt:lpstr>一些困难 &amp; future work</vt:lpstr>
      <vt:lpstr>Deep Reinforcement Learning</vt:lpstr>
      <vt:lpstr>Deep Q-Learning</vt:lpstr>
      <vt:lpstr>Experiment</vt:lpstr>
      <vt:lpstr>一些困难 &amp; 可能的解决方案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Deep Reinforcement Learning Framework for Efficient Shared-Bike Scheduling</dc:title>
  <dc:creator>宋 逸文</dc:creator>
  <cp:lastModifiedBy>Song Yiwen</cp:lastModifiedBy>
  <cp:revision>109</cp:revision>
  <dcterms:created xsi:type="dcterms:W3CDTF">2020-05-27T03:09:00Z</dcterms:created>
  <dcterms:modified xsi:type="dcterms:W3CDTF">2020-06-21T05:41:55Z</dcterms:modified>
</cp:coreProperties>
</file>