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embeddings/oleObject3.bin" ContentType="application/vnd.openxmlformats-officedocument.oleObjec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13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4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5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embeddings/oleObject30.bin" ContentType="application/vnd.openxmlformats-officedocument.oleObject"/>
  <Override PartName="/ppt/charts/chart10.xml" ContentType="application/vnd.openxmlformats-officedocument.drawingml.chart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embeddings/oleObject34.bin" ContentType="application/vnd.openxmlformats-officedocument.oleObject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19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20.xml" ContentType="application/vnd.openxmlformats-officedocument.presentationml.notesSlide+xml"/>
  <Override PartName="/ppt/embeddings/oleObject45.bin" ContentType="application/vnd.openxmlformats-officedocument.oleObject"/>
  <Override PartName="/ppt/notesSlides/notesSlide21.xml" ContentType="application/vnd.openxmlformats-officedocument.presentationml.notesSlide+xml"/>
  <Override PartName="/ppt/embeddings/oleObject4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78" r:id="rId6"/>
    <p:sldId id="275" r:id="rId7"/>
    <p:sldId id="262" r:id="rId8"/>
    <p:sldId id="266" r:id="rId9"/>
    <p:sldId id="267" r:id="rId10"/>
    <p:sldId id="280" r:id="rId11"/>
    <p:sldId id="268" r:id="rId12"/>
    <p:sldId id="269" r:id="rId13"/>
    <p:sldId id="276" r:id="rId14"/>
    <p:sldId id="279" r:id="rId15"/>
    <p:sldId id="283" r:id="rId16"/>
    <p:sldId id="270" r:id="rId17"/>
    <p:sldId id="271" r:id="rId18"/>
    <p:sldId id="281" r:id="rId19"/>
    <p:sldId id="277" r:id="rId20"/>
    <p:sldId id="272" r:id="rId21"/>
    <p:sldId id="274" r:id="rId22"/>
    <p:sldId id="285" r:id="rId23"/>
    <p:sldId id="282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20A"/>
    <a:srgbClr val="EB3109"/>
    <a:srgbClr val="DF2E06"/>
    <a:srgbClr val="DF0303"/>
    <a:srgbClr val="EF0000"/>
    <a:srgbClr val="FF4000"/>
    <a:srgbClr val="FFB20E"/>
    <a:srgbClr val="FFBB20"/>
    <a:srgbClr val="FF1C4F"/>
    <a:srgbClr val="8D0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31" autoAdjust="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___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Mixture model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Model-1</c:v>
                </c:pt>
                <c:pt idx="1">
                  <c:v>Model-2</c:v>
                </c:pt>
                <c:pt idx="2">
                  <c:v>Model-3</c:v>
                </c:pt>
                <c:pt idx="3">
                  <c:v>Model-4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16709317585302"/>
          <c:y val="0.108604721200787"/>
          <c:w val="0.861709317585302"/>
          <c:h val="0.55558695256119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Y-值 1</c:v>
                </c:pt>
              </c:strCache>
            </c:strRef>
          </c:tx>
          <c:spPr>
            <a:ln w="63500">
              <a:noFill/>
            </a:ln>
          </c:spPr>
          <c:errBars>
            <c:errDir val="y"/>
            <c:errBarType val="minus"/>
            <c:errValType val="fixedVal"/>
            <c:noEndCap val="1"/>
            <c:val val="10.0"/>
          </c:errBars>
          <c:xVal>
            <c:numRef>
              <c:f>工作表1!$A$2:$A$8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工作表1!$B$2:$B$8</c:f>
              <c:numCache>
                <c:formatCode>General</c:formatCode>
                <c:ptCount val="7"/>
                <c:pt idx="0">
                  <c:v>0.3</c:v>
                </c:pt>
                <c:pt idx="1">
                  <c:v>0.45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  <c:pt idx="5">
                  <c:v>0.001</c:v>
                </c:pt>
                <c:pt idx="6">
                  <c:v>0.0002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215720"/>
        <c:axId val="2111219048"/>
      </c:scatterChart>
      <c:valAx>
        <c:axId val="211121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0">
            <a:solidFill>
              <a:schemeClr val="accent1"/>
            </a:solidFill>
          </a:ln>
        </c:spPr>
        <c:crossAx val="2111219048"/>
        <c:crosses val="autoZero"/>
        <c:crossBetween val="midCat"/>
        <c:majorUnit val="1.0"/>
      </c:valAx>
      <c:valAx>
        <c:axId val="2111219048"/>
        <c:scaling>
          <c:orientation val="minMax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112157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37542650918635"/>
          <c:y val="0.252469034594804"/>
          <c:w val="0.861709317585302"/>
          <c:h val="0.55558695256119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Y-值 1</c:v>
                </c:pt>
              </c:strCache>
            </c:strRef>
          </c:tx>
          <c:spPr>
            <a:ln w="63500">
              <a:noFill/>
            </a:ln>
          </c:spPr>
          <c:errBars>
            <c:errDir val="y"/>
            <c:errBarType val="minus"/>
            <c:errValType val="fixedVal"/>
            <c:noEndCap val="1"/>
            <c:val val="10.0"/>
          </c:errBars>
          <c:xVal>
            <c:numRef>
              <c:f>工作表1!$A$2:$A$8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工作表1!$B$2:$B$8</c:f>
              <c:numCache>
                <c:formatCode>General</c:formatCode>
                <c:ptCount val="7"/>
                <c:pt idx="0">
                  <c:v>0.001</c:v>
                </c:pt>
                <c:pt idx="1">
                  <c:v>0.005</c:v>
                </c:pt>
                <c:pt idx="2">
                  <c:v>0.2</c:v>
                </c:pt>
                <c:pt idx="3">
                  <c:v>0.15</c:v>
                </c:pt>
                <c:pt idx="4">
                  <c:v>0.3</c:v>
                </c:pt>
                <c:pt idx="5">
                  <c:v>0.45</c:v>
                </c:pt>
                <c:pt idx="6">
                  <c:v>0.35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313928"/>
        <c:axId val="2111317256"/>
      </c:scatterChart>
      <c:valAx>
        <c:axId val="211131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0">
            <a:solidFill>
              <a:schemeClr val="accent1"/>
            </a:solidFill>
          </a:ln>
        </c:spPr>
        <c:crossAx val="2111317256"/>
        <c:crosses val="autoZero"/>
        <c:crossBetween val="midCat"/>
        <c:majorUnit val="1.0"/>
      </c:valAx>
      <c:valAx>
        <c:axId val="2111317256"/>
        <c:scaling>
          <c:orientation val="minMax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113139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58375984251968"/>
          <c:y val="0.163694072534519"/>
          <c:w val="0.861709317585302"/>
          <c:h val="0.55558695256119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Y-值 1</c:v>
                </c:pt>
              </c:strCache>
            </c:strRef>
          </c:tx>
          <c:spPr>
            <a:ln w="63500">
              <a:noFill/>
            </a:ln>
          </c:spPr>
          <c:xVal>
            <c:numRef>
              <c:f>工作表1!$A$2:$A$8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工作表1!$B$2:$B$8</c:f>
              <c:numCache>
                <c:formatCode>General</c:formatCode>
                <c:ptCount val="7"/>
                <c:pt idx="0">
                  <c:v>0.3</c:v>
                </c:pt>
                <c:pt idx="1">
                  <c:v>0.45</c:v>
                </c:pt>
                <c:pt idx="2">
                  <c:v>-0.2</c:v>
                </c:pt>
                <c:pt idx="3">
                  <c:v>-0.1</c:v>
                </c:pt>
                <c:pt idx="4">
                  <c:v>-0.7</c:v>
                </c:pt>
                <c:pt idx="5">
                  <c:v>-0.6</c:v>
                </c:pt>
                <c:pt idx="6">
                  <c:v>-0.45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338344"/>
        <c:axId val="2111341720"/>
      </c:scatterChart>
      <c:valAx>
        <c:axId val="211133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0">
            <a:solidFill>
              <a:schemeClr val="accent1"/>
            </a:solidFill>
          </a:ln>
        </c:spPr>
        <c:crossAx val="2111341720"/>
        <c:crosses val="autoZero"/>
        <c:crossBetween val="midCat"/>
        <c:majorUnit val="1.0"/>
      </c:valAx>
      <c:valAx>
        <c:axId val="2111341720"/>
        <c:scaling>
          <c:orientation val="minMax"/>
          <c:max val="0.5"/>
          <c:min val="-0.7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1133834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16709317585302"/>
          <c:y val="0.108604721200787"/>
          <c:w val="0.861709317585302"/>
          <c:h val="0.55558695256119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Y-值 1</c:v>
                </c:pt>
              </c:strCache>
            </c:strRef>
          </c:tx>
          <c:spPr>
            <a:ln w="63500">
              <a:noFill/>
            </a:ln>
          </c:spPr>
          <c:errBars>
            <c:errDir val="y"/>
            <c:errBarType val="minus"/>
            <c:errValType val="fixedVal"/>
            <c:noEndCap val="1"/>
            <c:val val="10.0"/>
          </c:errBars>
          <c:xVal>
            <c:numRef>
              <c:f>工作表1!$A$2:$A$8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工作表1!$B$2:$B$8</c:f>
              <c:numCache>
                <c:formatCode>General</c:formatCode>
                <c:ptCount val="7"/>
                <c:pt idx="0">
                  <c:v>0.3</c:v>
                </c:pt>
                <c:pt idx="1">
                  <c:v>0.45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  <c:pt idx="5">
                  <c:v>0.001</c:v>
                </c:pt>
                <c:pt idx="6">
                  <c:v>0.0002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640376"/>
        <c:axId val="2112213624"/>
      </c:scatterChart>
      <c:valAx>
        <c:axId val="210764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0">
            <a:solidFill>
              <a:schemeClr val="accent1"/>
            </a:solidFill>
          </a:ln>
        </c:spPr>
        <c:crossAx val="2112213624"/>
        <c:crosses val="autoZero"/>
        <c:crossBetween val="midCat"/>
        <c:majorUnit val="1.0"/>
      </c:valAx>
      <c:valAx>
        <c:axId val="2112213624"/>
        <c:scaling>
          <c:orientation val="minMax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076403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58375984251968"/>
          <c:y val="0.163694072534519"/>
          <c:w val="0.861709317585302"/>
          <c:h val="0.55558695256119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Y-值 1</c:v>
                </c:pt>
              </c:strCache>
            </c:strRef>
          </c:tx>
          <c:spPr>
            <a:ln w="63500">
              <a:noFill/>
            </a:ln>
          </c:spPr>
          <c:xVal>
            <c:numRef>
              <c:f>工作表1!$A$2:$A$8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工作表1!$B$2:$B$8</c:f>
              <c:numCache>
                <c:formatCode>General</c:formatCode>
                <c:ptCount val="7"/>
                <c:pt idx="0">
                  <c:v>0.3</c:v>
                </c:pt>
                <c:pt idx="1">
                  <c:v>0.45</c:v>
                </c:pt>
                <c:pt idx="2">
                  <c:v>-0.2</c:v>
                </c:pt>
                <c:pt idx="3">
                  <c:v>-0.1</c:v>
                </c:pt>
                <c:pt idx="4">
                  <c:v>-0.7</c:v>
                </c:pt>
                <c:pt idx="5">
                  <c:v>-0.6</c:v>
                </c:pt>
                <c:pt idx="6">
                  <c:v>-0.45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1484248"/>
        <c:axId val="2111487624"/>
      </c:scatterChart>
      <c:valAx>
        <c:axId val="211148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0">
            <a:solidFill>
              <a:schemeClr val="accent1"/>
            </a:solidFill>
          </a:ln>
        </c:spPr>
        <c:crossAx val="2111487624"/>
        <c:crosses val="autoZero"/>
        <c:crossBetween val="midCat"/>
        <c:majorUnit val="1.0"/>
      </c:valAx>
      <c:valAx>
        <c:axId val="2111487624"/>
        <c:scaling>
          <c:orientation val="minMax"/>
          <c:max val="0.5"/>
          <c:min val="-0.7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11484248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Mixture model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Model-1</c:v>
                </c:pt>
                <c:pt idx="1">
                  <c:v>Model-2</c:v>
                </c:pt>
                <c:pt idx="2">
                  <c:v>Model-3</c:v>
                </c:pt>
                <c:pt idx="3">
                  <c:v>Model-4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Mixture model</c:v>
                </c:pt>
              </c:strCache>
            </c:strRef>
          </c:tx>
          <c:spPr>
            <a:solidFill>
              <a:srgbClr val="EF0000"/>
            </a:solidFill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F2320A"/>
              </a:solidFill>
            </c:spPr>
          </c:dPt>
          <c:dPt>
            <c:idx val="3"/>
            <c:bubble3D val="0"/>
            <c:spPr>
              <a:solidFill>
                <a:srgbClr val="8D0C5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 dirty="0" smtClean="0"/>
                      <a:t>Model-6</a:t>
                    </a:r>
                    <a:endParaRPr lang="zh-CN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Model</a:t>
                    </a:r>
                    <a:r>
                      <a:rPr lang="en-US" altLang="zh-CN" dirty="0" smtClean="0"/>
                      <a:t>-5</a:t>
                    </a:r>
                    <a:endParaRPr lang="zh-CN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19568659823983"/>
                  <c:y val="-0.00304650097864479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/>
                      <a:t>Model</a:t>
                    </a:r>
                    <a:r>
                      <a:rPr lang="en-US" altLang="zh-CN" dirty="0" smtClean="0"/>
                      <a:t>-4</a:t>
                    </a:r>
                    <a:endParaRPr lang="en-US" altLang="zh-CN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Model-6</c:v>
                </c:pt>
                <c:pt idx="1">
                  <c:v>Model-5</c:v>
                </c:pt>
                <c:pt idx="2">
                  <c:v>Model-4</c:v>
                </c:pt>
                <c:pt idx="3">
                  <c:v>Model-7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2.4</c:v>
                </c:pt>
                <c:pt idx="1">
                  <c:v>1.8</c:v>
                </c:pt>
                <c:pt idx="2">
                  <c:v>6.2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Mixture model</c:v>
                </c:pt>
              </c:strCache>
            </c:strRef>
          </c:tx>
          <c:dLbls>
            <c:dLbl>
              <c:idx val="0"/>
              <c:layout>
                <c:manualLayout>
                  <c:x val="-0.00729780151443108"/>
                  <c:y val="0.0333766636660511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 smtClean="0"/>
                      <a:t>Model-2</a:t>
                    </a:r>
                    <a:endParaRPr lang="en-US" altLang="zh-CN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 dirty="0" smtClean="0"/>
                      <a:t>Model</a:t>
                    </a:r>
                    <a:r>
                      <a:rPr lang="zh-CN" altLang="zh-CN" dirty="0" smtClean="0"/>
                      <a:t>-</a:t>
                    </a:r>
                    <a:r>
                      <a:rPr lang="en-US" altLang="zh-CN" dirty="0" smtClean="0"/>
                      <a:t>3</a:t>
                    </a:r>
                    <a:endParaRPr lang="zh-CN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 dirty="0" smtClean="0"/>
                      <a:t>Model</a:t>
                    </a:r>
                    <a:r>
                      <a:rPr lang="zh-CN" altLang="zh-CN" dirty="0" smtClean="0"/>
                      <a:t>-</a:t>
                    </a:r>
                    <a:r>
                      <a:rPr lang="en-US" altLang="zh-CN" dirty="0" smtClean="0"/>
                      <a:t>4</a:t>
                    </a:r>
                    <a:endParaRPr lang="zh-CN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Model</a:t>
                    </a:r>
                    <a:r>
                      <a:rPr lang="en-US" altLang="zh-CN" dirty="0" smtClean="0"/>
                      <a:t>-1</a:t>
                    </a:r>
                    <a:endParaRPr lang="zh-CN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Model-2</c:v>
                </c:pt>
                <c:pt idx="1">
                  <c:v>Model-3</c:v>
                </c:pt>
                <c:pt idx="2">
                  <c:v>Model-1</c:v>
                </c:pt>
                <c:pt idx="3">
                  <c:v>Model-4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3.2</c:v>
                </c:pt>
                <c:pt idx="1">
                  <c:v>1.2</c:v>
                </c:pt>
                <c:pt idx="2">
                  <c:v>5.6</c:v>
                </c:pt>
                <c:pt idx="3">
                  <c:v>2.5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Mixture model</c:v>
                </c:pt>
              </c:strCache>
            </c:strRef>
          </c:tx>
          <c:dPt>
            <c:idx val="2"/>
            <c:bubble3D val="0"/>
            <c:explosion val="22"/>
          </c:dPt>
          <c:dLbls>
            <c:dLbl>
              <c:idx val="0"/>
              <c:layout>
                <c:manualLayout>
                  <c:x val="-0.00729780151443108"/>
                  <c:y val="0.0333766636660511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 smtClean="0"/>
                      <a:t>Model-2</a:t>
                    </a:r>
                    <a:endParaRPr lang="en-US" altLang="zh-CN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 dirty="0" smtClean="0"/>
                      <a:t>Model</a:t>
                    </a:r>
                    <a:r>
                      <a:rPr lang="zh-CN" altLang="zh-CN" dirty="0" smtClean="0"/>
                      <a:t>-</a:t>
                    </a:r>
                    <a:r>
                      <a:rPr lang="en-US" altLang="zh-CN" dirty="0" smtClean="0"/>
                      <a:t>3</a:t>
                    </a:r>
                    <a:endParaRPr lang="zh-CN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CN" dirty="0" smtClean="0"/>
                      <a:t>Model</a:t>
                    </a:r>
                    <a:r>
                      <a:rPr lang="zh-CN" altLang="zh-CN" dirty="0" smtClean="0"/>
                      <a:t>-</a:t>
                    </a:r>
                    <a:r>
                      <a:rPr lang="en-US" altLang="zh-CN" dirty="0" smtClean="0"/>
                      <a:t>4</a:t>
                    </a:r>
                    <a:endParaRPr lang="zh-CN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Model</a:t>
                    </a:r>
                    <a:r>
                      <a:rPr lang="en-US" altLang="zh-CN" dirty="0" smtClean="0"/>
                      <a:t>-1</a:t>
                    </a:r>
                    <a:endParaRPr lang="zh-CN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Model-2</c:v>
                </c:pt>
                <c:pt idx="1">
                  <c:v>Model-3</c:v>
                </c:pt>
                <c:pt idx="2">
                  <c:v>Model-1</c:v>
                </c:pt>
                <c:pt idx="3">
                  <c:v>Model-4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3.2</c:v>
                </c:pt>
                <c:pt idx="1">
                  <c:v>1.2</c:v>
                </c:pt>
                <c:pt idx="2">
                  <c:v>5.6</c:v>
                </c:pt>
                <c:pt idx="3">
                  <c:v>2.5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Mixture model</c:v>
                </c:pt>
              </c:strCache>
            </c:strRef>
          </c:tx>
          <c:spPr>
            <a:solidFill>
              <a:srgbClr val="EF0000"/>
            </a:solidFill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explosion val="22"/>
            <c:spPr>
              <a:solidFill>
                <a:srgbClr val="F2320A"/>
              </a:solidFill>
            </c:spPr>
          </c:dPt>
          <c:dPt>
            <c:idx val="3"/>
            <c:bubble3D val="0"/>
            <c:spPr>
              <a:solidFill>
                <a:srgbClr val="8D0C5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CN" dirty="0" smtClean="0"/>
                      <a:t>Model-6</a:t>
                    </a:r>
                    <a:endParaRPr lang="zh-CN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CN" dirty="0"/>
                      <a:t>Model</a:t>
                    </a:r>
                    <a:r>
                      <a:rPr lang="en-US" altLang="zh-CN" dirty="0" smtClean="0"/>
                      <a:t>-5</a:t>
                    </a:r>
                    <a:endParaRPr lang="zh-CN" alt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6072134690179"/>
                  <c:y val="-0.0030470701837745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/>
                      <a:t>Model</a:t>
                    </a:r>
                    <a:r>
                      <a:rPr lang="en-US" altLang="zh-CN" dirty="0" smtClean="0"/>
                      <a:t>-4</a:t>
                    </a:r>
                    <a:endParaRPr lang="en-US" altLang="zh-CN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工作表1!$A$2:$A$5</c:f>
              <c:strCache>
                <c:ptCount val="4"/>
                <c:pt idx="0">
                  <c:v>Model-6</c:v>
                </c:pt>
                <c:pt idx="1">
                  <c:v>Model-5</c:v>
                </c:pt>
                <c:pt idx="2">
                  <c:v>Model-4</c:v>
                </c:pt>
                <c:pt idx="3">
                  <c:v>Model-7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2.4</c:v>
                </c:pt>
                <c:pt idx="1">
                  <c:v>1.8</c:v>
                </c:pt>
                <c:pt idx="2">
                  <c:v>6.2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16709317585302"/>
          <c:y val="0.108604721200787"/>
          <c:w val="0.861709317585302"/>
          <c:h val="0.55558695256119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Y-值 1</c:v>
                </c:pt>
              </c:strCache>
            </c:strRef>
          </c:tx>
          <c:spPr>
            <a:ln w="63500">
              <a:noFill/>
            </a:ln>
          </c:spPr>
          <c:errBars>
            <c:errDir val="y"/>
            <c:errBarType val="minus"/>
            <c:errValType val="fixedVal"/>
            <c:noEndCap val="1"/>
            <c:val val="10.0"/>
          </c:errBars>
          <c:xVal>
            <c:numRef>
              <c:f>工作表1!$A$2:$A$8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工作表1!$B$2:$B$8</c:f>
              <c:numCache>
                <c:formatCode>General</c:formatCode>
                <c:ptCount val="7"/>
                <c:pt idx="0">
                  <c:v>0.3</c:v>
                </c:pt>
                <c:pt idx="1">
                  <c:v>0.45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  <c:pt idx="5">
                  <c:v>0.001</c:v>
                </c:pt>
                <c:pt idx="6">
                  <c:v>0.0002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990104"/>
        <c:axId val="2110166184"/>
      </c:scatterChart>
      <c:valAx>
        <c:axId val="210999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0">
            <a:solidFill>
              <a:schemeClr val="accent1"/>
            </a:solidFill>
          </a:ln>
        </c:spPr>
        <c:crossAx val="2110166184"/>
        <c:crosses val="autoZero"/>
        <c:crossBetween val="midCat"/>
        <c:majorUnit val="1.0"/>
      </c:valAx>
      <c:valAx>
        <c:axId val="2110166184"/>
        <c:scaling>
          <c:orientation val="minMax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099901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37542650918635"/>
          <c:y val="0.252469034594804"/>
          <c:w val="0.861709317585302"/>
          <c:h val="0.55558695256119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Y-值 1</c:v>
                </c:pt>
              </c:strCache>
            </c:strRef>
          </c:tx>
          <c:spPr>
            <a:ln w="63500">
              <a:noFill/>
            </a:ln>
          </c:spPr>
          <c:errBars>
            <c:errDir val="y"/>
            <c:errBarType val="minus"/>
            <c:errValType val="fixedVal"/>
            <c:noEndCap val="1"/>
            <c:val val="10.0"/>
          </c:errBars>
          <c:xVal>
            <c:numRef>
              <c:f>工作表1!$A$2:$A$8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工作表1!$B$2:$B$8</c:f>
              <c:numCache>
                <c:formatCode>General</c:formatCode>
                <c:ptCount val="7"/>
                <c:pt idx="0">
                  <c:v>0.001</c:v>
                </c:pt>
                <c:pt idx="1">
                  <c:v>0.005</c:v>
                </c:pt>
                <c:pt idx="2">
                  <c:v>0.2</c:v>
                </c:pt>
                <c:pt idx="3">
                  <c:v>0.15</c:v>
                </c:pt>
                <c:pt idx="4">
                  <c:v>0.3</c:v>
                </c:pt>
                <c:pt idx="5">
                  <c:v>0.45</c:v>
                </c:pt>
                <c:pt idx="6">
                  <c:v>0.35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9617192"/>
        <c:axId val="2039613864"/>
      </c:scatterChart>
      <c:valAx>
        <c:axId val="203961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0">
            <a:solidFill>
              <a:schemeClr val="accent1"/>
            </a:solidFill>
          </a:ln>
        </c:spPr>
        <c:crossAx val="2039613864"/>
        <c:crosses val="autoZero"/>
        <c:crossBetween val="midCat"/>
        <c:majorUnit val="1.0"/>
      </c:valAx>
      <c:valAx>
        <c:axId val="2039613864"/>
        <c:scaling>
          <c:orientation val="minMax"/>
          <c:min val="0.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396171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8375984251968"/>
          <c:y val="0.163694072534519"/>
          <c:w val="0.861709317585302"/>
          <c:h val="0.55558695256119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Y-值 1</c:v>
                </c:pt>
              </c:strCache>
            </c:strRef>
          </c:tx>
          <c:spPr>
            <a:ln w="63500">
              <a:noFill/>
            </a:ln>
          </c:spPr>
          <c:xVal>
            <c:numRef>
              <c:f>工作表1!$A$2:$A$8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</c:numCache>
            </c:numRef>
          </c:xVal>
          <c:yVal>
            <c:numRef>
              <c:f>工作表1!$B$2:$B$8</c:f>
              <c:numCache>
                <c:formatCode>General</c:formatCode>
                <c:ptCount val="7"/>
                <c:pt idx="0">
                  <c:v>0.3</c:v>
                </c:pt>
                <c:pt idx="1">
                  <c:v>0.45</c:v>
                </c:pt>
                <c:pt idx="2">
                  <c:v>-0.2</c:v>
                </c:pt>
                <c:pt idx="3">
                  <c:v>-0.1</c:v>
                </c:pt>
                <c:pt idx="4">
                  <c:v>-0.7</c:v>
                </c:pt>
                <c:pt idx="5">
                  <c:v>-0.6</c:v>
                </c:pt>
                <c:pt idx="6">
                  <c:v>-0.45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736696"/>
        <c:axId val="2111165912"/>
      </c:scatterChart>
      <c:valAx>
        <c:axId val="210973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0">
            <a:solidFill>
              <a:schemeClr val="accent1"/>
            </a:solidFill>
          </a:ln>
        </c:spPr>
        <c:crossAx val="2111165912"/>
        <c:crosses val="autoZero"/>
        <c:crossBetween val="midCat"/>
        <c:majorUnit val="1.0"/>
      </c:valAx>
      <c:valAx>
        <c:axId val="2111165912"/>
        <c:scaling>
          <c:orientation val="minMax"/>
          <c:max val="0.5"/>
          <c:min val="-0.7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109736696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7" Type="http://schemas.openxmlformats.org/officeDocument/2006/relationships/image" Target="../media/image52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B223F-F81B-014E-BBF2-C5CDA985FC11}" type="datetimeFigureOut">
              <a:rPr kumimoji="1" lang="zh-CN" altLang="en-US" smtClean="0"/>
              <a:t>15/6/5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BAA7-4F6E-4B4F-AEE3-9928EBAF686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371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Today let’s talk about…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37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Now,</a:t>
            </a:r>
            <a:r>
              <a:rPr kumimoji="1" lang="en-US" altLang="zh-CN" baseline="0" dirty="0" smtClean="0"/>
              <a:t> w</a:t>
            </a:r>
            <a:r>
              <a:rPr kumimoji="1" lang="en-US" altLang="zh-CN" dirty="0" smtClean="0"/>
              <a:t>hat’s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order?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For</a:t>
            </a:r>
            <a:r>
              <a:rPr kumimoji="1" lang="en-US" altLang="zh-CN" baseline="0" dirty="0" smtClean="0"/>
              <a:t> one-order moment, it’s the probability of one word</a:t>
            </a:r>
            <a:r>
              <a:rPr kumimoji="1" lang="en-US" altLang="zh-CN" baseline="0" dirty="0"/>
              <a:t> </a:t>
            </a:r>
            <a:r>
              <a:rPr kumimoji="1" lang="en-US" altLang="zh-CN" baseline="0" dirty="0" smtClean="0"/>
              <a:t>in the document</a:t>
            </a:r>
          </a:p>
          <a:p>
            <a:r>
              <a:rPr kumimoji="1" lang="en-US" altLang="zh-CN" baseline="0" dirty="0" smtClean="0"/>
              <a:t>For two-order moment, it’s the probability of a pair of words</a:t>
            </a:r>
          </a:p>
          <a:p>
            <a:r>
              <a:rPr kumimoji="1" lang="en-US" altLang="zh-CN" baseline="0" dirty="0" smtClean="0"/>
              <a:t>For three-order moment, it’s the probability of a triplet of words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Then,</a:t>
            </a:r>
            <a:r>
              <a:rPr kumimoji="1" lang="en-US" altLang="zh-CN" baseline="0" dirty="0" smtClean="0"/>
              <a:t> by mathematical deduction and linear computation between moments, we get such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uniform structure.</a:t>
            </a:r>
          </a:p>
          <a:p>
            <a:r>
              <a:rPr kumimoji="1" lang="en-US" altLang="zh-CN" baseline="0" dirty="0" smtClean="0"/>
              <a:t>And we denote such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expressions as M1,M2,M3 value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 each sub-model.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For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mixture mixture model, M1,M2,M3 is composed of each sub-model’s results and this figure illustrates the composition of M in mixture model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If</a:t>
            </a:r>
            <a:r>
              <a:rPr kumimoji="1" lang="en-US" altLang="zh-CN" baseline="0" dirty="0" smtClean="0"/>
              <a:t> this represents foreground mixture model, the M value for background mixture model share the same structure.</a:t>
            </a:r>
          </a:p>
          <a:p>
            <a:r>
              <a:rPr kumimoji="1" lang="en-US" altLang="zh-CN" baseline="0" dirty="0" smtClean="0"/>
              <a:t>From these figures, we can find these two are foreground-specific models because these weight are nearly zero for background data. Similarly, these models are neutral, and others are background specific.</a:t>
            </a:r>
          </a:p>
          <a:p>
            <a:r>
              <a:rPr kumimoji="1" lang="en-US" altLang="zh-CN" baseline="0" dirty="0" smtClean="0"/>
              <a:t>Then, if we subtract background information from foreground, the result may look like this: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Moment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subtraction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eliminating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background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And only</a:t>
            </a:r>
            <a:r>
              <a:rPr kumimoji="1" lang="en-US" altLang="zh-CN" baseline="0" dirty="0" smtClean="0"/>
              <a:t> foreground components have positive coefficient</a:t>
            </a:r>
            <a:r>
              <a:rPr kumimoji="1" lang="zh-CN" altLang="en-US" baseline="0" dirty="0" smtClean="0"/>
              <a:t>， </a:t>
            </a:r>
            <a:r>
              <a:rPr kumimoji="1" lang="en-US" altLang="zh-CN" baseline="0" dirty="0" smtClean="0"/>
              <a:t>while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others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negative.</a:t>
            </a:r>
            <a:r>
              <a:rPr kumimoji="1" lang="zh-CN" altLang="en-US" baseline="0" dirty="0" smtClean="0"/>
              <a:t> </a:t>
            </a:r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Therefore,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get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foreground</a:t>
            </a:r>
            <a:r>
              <a:rPr kumimoji="1" lang="zh-CN" altLang="en-US" baseline="0" dirty="0" smtClean="0"/>
              <a:t>-</a:t>
            </a:r>
            <a:r>
              <a:rPr kumimoji="1" lang="en-US" altLang="zh-CN" baseline="0" dirty="0" smtClean="0"/>
              <a:t>specific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models,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only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need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pick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out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all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components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with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positive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coefficient.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How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that?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Let’s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look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 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structure: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matrix,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eigenvalue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decomposition</a:t>
            </a:r>
          </a:p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general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order,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3</a:t>
            </a:r>
            <a:r>
              <a:rPr kumimoji="1" lang="en-US" altLang="zh-CN" dirty="0" smtClean="0"/>
              <a:t>-order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matrix,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called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tensor</a:t>
            </a:r>
            <a:r>
              <a:rPr kumimoji="1" lang="zh-CN" altLang="zh-CN" dirty="0" smtClean="0"/>
              <a:t>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tensor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structure,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tensor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decomposition.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029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Consider this</a:t>
            </a:r>
            <a:r>
              <a:rPr kumimoji="1" lang="en-US" altLang="zh-CN" baseline="0" dirty="0" smtClean="0"/>
              <a:t> example,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many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beautiful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ladies, such like Hepburn</a:t>
            </a:r>
            <a:r>
              <a:rPr kumimoji="1" lang="zh-CN" altLang="zh-CN" baseline="0" dirty="0" smtClean="0"/>
              <a:t>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wonder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what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features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make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them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so gorgeous?</a:t>
            </a:r>
          </a:p>
          <a:p>
            <a:r>
              <a:rPr kumimoji="1" lang="en-US" altLang="zh-CN" baseline="0" dirty="0" smtClean="0"/>
              <a:t>Generally, we may collect the facial information of many beautiful ladies and learn the information to generate a model. We </a:t>
            </a:r>
            <a:r>
              <a:rPr kumimoji="1" lang="en-US" altLang="zh-CN" baseline="0" dirty="0" smtClean="0"/>
              <a:t>ask, </a:t>
            </a:r>
            <a:r>
              <a:rPr kumimoji="1" lang="en-US" altLang="zh-CN" baseline="0" dirty="0" smtClean="0"/>
              <a:t>model, model, </a:t>
            </a:r>
            <a:r>
              <a:rPr kumimoji="1" lang="en-US" altLang="zh-CN" baseline="0" dirty="0" smtClean="0"/>
              <a:t>how </a:t>
            </a:r>
            <a:r>
              <a:rPr kumimoji="1" lang="en-US" altLang="zh-CN" baseline="0" dirty="0" smtClean="0"/>
              <a:t>does a beautiful lady look like? </a:t>
            </a:r>
          </a:p>
          <a:p>
            <a:r>
              <a:rPr kumimoji="1" lang="en-US" altLang="zh-CN" baseline="0" dirty="0" smtClean="0"/>
              <a:t>Unfortunately, the model may answer, the beautiful lady mush have two eyes, a mouth and hair, she looks like that.</a:t>
            </a:r>
          </a:p>
          <a:p>
            <a:r>
              <a:rPr kumimoji="1" lang="en-US" altLang="zh-CN" baseline="0" dirty="0" smtClean="0"/>
              <a:t>See, although the results are obvious, they are useless. Because such features are common to all human being, not specific to beautiful ladies.</a:t>
            </a:r>
          </a:p>
          <a:p>
            <a:r>
              <a:rPr kumimoji="1" lang="en-US" altLang="zh-CN" baseline="0" dirty="0" smtClean="0"/>
              <a:t>If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call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data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care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about</a:t>
            </a:r>
            <a:r>
              <a:rPr kumimoji="1" lang="zh-CN" altLang="en-US" baseline="0" dirty="0" smtClean="0"/>
              <a:t>, </a:t>
            </a:r>
            <a:r>
              <a:rPr kumimoji="1" lang="en-US" altLang="zh-CN" baseline="0" dirty="0" smtClean="0"/>
              <a:t>such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beautiful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ladies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example,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foreground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data;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call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human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being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background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data.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get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features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specific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foreground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data,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must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understand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difference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between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them</a:t>
            </a:r>
            <a:r>
              <a:rPr kumimoji="1" lang="en-US" altLang="zh-CN" dirty="0" smtClean="0"/>
              <a:t>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6236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2490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 glance at </a:t>
            </a:r>
            <a:r>
              <a:rPr kumimoji="1" lang="en-US" altLang="zh-CN" smtClean="0"/>
              <a:t>the algorithm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249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Linear regression: </a:t>
            </a:r>
          </a:p>
          <a:p>
            <a:r>
              <a:rPr kumimoji="1" lang="en-US" altLang="zh-CN" dirty="0" smtClean="0"/>
              <a:t>Model: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line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Let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introduce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knowledge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models.</a:t>
            </a:r>
          </a:p>
          <a:p>
            <a:r>
              <a:rPr kumimoji="1" lang="en-US" altLang="zh-CN" dirty="0" smtClean="0"/>
              <a:t>Model: generation</a:t>
            </a:r>
            <a:r>
              <a:rPr kumimoji="1" lang="en-US" altLang="zh-CN" baseline="0" dirty="0" smtClean="0"/>
              <a:t> process</a:t>
            </a:r>
            <a:r>
              <a:rPr kumimoji="1" lang="zh-CN" altLang="en-US" dirty="0" smtClean="0"/>
              <a:t>, </a:t>
            </a:r>
            <a:r>
              <a:rPr kumimoji="1" lang="en-US" altLang="zh-CN" dirty="0" smtClean="0"/>
              <a:t>generate each</a:t>
            </a:r>
            <a:r>
              <a:rPr kumimoji="1" lang="en-US" altLang="zh-CN" baseline="0" dirty="0" smtClean="0"/>
              <a:t> sample, </a:t>
            </a:r>
            <a:r>
              <a:rPr kumimoji="1" lang="en-US" altLang="zh-CN" dirty="0" smtClean="0"/>
              <a:t>determines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probably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look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like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complicated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situation,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Mixture model consists</a:t>
            </a:r>
            <a:r>
              <a:rPr kumimoji="1" lang="en-US" altLang="zh-CN" baseline="0" dirty="0" smtClean="0"/>
              <a:t> of several sub-models</a:t>
            </a:r>
            <a:r>
              <a:rPr kumimoji="1" lang="en-US" altLang="zh-CN" dirty="0" smtClean="0"/>
              <a:t>: to generate a sample,</a:t>
            </a:r>
            <a:r>
              <a:rPr kumimoji="1" lang="en-US" altLang="zh-CN" baseline="0" dirty="0" smtClean="0"/>
              <a:t> first </a:t>
            </a:r>
            <a:r>
              <a:rPr kumimoji="1" lang="en-US" altLang="zh-CN" dirty="0" smtClean="0"/>
              <a:t>randomly choose a model according to a certain distribution,</a:t>
            </a:r>
            <a:r>
              <a:rPr kumimoji="1" lang="en-US" altLang="zh-CN" baseline="0" dirty="0" smtClean="0"/>
              <a:t> and then generate this sample according to this chosen model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502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Because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two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dataset,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foreground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background,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there</a:t>
            </a:r>
            <a:r>
              <a:rPr kumimoji="1" lang="en-US" altLang="zh-CN" baseline="0" dirty="0" smtClean="0"/>
              <a:t> are two mixture models to generate them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respectively.</a:t>
            </a:r>
          </a:p>
          <a:p>
            <a:r>
              <a:rPr kumimoji="1" lang="en-US" altLang="zh-CN" baseline="0" dirty="0" smtClean="0"/>
              <a:t>Look at the components each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mixture model, 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assume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these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three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sub-models as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foreground-specific, they will only be chosen to generate foreground sample. Plus, there is a neutral model, which can generate both foreground and background data.</a:t>
            </a:r>
          </a:p>
          <a:p>
            <a:r>
              <a:rPr kumimoji="1" lang="en-US" altLang="zh-CN" baseline="0" dirty="0" smtClean="0"/>
              <a:t>Similarly,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have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background-specific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models.</a:t>
            </a:r>
          </a:p>
          <a:p>
            <a:r>
              <a:rPr kumimoji="1" lang="en-US" altLang="zh-CN" baseline="0" dirty="0" smtClean="0"/>
              <a:t>Now, the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difference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between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foreground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background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is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model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one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three.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And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our target is to learn the foreground specific model, learn weight and parameters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015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How to estimate</a:t>
            </a:r>
            <a:r>
              <a:rPr kumimoji="1" lang="en-US" altLang="zh-CN" baseline="0" dirty="0" smtClean="0"/>
              <a:t> the parameter? The c</a:t>
            </a:r>
            <a:r>
              <a:rPr kumimoji="1" lang="en-US" altLang="zh-CN" dirty="0" smtClean="0"/>
              <a:t>riterion is method of moments</a:t>
            </a:r>
          </a:p>
          <a:p>
            <a:r>
              <a:rPr kumimoji="1" lang="en-US" altLang="zh-CN" dirty="0" smtClean="0"/>
              <a:t>Probability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distribution: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given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type,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unknown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parameters</a:t>
            </a:r>
          </a:p>
          <a:p>
            <a:r>
              <a:rPr kumimoji="1" lang="en-US" altLang="zh-CN" dirty="0" smtClean="0"/>
              <a:t>Then</a:t>
            </a:r>
            <a:r>
              <a:rPr kumimoji="1" lang="en-US" altLang="zh-CN" baseline="0" dirty="0" smtClean="0"/>
              <a:t>, we calculate the theoretical expectation of random variable to one-order, two-order, until n-order. And in this case, you can just regard the terminology moment of such expectation. Then, we get n function of \mu along with its value. By solving all the equations, we get \mu.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Now, we apply</a:t>
            </a:r>
            <a:r>
              <a:rPr kumimoji="1" lang="en-US" altLang="zh-CN" baseline="0" dirty="0" smtClean="0"/>
              <a:t> those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tools to a</a:t>
            </a:r>
            <a:r>
              <a:rPr kumimoji="1" lang="en-US" altLang="zh-CN" dirty="0" smtClean="0"/>
              <a:t>nalyze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documents.</a:t>
            </a:r>
            <a:r>
              <a:rPr kumimoji="1" lang="en-US" altLang="zh-CN" baseline="0" dirty="0" smtClean="0"/>
              <a:t> For example, with </a:t>
            </a:r>
            <a:r>
              <a:rPr kumimoji="1" lang="en-US" altLang="zh-CN" dirty="0" smtClean="0"/>
              <a:t>paper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computer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science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field,</a:t>
            </a:r>
            <a:r>
              <a:rPr kumimoji="1" lang="en-US" altLang="zh-CN" baseline="0" dirty="0" smtClean="0"/>
              <a:t> we want to </a:t>
            </a:r>
            <a:r>
              <a:rPr kumimoji="1" lang="en-US" altLang="zh-CN" dirty="0" smtClean="0"/>
              <a:t>extract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prevailing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topic,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advanced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algorithm,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etc.</a:t>
            </a:r>
            <a:r>
              <a:rPr kumimoji="1" lang="en-US" altLang="zh-CN" baseline="0" dirty="0" smtClean="0"/>
              <a:t> </a:t>
            </a:r>
          </a:p>
          <a:p>
            <a:r>
              <a:rPr kumimoji="1" lang="en-US" altLang="zh-CN" baseline="0" dirty="0" smtClean="0"/>
              <a:t>We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don’t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want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English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grammar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syntax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structure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shared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all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documents</a:t>
            </a:r>
            <a:r>
              <a:rPr kumimoji="1" lang="zh-CN" altLang="en-US" dirty="0" smtClean="0"/>
              <a:t>. </a:t>
            </a:r>
            <a:r>
              <a:rPr kumimoji="1" lang="en-US" altLang="zh-CN" dirty="0" smtClean="0"/>
              <a:t>Therefore,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introduce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background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maybe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English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essays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some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magazines.</a:t>
            </a:r>
            <a:r>
              <a:rPr kumimoji="1" lang="zh-CN" altLang="zh-CN" dirty="0" smtClean="0"/>
              <a:t> </a:t>
            </a:r>
            <a:endParaRPr kumimoji="1" lang="en-US" altLang="zh-CN" dirty="0" smtClean="0"/>
          </a:p>
          <a:p>
            <a:r>
              <a:rPr kumimoji="1" lang="en-US" altLang="zh-CN" dirty="0" smtClean="0"/>
              <a:t>There</a:t>
            </a:r>
            <a:r>
              <a:rPr kumimoji="1" lang="en-US" altLang="zh-CN" baseline="0" dirty="0" smtClean="0"/>
              <a:t> are three kinds of sub-models mixed together to generate foreground documents and background documents.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Again, it’s the generation process of a corpus.</a:t>
            </a:r>
          </a:p>
          <a:p>
            <a:r>
              <a:rPr kumimoji="1" lang="en-US" altLang="zh-CN" dirty="0" smtClean="0"/>
              <a:t>Choose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according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 the multinomial</a:t>
            </a:r>
            <a:r>
              <a:rPr kumimoji="1" lang="en-US" altLang="zh-CN" baseline="0" dirty="0" smtClean="0"/>
              <a:t> distribution 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</a:t>
            </a:r>
          </a:p>
          <a:p>
            <a:r>
              <a:rPr kumimoji="1" lang="en-US" altLang="zh-CN" baseline="0" dirty="0" smtClean="0"/>
              <a:t>With the determined model, we assume it as a </a:t>
            </a:r>
            <a:r>
              <a:rPr kumimoji="1" lang="en-US" altLang="zh-CN" baseline="0" dirty="0" err="1" smtClean="0"/>
              <a:t>dirichlet</a:t>
            </a:r>
            <a:r>
              <a:rPr kumimoji="1" lang="en-US" altLang="zh-CN" baseline="0" dirty="0" smtClean="0"/>
              <a:t> distribution to generate the word distribution</a:t>
            </a:r>
          </a:p>
          <a:p>
            <a:r>
              <a:rPr kumimoji="1" lang="en-US" altLang="zh-CN" baseline="0" dirty="0" smtClean="0"/>
              <a:t>Then, we try to estimate parameters for the foreground models</a:t>
            </a: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BAA7-4F6E-4B4F-AEE3-9928EBAF686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1150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位于标题上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、内容和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 smtClean="0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项内容、顶部和底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15/6/5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image" Target="../media/image2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1.emf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2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7.emf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29.bin"/><Relationship Id="rId15" Type="http://schemas.openxmlformats.org/officeDocument/2006/relationships/image" Target="../media/image38.emf"/><Relationship Id="rId16" Type="http://schemas.openxmlformats.org/officeDocument/2006/relationships/chart" Target="../charts/chart7.xml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9.emf"/><Relationship Id="rId8" Type="http://schemas.openxmlformats.org/officeDocument/2006/relationships/chart" Target="../charts/chart10.xml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chart" Target="../charts/chart13.xml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7.xml"/><Relationship Id="rId4" Type="http://schemas.openxmlformats.org/officeDocument/2006/relationships/chart" Target="../charts/chart11.xml"/><Relationship Id="rId5" Type="http://schemas.openxmlformats.org/officeDocument/2006/relationships/chart" Target="../charts/chart12.xml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3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43.emf"/><Relationship Id="rId6" Type="http://schemas.openxmlformats.org/officeDocument/2006/relationships/chart" Target="../charts/chart14.xml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50.emf"/><Relationship Id="rId14" Type="http://schemas.openxmlformats.org/officeDocument/2006/relationships/oleObject" Target="../embeddings/oleObject42.bin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51.emf"/><Relationship Id="rId17" Type="http://schemas.openxmlformats.org/officeDocument/2006/relationships/oleObject" Target="../embeddings/oleObject44.bin"/><Relationship Id="rId18" Type="http://schemas.openxmlformats.org/officeDocument/2006/relationships/image" Target="../media/image52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4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5.bin"/><Relationship Id="rId5" Type="http://schemas.openxmlformats.org/officeDocument/2006/relationships/image" Target="../media/image53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5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7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chart" Target="../charts/chart3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7" Type="http://schemas.openxmlformats.org/officeDocument/2006/relationships/chart" Target="../charts/chart4.xml"/><Relationship Id="rId8" Type="http://schemas.openxmlformats.org/officeDocument/2006/relationships/chart" Target="../charts/chart5.xml"/><Relationship Id="rId9" Type="http://schemas.openxmlformats.org/officeDocument/2006/relationships/chart" Target="../charts/chart6.xml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26345" y="4498875"/>
            <a:ext cx="6722575" cy="1048684"/>
          </a:xfrm>
        </p:spPr>
        <p:txBody>
          <a:bodyPr>
            <a:normAutofit fontScale="90000"/>
          </a:bodyPr>
          <a:lstStyle/>
          <a:p>
            <a:pPr algn="r"/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extract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information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want?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00400" y="5722184"/>
            <a:ext cx="5458968" cy="621792"/>
          </a:xfrm>
        </p:spPr>
        <p:txBody>
          <a:bodyPr/>
          <a:lstStyle/>
          <a:p>
            <a:pPr algn="r"/>
            <a:r>
              <a:rPr kumimoji="1" lang="en-US" altLang="zh-CN" dirty="0" err="1" smtClean="0"/>
              <a:t>Qianru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</a:t>
            </a:r>
            <a:r>
              <a:rPr kumimoji="1" lang="zh-CN" altLang="en-US" dirty="0" smtClean="0"/>
              <a:t>李倩茹</a:t>
            </a:r>
            <a:r>
              <a:rPr kumimoji="1" lang="en-US" altLang="zh-CN" dirty="0" smtClean="0"/>
              <a:t>)</a:t>
            </a:r>
          </a:p>
          <a:p>
            <a:pPr algn="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072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Topic model: document analysis</a:t>
            </a:r>
            <a:endParaRPr kumimoji="1" lang="zh-CN" altLang="en-US" dirty="0"/>
          </a:p>
        </p:txBody>
      </p:sp>
      <p:cxnSp>
        <p:nvCxnSpPr>
          <p:cNvPr id="7" name="直线箭头连接符 6"/>
          <p:cNvCxnSpPr>
            <a:stCxn id="5" idx="3"/>
            <a:endCxn id="16" idx="1"/>
          </p:cNvCxnSpPr>
          <p:nvPr/>
        </p:nvCxnSpPr>
        <p:spPr>
          <a:xfrm>
            <a:off x="2602128" y="2668288"/>
            <a:ext cx="11513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/>
          <p:cNvCxnSpPr>
            <a:stCxn id="16" idx="3"/>
            <a:endCxn id="17" idx="1"/>
          </p:cNvCxnSpPr>
          <p:nvPr/>
        </p:nvCxnSpPr>
        <p:spPr>
          <a:xfrm>
            <a:off x="5551600" y="2668288"/>
            <a:ext cx="10703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组 20"/>
          <p:cNvGrpSpPr/>
          <p:nvPr/>
        </p:nvGrpSpPr>
        <p:grpSpPr>
          <a:xfrm>
            <a:off x="804010" y="2418581"/>
            <a:ext cx="1798118" cy="1726540"/>
            <a:chOff x="804010" y="2418581"/>
            <a:chExt cx="1798118" cy="1726540"/>
          </a:xfrm>
        </p:grpSpPr>
        <p:sp>
          <p:nvSpPr>
            <p:cNvPr id="5" name="矩形 4"/>
            <p:cNvSpPr/>
            <p:nvPr/>
          </p:nvSpPr>
          <p:spPr>
            <a:xfrm>
              <a:off x="804010" y="2418581"/>
              <a:ext cx="1798118" cy="4994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Corpus</a:t>
              </a:r>
              <a:endParaRPr kumimoji="1"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804010" y="3674246"/>
              <a:ext cx="1798118" cy="470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Mixture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model</a:t>
              </a:r>
              <a:endParaRPr kumimoji="1" lang="zh-CN" altLang="en-US" dirty="0"/>
            </a:p>
          </p:txBody>
        </p:sp>
        <p:cxnSp>
          <p:nvCxnSpPr>
            <p:cNvPr id="18" name="直线箭头连接符 17"/>
            <p:cNvCxnSpPr>
              <a:stCxn id="12" idx="0"/>
            </p:cNvCxnSpPr>
            <p:nvPr/>
          </p:nvCxnSpPr>
          <p:spPr>
            <a:xfrm flipV="1">
              <a:off x="1703069" y="2917994"/>
              <a:ext cx="0" cy="75625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 21"/>
          <p:cNvGrpSpPr/>
          <p:nvPr/>
        </p:nvGrpSpPr>
        <p:grpSpPr>
          <a:xfrm>
            <a:off x="3753482" y="2418581"/>
            <a:ext cx="1798118" cy="1726540"/>
            <a:chOff x="3753482" y="2418581"/>
            <a:chExt cx="1798118" cy="1726540"/>
          </a:xfrm>
        </p:grpSpPr>
        <p:sp>
          <p:nvSpPr>
            <p:cNvPr id="16" name="矩形 15"/>
            <p:cNvSpPr/>
            <p:nvPr/>
          </p:nvSpPr>
          <p:spPr>
            <a:xfrm>
              <a:off x="3753482" y="2418581"/>
              <a:ext cx="1798118" cy="4994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Document</a:t>
              </a:r>
              <a:endParaRPr kumimoji="1" lang="zh-CN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753482" y="3674246"/>
              <a:ext cx="1798118" cy="470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A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model</a:t>
              </a:r>
              <a:endParaRPr kumimoji="1" lang="zh-CN" altLang="en-US" dirty="0"/>
            </a:p>
          </p:txBody>
        </p:sp>
        <p:cxnSp>
          <p:nvCxnSpPr>
            <p:cNvPr id="20" name="直线箭头连接符 19"/>
            <p:cNvCxnSpPr>
              <a:stCxn id="23" idx="0"/>
              <a:endCxn id="16" idx="2"/>
            </p:cNvCxnSpPr>
            <p:nvPr/>
          </p:nvCxnSpPr>
          <p:spPr>
            <a:xfrm flipV="1">
              <a:off x="4652541" y="2917994"/>
              <a:ext cx="0" cy="75625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 23"/>
          <p:cNvGrpSpPr/>
          <p:nvPr/>
        </p:nvGrpSpPr>
        <p:grpSpPr>
          <a:xfrm>
            <a:off x="6621908" y="2418581"/>
            <a:ext cx="1798118" cy="1726540"/>
            <a:chOff x="6621908" y="2418581"/>
            <a:chExt cx="1798118" cy="1726540"/>
          </a:xfrm>
        </p:grpSpPr>
        <p:sp>
          <p:nvSpPr>
            <p:cNvPr id="17" name="矩形 16"/>
            <p:cNvSpPr/>
            <p:nvPr/>
          </p:nvSpPr>
          <p:spPr>
            <a:xfrm>
              <a:off x="6621908" y="2418581"/>
              <a:ext cx="1798118" cy="4994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Word</a:t>
              </a:r>
              <a:endParaRPr kumimoji="1"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621908" y="3674246"/>
              <a:ext cx="1798118" cy="470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A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sample</a:t>
              </a:r>
              <a:endParaRPr kumimoji="1" lang="zh-CN" altLang="en-US" dirty="0"/>
            </a:p>
          </p:txBody>
        </p:sp>
        <p:cxnSp>
          <p:nvCxnSpPr>
            <p:cNvPr id="26" name="直线箭头连接符 25"/>
            <p:cNvCxnSpPr>
              <a:endCxn id="17" idx="2"/>
            </p:cNvCxnSpPr>
            <p:nvPr/>
          </p:nvCxnSpPr>
          <p:spPr>
            <a:xfrm flipV="1">
              <a:off x="7520967" y="2917994"/>
              <a:ext cx="0" cy="75625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 26"/>
          <p:cNvGrpSpPr/>
          <p:nvPr/>
        </p:nvGrpSpPr>
        <p:grpSpPr>
          <a:xfrm>
            <a:off x="457199" y="4949744"/>
            <a:ext cx="8265730" cy="1200329"/>
            <a:chOff x="161824" y="5011299"/>
            <a:chExt cx="8265730" cy="1200329"/>
          </a:xfrm>
        </p:grpSpPr>
        <p:sp>
          <p:nvSpPr>
            <p:cNvPr id="48" name="文本框 47"/>
            <p:cNvSpPr txBox="1"/>
            <p:nvPr/>
          </p:nvSpPr>
          <p:spPr>
            <a:xfrm>
              <a:off x="161824" y="5011299"/>
              <a:ext cx="68308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800" dirty="0" smtClean="0"/>
                <a:t>Generate</a:t>
              </a:r>
              <a:r>
                <a:rPr kumimoji="1" lang="zh-CN" altLang="en-US" sz="2800" dirty="0" smtClean="0"/>
                <a:t> </a:t>
              </a:r>
              <a:r>
                <a:rPr kumimoji="1" lang="en-US" altLang="zh-CN" sz="2800" dirty="0" smtClean="0"/>
                <a:t>a</a:t>
              </a:r>
              <a:r>
                <a:rPr kumimoji="1" lang="zh-CN" altLang="en-US" sz="2800" dirty="0" smtClean="0"/>
                <a:t> </a:t>
              </a:r>
              <a:r>
                <a:rPr kumimoji="1" lang="en-US" altLang="zh-CN" sz="2800" dirty="0" smtClean="0"/>
                <a:t>document:</a:t>
              </a:r>
              <a:endParaRPr kumimoji="1" lang="en-US" altLang="zh-CN" sz="2400" dirty="0" smtClean="0"/>
            </a:p>
            <a:p>
              <a:pPr marL="342900" indent="-342900">
                <a:buAutoNum type="arabicPeriod"/>
              </a:pPr>
              <a:r>
                <a:rPr kumimoji="1" lang="en-US" altLang="zh-CN" sz="2200" dirty="0" smtClean="0"/>
                <a:t>Choose</a:t>
              </a:r>
              <a:r>
                <a:rPr kumimoji="1" lang="zh-CN" altLang="en-US" sz="2200" dirty="0" smtClean="0"/>
                <a:t> </a:t>
              </a:r>
              <a:r>
                <a:rPr kumimoji="1" lang="en-US" altLang="zh-CN" sz="2200" dirty="0" smtClean="0"/>
                <a:t>a</a:t>
              </a:r>
              <a:r>
                <a:rPr kumimoji="1" lang="zh-CN" altLang="en-US" sz="2200" dirty="0" smtClean="0"/>
                <a:t> </a:t>
              </a:r>
              <a:r>
                <a:rPr kumimoji="1" lang="en-US" altLang="zh-CN" sz="2200" dirty="0" smtClean="0"/>
                <a:t>model</a:t>
              </a:r>
              <a:r>
                <a:rPr kumimoji="1" lang="zh-CN" altLang="en-US" sz="2200" dirty="0" smtClean="0"/>
                <a:t> </a:t>
              </a:r>
              <a:r>
                <a:rPr kumimoji="1" lang="en-US" altLang="zh-CN" sz="2200" dirty="0" smtClean="0"/>
                <a:t>M</a:t>
              </a:r>
              <a:r>
                <a:rPr kumimoji="1" lang="zh-CN" altLang="en-US" sz="2200" dirty="0" smtClean="0"/>
                <a:t> </a:t>
              </a:r>
              <a:r>
                <a:rPr kumimoji="1" lang="en-US" altLang="zh-CN" sz="2200" dirty="0" smtClean="0"/>
                <a:t>from</a:t>
              </a:r>
              <a:r>
                <a:rPr kumimoji="1" lang="zh-CN" altLang="en-US" sz="2200" dirty="0" smtClean="0"/>
                <a:t> </a:t>
              </a:r>
              <a:r>
                <a:rPr kumimoji="1" lang="en-US" altLang="zh-CN" sz="2200" dirty="0" smtClean="0"/>
                <a:t>mixture</a:t>
              </a:r>
              <a:r>
                <a:rPr kumimoji="1" lang="zh-CN" altLang="en-US" sz="2200" dirty="0" smtClean="0"/>
                <a:t> </a:t>
              </a:r>
              <a:r>
                <a:rPr kumimoji="1" lang="en-US" altLang="zh-CN" sz="2200" dirty="0" smtClean="0"/>
                <a:t>model:</a:t>
              </a:r>
              <a:r>
                <a:rPr kumimoji="1" lang="zh-CN" altLang="en-US" sz="2200" dirty="0" smtClean="0"/>
                <a:t>  </a:t>
              </a:r>
              <a:endParaRPr kumimoji="1" lang="en-US" altLang="zh-CN" sz="2200" dirty="0" smtClean="0"/>
            </a:p>
            <a:p>
              <a:pPr marL="342900" indent="-342900">
                <a:buAutoNum type="arabicPeriod"/>
              </a:pPr>
              <a:r>
                <a:rPr kumimoji="1" lang="en-US" altLang="zh-CN" sz="2200" dirty="0" smtClean="0"/>
                <a:t>Generate</a:t>
              </a:r>
              <a:r>
                <a:rPr kumimoji="1" lang="zh-CN" altLang="en-US" sz="2200" dirty="0" smtClean="0"/>
                <a:t> </a:t>
              </a:r>
              <a:r>
                <a:rPr kumimoji="1" lang="en-US" altLang="zh-CN" sz="2200" dirty="0" smtClean="0"/>
                <a:t>each</a:t>
              </a:r>
              <a:r>
                <a:rPr kumimoji="1" lang="zh-CN" altLang="en-US" sz="2200" dirty="0" smtClean="0"/>
                <a:t> </a:t>
              </a:r>
              <a:r>
                <a:rPr kumimoji="1" lang="en-US" altLang="zh-CN" sz="2200" dirty="0" smtClean="0"/>
                <a:t>word</a:t>
              </a:r>
              <a:r>
                <a:rPr kumimoji="1" lang="zh-CN" altLang="en-US" sz="2200" dirty="0" smtClean="0"/>
                <a:t> </a:t>
              </a:r>
              <a:r>
                <a:rPr kumimoji="1" lang="en-US" altLang="zh-CN" sz="2200" dirty="0" smtClean="0"/>
                <a:t>X:</a:t>
              </a:r>
              <a:endParaRPr kumimoji="1" lang="zh-CN" altLang="en-US" sz="2200" dirty="0"/>
            </a:p>
          </p:txBody>
        </p:sp>
        <p:graphicFrame>
          <p:nvGraphicFramePr>
            <p:cNvPr id="49" name="对象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8667246"/>
                </p:ext>
              </p:extLst>
            </p:nvPr>
          </p:nvGraphicFramePr>
          <p:xfrm>
            <a:off x="6023630" y="5470735"/>
            <a:ext cx="2403924" cy="403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4" name="Equation" r:id="rId4" imgW="1320800" imgH="203200" progId="Equation.DSMT4">
                    <p:embed/>
                  </p:oleObj>
                </mc:Choice>
                <mc:Fallback>
                  <p:oleObj name="Equation" r:id="rId4" imgW="1320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023630" y="5470735"/>
                          <a:ext cx="2403924" cy="4031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对象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3682965"/>
                </p:ext>
              </p:extLst>
            </p:nvPr>
          </p:nvGraphicFramePr>
          <p:xfrm>
            <a:off x="3941775" y="5830118"/>
            <a:ext cx="1314450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85" name="Equation" r:id="rId6" imgW="723900" imgH="203200" progId="Equation.DSMT4">
                    <p:embed/>
                  </p:oleObj>
                </mc:Choice>
                <mc:Fallback>
                  <p:oleObj name="Equation" r:id="rId6" imgW="723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41775" y="5830118"/>
                          <a:ext cx="1314450" cy="376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4114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Topic model: document analysis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85102" y="2433288"/>
            <a:ext cx="525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Word: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996591"/>
              </p:ext>
            </p:extLst>
          </p:nvPr>
        </p:nvGraphicFramePr>
        <p:xfrm>
          <a:off x="1434197" y="2348429"/>
          <a:ext cx="2518808" cy="53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8" name="Equation" r:id="rId4" imgW="1066800" imgH="228600" progId="Equation.DSMT4">
                  <p:embed/>
                </p:oleObj>
              </mc:Choice>
              <mc:Fallback>
                <p:oleObj name="Equation" r:id="rId4" imgW="106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4197" y="2348429"/>
                        <a:ext cx="2518808" cy="53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282113"/>
              </p:ext>
            </p:extLst>
          </p:nvPr>
        </p:nvGraphicFramePr>
        <p:xfrm>
          <a:off x="1918404" y="3084305"/>
          <a:ext cx="527306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010"/>
                <a:gridCol w="2326586"/>
                <a:gridCol w="212347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Index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Vocabulary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Word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ab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aba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computer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j+1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computing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8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Moment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construction</a:t>
            </a:r>
            <a:endParaRPr kumimoji="1"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684997" y="2057400"/>
            <a:ext cx="729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Document: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you.</a:t>
            </a:r>
          </a:p>
          <a:p>
            <a:r>
              <a:rPr kumimoji="1" lang="en-US" altLang="zh-CN" dirty="0" smtClean="0"/>
              <a:t>Generated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i="1" dirty="0" smtClean="0"/>
              <a:t>j</a:t>
            </a:r>
            <a:endParaRPr kumimoji="1" lang="zh-CN" altLang="en-US" dirty="0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15459"/>
              </p:ext>
            </p:extLst>
          </p:nvPr>
        </p:nvGraphicFramePr>
        <p:xfrm>
          <a:off x="1038793" y="2825245"/>
          <a:ext cx="7366694" cy="346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554"/>
                <a:gridCol w="2302227"/>
                <a:gridCol w="2601913"/>
              </a:tblGrid>
              <a:tr h="95601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Variable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of</a:t>
                      </a:r>
                      <a:r>
                        <a:rPr lang="zh-CN" altLang="en-US" dirty="0" smtClean="0"/>
                        <a:t> 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different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order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Statistic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samples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Expectation</a:t>
                      </a:r>
                      <a:endParaRPr lang="zh-CN" altLang="en-US" dirty="0"/>
                    </a:p>
                  </a:txBody>
                  <a:tcPr/>
                </a:tc>
              </a:tr>
              <a:tr h="35672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One</a:t>
                      </a:r>
                      <a:r>
                        <a:rPr lang="zh-CN" altLang="zh-CN" dirty="0" smtClean="0"/>
                        <a:t> </a:t>
                      </a:r>
                      <a:r>
                        <a:rPr lang="en-US" altLang="zh-CN" dirty="0" smtClean="0"/>
                        <a:t>word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</a:t>
                      </a:r>
                      <a:r>
                        <a:rPr lang="zh-CN" altLang="en-US" dirty="0" smtClean="0"/>
                        <a:t>,</a:t>
                      </a:r>
                      <a:r>
                        <a:rPr lang="en-US" altLang="zh-CN" dirty="0" smtClean="0"/>
                        <a:t>love,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you</a:t>
                      </a:r>
                      <a:r>
                        <a:rPr lang="zh-CN" altLang="en-US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95601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Two</a:t>
                      </a:r>
                      <a:r>
                        <a:rPr lang="zh-CN" altLang="zh-CN" dirty="0" smtClean="0"/>
                        <a:t> </a:t>
                      </a:r>
                      <a:r>
                        <a:rPr lang="en-US" altLang="zh-CN" dirty="0" smtClean="0"/>
                        <a:t>word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(pair)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I,love</a:t>
                      </a:r>
                      <a:r>
                        <a:rPr lang="en-US" altLang="zh-CN" dirty="0" smtClean="0"/>
                        <a:t>);(</a:t>
                      </a:r>
                      <a:r>
                        <a:rPr lang="en-US" altLang="zh-CN" dirty="0" err="1" smtClean="0"/>
                        <a:t>I,you</a:t>
                      </a:r>
                      <a:r>
                        <a:rPr lang="en-US" altLang="zh-CN" dirty="0" smtClean="0"/>
                        <a:t>);</a:t>
                      </a:r>
                    </a:p>
                    <a:p>
                      <a:r>
                        <a:rPr lang="en-US" altLang="zh-CN" dirty="0" smtClean="0"/>
                        <a:t>(I,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I)</a:t>
                      </a:r>
                      <a:r>
                        <a:rPr lang="zh-CN" altLang="en-US" dirty="0" smtClean="0"/>
                        <a:t>;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love,you</a:t>
                      </a:r>
                      <a:r>
                        <a:rPr lang="en-US" altLang="zh-CN" dirty="0" smtClean="0"/>
                        <a:t>);(</a:t>
                      </a:r>
                      <a:r>
                        <a:rPr lang="en-US" altLang="zh-CN" dirty="0" err="1" smtClean="0"/>
                        <a:t>love,love</a:t>
                      </a:r>
                      <a:r>
                        <a:rPr lang="en-US" altLang="zh-CN" dirty="0" smtClean="0"/>
                        <a:t>);(</a:t>
                      </a:r>
                      <a:r>
                        <a:rPr lang="en-US" altLang="zh-CN" dirty="0" err="1" smtClean="0"/>
                        <a:t>you,you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95601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Three</a:t>
                      </a:r>
                      <a:r>
                        <a:rPr lang="zh-CN" altLang="zh-CN" dirty="0" smtClean="0"/>
                        <a:t> </a:t>
                      </a:r>
                      <a:r>
                        <a:rPr lang="en-US" altLang="zh-CN" dirty="0" smtClean="0"/>
                        <a:t>word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(triple)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I,love,you</a:t>
                      </a:r>
                      <a:r>
                        <a:rPr lang="en-US" altLang="zh-CN" dirty="0" smtClean="0"/>
                        <a:t>);(</a:t>
                      </a:r>
                      <a:r>
                        <a:rPr lang="en-US" altLang="zh-CN" dirty="0" err="1" smtClean="0"/>
                        <a:t>I,l,I</a:t>
                      </a:r>
                      <a:r>
                        <a:rPr lang="en-US" altLang="zh-CN" dirty="0" smtClean="0"/>
                        <a:t>);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</a:t>
                      </a:r>
                      <a:r>
                        <a:rPr lang="en-US" altLang="zh-CN" dirty="0" err="1" smtClean="0"/>
                        <a:t>I,I,you</a:t>
                      </a:r>
                      <a:r>
                        <a:rPr lang="en-US" altLang="zh-CN" dirty="0" smtClean="0"/>
                        <a:t>);(</a:t>
                      </a:r>
                      <a:r>
                        <a:rPr lang="en-US" altLang="zh-CN" dirty="0" err="1" smtClean="0"/>
                        <a:t>l,I,love</a:t>
                      </a:r>
                      <a:r>
                        <a:rPr lang="en-US" altLang="zh-CN" dirty="0" smtClean="0"/>
                        <a:t>);(</a:t>
                      </a:r>
                      <a:r>
                        <a:rPr lang="en-US" altLang="zh-CN" dirty="0" err="1" smtClean="0"/>
                        <a:t>you,you,you</a:t>
                      </a:r>
                      <a:r>
                        <a:rPr lang="en-US" altLang="zh-CN" dirty="0" smtClean="0"/>
                        <a:t>);……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7955"/>
              </p:ext>
            </p:extLst>
          </p:nvPr>
        </p:nvGraphicFramePr>
        <p:xfrm>
          <a:off x="5831603" y="3786188"/>
          <a:ext cx="15668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4" imgW="1130300" imgH="254000" progId="Equation.DSMT4">
                  <p:embed/>
                </p:oleObj>
              </mc:Choice>
              <mc:Fallback>
                <p:oleObj name="Equation" r:id="rId4" imgW="11303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31603" y="3786188"/>
                        <a:ext cx="1566863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67719"/>
              </p:ext>
            </p:extLst>
          </p:nvPr>
        </p:nvGraphicFramePr>
        <p:xfrm>
          <a:off x="5831603" y="4220846"/>
          <a:ext cx="24098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Equation" r:id="rId6" imgW="1739900" imgH="254000" progId="Equation.DSMT4">
                  <p:embed/>
                </p:oleObj>
              </mc:Choice>
              <mc:Fallback>
                <p:oleObj name="Equation" r:id="rId6" imgW="1739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31603" y="4220846"/>
                        <a:ext cx="240982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815622"/>
              </p:ext>
            </p:extLst>
          </p:nvPr>
        </p:nvGraphicFramePr>
        <p:xfrm>
          <a:off x="5830888" y="5397296"/>
          <a:ext cx="19875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3" name="Equation" r:id="rId8" imgW="1435100" imgH="508000" progId="Equation.DSMT4">
                  <p:embed/>
                </p:oleObj>
              </mc:Choice>
              <mc:Fallback>
                <p:oleObj name="Equation" r:id="rId8" imgW="14351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30888" y="5397296"/>
                        <a:ext cx="198755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65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Moment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construction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3035" y="2173856"/>
            <a:ext cx="27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One-order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Moment</a:t>
            </a:r>
            <a:r>
              <a:rPr kumimoji="1" lang="zh-CN" altLang="en-US" sz="2000" dirty="0" smtClean="0"/>
              <a:t> </a:t>
            </a:r>
            <a:endParaRPr kumimoji="1" lang="zh-CN" altLang="en-US" sz="20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303695"/>
              </p:ext>
            </p:extLst>
          </p:nvPr>
        </p:nvGraphicFramePr>
        <p:xfrm>
          <a:off x="869682" y="6169591"/>
          <a:ext cx="13541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" name="Equation" r:id="rId4" imgW="787400" imgH="228600" progId="Equation.DSMT4">
                  <p:embed/>
                </p:oleObj>
              </mc:Choice>
              <mc:Fallback>
                <p:oleObj name="Equation" r:id="rId4" imgW="787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9682" y="6169591"/>
                        <a:ext cx="1354138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2order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13333" r="10948" b="10741"/>
          <a:stretch/>
        </p:blipFill>
        <p:spPr>
          <a:xfrm>
            <a:off x="2638536" y="2708704"/>
            <a:ext cx="3274330" cy="3300282"/>
          </a:xfrm>
          <a:prstGeom prst="rect">
            <a:avLst/>
          </a:prstGeom>
        </p:spPr>
      </p:pic>
      <p:pic>
        <p:nvPicPr>
          <p:cNvPr id="24" name="图片 23" descr="屏幕快照 2015-05-31 下午5.40.5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3" y="2876079"/>
            <a:ext cx="2603360" cy="270612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099096" y="2185885"/>
            <a:ext cx="281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Two-order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Moment</a:t>
            </a:r>
            <a:r>
              <a:rPr kumimoji="1" lang="zh-CN" altLang="en-US" sz="2000" dirty="0" smtClean="0"/>
              <a:t> </a:t>
            </a:r>
            <a:endParaRPr kumimoji="1" lang="zh-CN" altLang="en-US" sz="2000" dirty="0"/>
          </a:p>
        </p:txBody>
      </p:sp>
      <p:sp>
        <p:nvSpPr>
          <p:cNvPr id="26" name="文本框 25"/>
          <p:cNvSpPr txBox="1"/>
          <p:nvPr/>
        </p:nvSpPr>
        <p:spPr>
          <a:xfrm>
            <a:off x="5998487" y="2173856"/>
            <a:ext cx="297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Three-order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Moment</a:t>
            </a:r>
            <a:r>
              <a:rPr kumimoji="1" lang="zh-CN" altLang="en-US" sz="2000" dirty="0" smtClean="0"/>
              <a:t> </a:t>
            </a:r>
            <a:endParaRPr kumimoji="1" lang="zh-CN" altLang="en-US" sz="2000" dirty="0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135764"/>
              </p:ext>
            </p:extLst>
          </p:nvPr>
        </p:nvGraphicFramePr>
        <p:xfrm>
          <a:off x="3343275" y="6163279"/>
          <a:ext cx="19192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4" name="Equation" r:id="rId8" imgW="1079500" imgH="228600" progId="Equation.DSMT4">
                  <p:embed/>
                </p:oleObj>
              </mc:Choice>
              <mc:Fallback>
                <p:oleObj name="Equation" r:id="rId8" imgW="1079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43275" y="6163279"/>
                        <a:ext cx="19192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895570"/>
              </p:ext>
            </p:extLst>
          </p:nvPr>
        </p:nvGraphicFramePr>
        <p:xfrm>
          <a:off x="6446838" y="6160294"/>
          <a:ext cx="22399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5" name="Equation" r:id="rId10" imgW="1384300" imgH="228600" progId="Equation.DSMT4">
                  <p:embed/>
                </p:oleObj>
              </mc:Choice>
              <mc:Fallback>
                <p:oleObj name="Equation" r:id="rId10" imgW="1384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6838" y="6160294"/>
                        <a:ext cx="2239962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 8"/>
          <p:cNvGrpSpPr/>
          <p:nvPr/>
        </p:nvGrpSpPr>
        <p:grpSpPr>
          <a:xfrm>
            <a:off x="5803700" y="2708704"/>
            <a:ext cx="3196045" cy="3279762"/>
            <a:chOff x="5803700" y="2520178"/>
            <a:chExt cx="3196045" cy="3279762"/>
          </a:xfrm>
        </p:grpSpPr>
        <p:pic>
          <p:nvPicPr>
            <p:cNvPr id="23" name="图片 22" descr="屏幕快照 2015-05-31 下午5.25.07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700" y="2520178"/>
              <a:ext cx="3196045" cy="3279762"/>
            </a:xfrm>
            <a:prstGeom prst="rect">
              <a:avLst/>
            </a:prstGeom>
          </p:spPr>
        </p:pic>
        <p:grpSp>
          <p:nvGrpSpPr>
            <p:cNvPr id="8" name="组 7"/>
            <p:cNvGrpSpPr/>
            <p:nvPr/>
          </p:nvGrpSpPr>
          <p:grpSpPr>
            <a:xfrm>
              <a:off x="6154707" y="2644808"/>
              <a:ext cx="2514335" cy="2961410"/>
              <a:chOff x="6154707" y="2644808"/>
              <a:chExt cx="2514335" cy="2961410"/>
            </a:xfrm>
          </p:grpSpPr>
          <p:grpSp>
            <p:nvGrpSpPr>
              <p:cNvPr id="7" name="组 6"/>
              <p:cNvGrpSpPr/>
              <p:nvPr/>
            </p:nvGrpSpPr>
            <p:grpSpPr>
              <a:xfrm>
                <a:off x="7275321" y="2800337"/>
                <a:ext cx="342262" cy="870582"/>
                <a:chOff x="6761573" y="2640084"/>
                <a:chExt cx="342262" cy="870582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 flipH="1" flipV="1">
                  <a:off x="7057052" y="3173347"/>
                  <a:ext cx="45728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6761573" y="2921831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6761574" y="3464947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17" name="组 16"/>
              <p:cNvGrpSpPr/>
              <p:nvPr/>
            </p:nvGrpSpPr>
            <p:grpSpPr>
              <a:xfrm>
                <a:off x="6757200" y="2644808"/>
                <a:ext cx="356327" cy="867711"/>
                <a:chOff x="6747508" y="2640084"/>
                <a:chExt cx="356327" cy="867711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 flipH="1" flipV="1">
                  <a:off x="7049908" y="3184876"/>
                  <a:ext cx="45728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6747508" y="2914876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6754708" y="3462076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22" name="组 21"/>
              <p:cNvGrpSpPr/>
              <p:nvPr/>
            </p:nvGrpSpPr>
            <p:grpSpPr>
              <a:xfrm>
                <a:off x="8316000" y="3112990"/>
                <a:ext cx="353042" cy="871129"/>
                <a:chOff x="6750793" y="2640084"/>
                <a:chExt cx="353042" cy="871129"/>
              </a:xfrm>
              <a:solidFill>
                <a:srgbClr val="008000"/>
              </a:solidFill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 flipH="1" flipV="1">
                  <a:off x="7049593" y="3184694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6750793" y="29110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33" name="组 32"/>
              <p:cNvGrpSpPr/>
              <p:nvPr/>
            </p:nvGrpSpPr>
            <p:grpSpPr>
              <a:xfrm>
                <a:off x="7797600" y="2950413"/>
                <a:ext cx="348128" cy="871129"/>
                <a:chOff x="6747550" y="2640084"/>
                <a:chExt cx="348128" cy="871129"/>
              </a:xfrm>
              <a:solidFill>
                <a:srgbClr val="008000"/>
              </a:solidFill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7046350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 flipH="1" flipV="1">
                  <a:off x="7049950" y="3188871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6747550" y="2915271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38" name="组 37"/>
              <p:cNvGrpSpPr/>
              <p:nvPr/>
            </p:nvGrpSpPr>
            <p:grpSpPr>
              <a:xfrm>
                <a:off x="7714800" y="4735089"/>
                <a:ext cx="354435" cy="871129"/>
                <a:chOff x="6749400" y="2640084"/>
                <a:chExt cx="354435" cy="871129"/>
              </a:xfrm>
              <a:solidFill>
                <a:srgbClr val="FFFF00"/>
              </a:solidFill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 flipH="1" flipV="1">
                  <a:off x="7058106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6749400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43" name="组 42"/>
              <p:cNvGrpSpPr/>
              <p:nvPr/>
            </p:nvGrpSpPr>
            <p:grpSpPr>
              <a:xfrm>
                <a:off x="7192800" y="4582800"/>
                <a:ext cx="355328" cy="860841"/>
                <a:chOff x="6742200" y="2650372"/>
                <a:chExt cx="355328" cy="860841"/>
              </a:xfrm>
              <a:solidFill>
                <a:srgbClr val="FFFF00"/>
              </a:solidFill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7037400" y="2650372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 flipH="1" flipV="1">
                  <a:off x="7051800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6742200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6742200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48" name="组 47"/>
              <p:cNvGrpSpPr/>
              <p:nvPr/>
            </p:nvGrpSpPr>
            <p:grpSpPr>
              <a:xfrm>
                <a:off x="6154707" y="4269600"/>
                <a:ext cx="354434" cy="859064"/>
                <a:chOff x="6749400" y="2652149"/>
                <a:chExt cx="354434" cy="859064"/>
              </a:xfrm>
              <a:solidFill>
                <a:srgbClr val="008000"/>
              </a:solidFill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7049493" y="2652149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 flipH="1" flipV="1">
                  <a:off x="7058106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6749400" y="2922149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53" name="组 52"/>
              <p:cNvGrpSpPr/>
              <p:nvPr/>
            </p:nvGrpSpPr>
            <p:grpSpPr>
              <a:xfrm>
                <a:off x="6678000" y="4423841"/>
                <a:ext cx="341977" cy="871129"/>
                <a:chOff x="6761858" y="2640084"/>
                <a:chExt cx="341977" cy="871129"/>
              </a:xfrm>
              <a:solidFill>
                <a:srgbClr val="008000"/>
              </a:solidFill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 flipH="1" flipV="1">
                  <a:off x="7058106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6761858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6761858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58" name="组 57"/>
              <p:cNvGrpSpPr/>
              <p:nvPr/>
            </p:nvGrpSpPr>
            <p:grpSpPr>
              <a:xfrm>
                <a:off x="8308646" y="4203669"/>
                <a:ext cx="353042" cy="860450"/>
                <a:chOff x="6750793" y="2640084"/>
                <a:chExt cx="353042" cy="860450"/>
              </a:xfrm>
              <a:solidFill>
                <a:srgbClr val="0000FF"/>
              </a:solidFill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 flipH="1" flipV="1">
                  <a:off x="7058106" y="3184815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6758147" y="290401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6750793" y="345481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63" name="组 62"/>
              <p:cNvGrpSpPr/>
              <p:nvPr/>
            </p:nvGrpSpPr>
            <p:grpSpPr>
              <a:xfrm>
                <a:off x="7792096" y="4040615"/>
                <a:ext cx="354435" cy="871129"/>
                <a:chOff x="6749400" y="2640084"/>
                <a:chExt cx="354435" cy="871129"/>
              </a:xfrm>
              <a:solidFill>
                <a:srgbClr val="0000FF"/>
              </a:solidFill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 flipH="1" flipV="1">
                  <a:off x="7058106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6749400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68" name="组 67"/>
              <p:cNvGrpSpPr/>
              <p:nvPr/>
            </p:nvGrpSpPr>
            <p:grpSpPr>
              <a:xfrm>
                <a:off x="6156099" y="3181318"/>
                <a:ext cx="353042" cy="871129"/>
                <a:chOff x="6750793" y="2640084"/>
                <a:chExt cx="353042" cy="871129"/>
              </a:xfrm>
              <a:solidFill>
                <a:srgbClr val="FFFF00"/>
              </a:solidFill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 flipH="1" flipV="1">
                  <a:off x="7045894" y="318476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6754294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73" name="组 72"/>
              <p:cNvGrpSpPr/>
              <p:nvPr/>
            </p:nvGrpSpPr>
            <p:grpSpPr>
              <a:xfrm>
                <a:off x="6678000" y="3331818"/>
                <a:ext cx="341976" cy="871129"/>
                <a:chOff x="6761859" y="2640084"/>
                <a:chExt cx="341976" cy="871129"/>
              </a:xfrm>
              <a:solidFill>
                <a:srgbClr val="FFFF00"/>
              </a:solidFill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 flipH="1" flipV="1">
                  <a:off x="7058106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6761859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6761859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7048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Moment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onstruction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3035" y="2173856"/>
            <a:ext cx="271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One-order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Moment</a:t>
            </a:r>
            <a:r>
              <a:rPr kumimoji="1" lang="zh-CN" altLang="en-US" sz="2000" dirty="0" smtClean="0"/>
              <a:t> </a:t>
            </a:r>
            <a:endParaRPr kumimoji="1" lang="zh-CN" altLang="en-US" sz="20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51852"/>
              </p:ext>
            </p:extLst>
          </p:nvPr>
        </p:nvGraphicFramePr>
        <p:xfrm>
          <a:off x="901700" y="6169025"/>
          <a:ext cx="12890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3" name="Equation" r:id="rId4" imgW="749300" imgH="228600" progId="Equation.DSMT4">
                  <p:embed/>
                </p:oleObj>
              </mc:Choice>
              <mc:Fallback>
                <p:oleObj name="Equation" r:id="rId4" imgW="749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00" y="6169025"/>
                        <a:ext cx="12890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2order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13333" r="10948" b="10741"/>
          <a:stretch/>
        </p:blipFill>
        <p:spPr>
          <a:xfrm>
            <a:off x="2638536" y="2708704"/>
            <a:ext cx="3274330" cy="3300282"/>
          </a:xfrm>
          <a:prstGeom prst="rect">
            <a:avLst/>
          </a:prstGeom>
        </p:spPr>
      </p:pic>
      <p:pic>
        <p:nvPicPr>
          <p:cNvPr id="24" name="图片 23" descr="屏幕快照 2015-05-31 下午5.40.5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3" y="2876079"/>
            <a:ext cx="2603360" cy="270612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099096" y="2185885"/>
            <a:ext cx="281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Two-order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Moment</a:t>
            </a:r>
            <a:r>
              <a:rPr kumimoji="1" lang="zh-CN" altLang="en-US" sz="2000" dirty="0" smtClean="0"/>
              <a:t> </a:t>
            </a:r>
            <a:endParaRPr kumimoji="1" lang="zh-CN" altLang="en-US" sz="2000" dirty="0"/>
          </a:p>
        </p:txBody>
      </p:sp>
      <p:sp>
        <p:nvSpPr>
          <p:cNvPr id="26" name="文本框 25"/>
          <p:cNvSpPr txBox="1"/>
          <p:nvPr/>
        </p:nvSpPr>
        <p:spPr>
          <a:xfrm>
            <a:off x="5998487" y="2173856"/>
            <a:ext cx="297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Three-order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Moment</a:t>
            </a:r>
            <a:r>
              <a:rPr kumimoji="1" lang="zh-CN" altLang="en-US" sz="2000" dirty="0" smtClean="0"/>
              <a:t> </a:t>
            </a:r>
            <a:endParaRPr kumimoji="1" lang="zh-CN" altLang="en-US" sz="2000" dirty="0"/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62354"/>
              </p:ext>
            </p:extLst>
          </p:nvPr>
        </p:nvGraphicFramePr>
        <p:xfrm>
          <a:off x="3422650" y="6162675"/>
          <a:ext cx="17605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4" name="Equation" r:id="rId8" imgW="990600" imgH="228600" progId="Equation.DSMT4">
                  <p:embed/>
                </p:oleObj>
              </mc:Choice>
              <mc:Fallback>
                <p:oleObj name="Equation" r:id="rId8" imgW="990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2650" y="6162675"/>
                        <a:ext cx="176053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160065"/>
              </p:ext>
            </p:extLst>
          </p:nvPr>
        </p:nvGraphicFramePr>
        <p:xfrm>
          <a:off x="6559550" y="6161088"/>
          <a:ext cx="20145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5" name="Equation" r:id="rId10" imgW="1244600" imgH="228600" progId="Equation.DSMT4">
                  <p:embed/>
                </p:oleObj>
              </mc:Choice>
              <mc:Fallback>
                <p:oleObj name="Equation" r:id="rId10" imgW="1244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59550" y="6161088"/>
                        <a:ext cx="2014538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 8"/>
          <p:cNvGrpSpPr/>
          <p:nvPr/>
        </p:nvGrpSpPr>
        <p:grpSpPr>
          <a:xfrm>
            <a:off x="5803700" y="2708704"/>
            <a:ext cx="3196045" cy="3279762"/>
            <a:chOff x="5803700" y="2520178"/>
            <a:chExt cx="3196045" cy="3279762"/>
          </a:xfrm>
        </p:grpSpPr>
        <p:pic>
          <p:nvPicPr>
            <p:cNvPr id="23" name="图片 22" descr="屏幕快照 2015-05-31 下午5.25.07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700" y="2520178"/>
              <a:ext cx="3196045" cy="3279762"/>
            </a:xfrm>
            <a:prstGeom prst="rect">
              <a:avLst/>
            </a:prstGeom>
          </p:spPr>
        </p:pic>
        <p:grpSp>
          <p:nvGrpSpPr>
            <p:cNvPr id="8" name="组 7"/>
            <p:cNvGrpSpPr/>
            <p:nvPr/>
          </p:nvGrpSpPr>
          <p:grpSpPr>
            <a:xfrm>
              <a:off x="6154707" y="2644808"/>
              <a:ext cx="2514335" cy="2961410"/>
              <a:chOff x="6154707" y="2644808"/>
              <a:chExt cx="2514335" cy="2961410"/>
            </a:xfrm>
          </p:grpSpPr>
          <p:grpSp>
            <p:nvGrpSpPr>
              <p:cNvPr id="7" name="组 6"/>
              <p:cNvGrpSpPr/>
              <p:nvPr/>
            </p:nvGrpSpPr>
            <p:grpSpPr>
              <a:xfrm>
                <a:off x="7275321" y="2800337"/>
                <a:ext cx="342262" cy="870582"/>
                <a:chOff x="6761573" y="2640084"/>
                <a:chExt cx="342262" cy="870582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 flipH="1" flipV="1">
                  <a:off x="7057052" y="3173347"/>
                  <a:ext cx="45728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6761573" y="2921831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6761574" y="3464947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17" name="组 16"/>
              <p:cNvGrpSpPr/>
              <p:nvPr/>
            </p:nvGrpSpPr>
            <p:grpSpPr>
              <a:xfrm>
                <a:off x="6757200" y="2644808"/>
                <a:ext cx="356327" cy="867711"/>
                <a:chOff x="6747508" y="2640084"/>
                <a:chExt cx="356327" cy="867711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 flipH="1" flipV="1">
                  <a:off x="7049908" y="3184876"/>
                  <a:ext cx="45728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>
                  <a:off x="6747508" y="2914876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6754708" y="3462076"/>
                  <a:ext cx="45719" cy="45719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22" name="组 21"/>
              <p:cNvGrpSpPr/>
              <p:nvPr/>
            </p:nvGrpSpPr>
            <p:grpSpPr>
              <a:xfrm>
                <a:off x="8316000" y="3112990"/>
                <a:ext cx="353042" cy="871129"/>
                <a:chOff x="6750793" y="2640084"/>
                <a:chExt cx="353042" cy="871129"/>
              </a:xfrm>
              <a:solidFill>
                <a:srgbClr val="008000"/>
              </a:solidFill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 flipH="1" flipV="1">
                  <a:off x="7049593" y="3184694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6750793" y="29110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33" name="组 32"/>
              <p:cNvGrpSpPr/>
              <p:nvPr/>
            </p:nvGrpSpPr>
            <p:grpSpPr>
              <a:xfrm>
                <a:off x="7797600" y="2950413"/>
                <a:ext cx="348128" cy="871129"/>
                <a:chOff x="6747550" y="2640084"/>
                <a:chExt cx="348128" cy="871129"/>
              </a:xfrm>
              <a:solidFill>
                <a:srgbClr val="008000"/>
              </a:solidFill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7046350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 flipH="1" flipV="1">
                  <a:off x="7049950" y="3188871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6747550" y="2915271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38" name="组 37"/>
              <p:cNvGrpSpPr/>
              <p:nvPr/>
            </p:nvGrpSpPr>
            <p:grpSpPr>
              <a:xfrm>
                <a:off x="7714800" y="4735089"/>
                <a:ext cx="354435" cy="871129"/>
                <a:chOff x="6749400" y="2640084"/>
                <a:chExt cx="354435" cy="871129"/>
              </a:xfrm>
              <a:solidFill>
                <a:srgbClr val="FFFF00"/>
              </a:solidFill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 flipH="1" flipV="1">
                  <a:off x="7058106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6749400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43" name="组 42"/>
              <p:cNvGrpSpPr/>
              <p:nvPr/>
            </p:nvGrpSpPr>
            <p:grpSpPr>
              <a:xfrm>
                <a:off x="7192800" y="4582800"/>
                <a:ext cx="355328" cy="860841"/>
                <a:chOff x="6742200" y="2650372"/>
                <a:chExt cx="355328" cy="860841"/>
              </a:xfrm>
              <a:solidFill>
                <a:srgbClr val="FFFF00"/>
              </a:solidFill>
            </p:grpSpPr>
            <p:sp>
              <p:nvSpPr>
                <p:cNvPr id="44" name="椭圆 43"/>
                <p:cNvSpPr/>
                <p:nvPr/>
              </p:nvSpPr>
              <p:spPr>
                <a:xfrm>
                  <a:off x="7037400" y="2650372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 flipH="1" flipV="1">
                  <a:off x="7051800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6742200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6742200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48" name="组 47"/>
              <p:cNvGrpSpPr/>
              <p:nvPr/>
            </p:nvGrpSpPr>
            <p:grpSpPr>
              <a:xfrm>
                <a:off x="6154707" y="4269600"/>
                <a:ext cx="354434" cy="859064"/>
                <a:chOff x="6749400" y="2652149"/>
                <a:chExt cx="354434" cy="859064"/>
              </a:xfrm>
              <a:solidFill>
                <a:srgbClr val="008000"/>
              </a:solidFill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7049493" y="2652149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 flipH="1" flipV="1">
                  <a:off x="7058106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6749400" y="2922149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53" name="组 52"/>
              <p:cNvGrpSpPr/>
              <p:nvPr/>
            </p:nvGrpSpPr>
            <p:grpSpPr>
              <a:xfrm>
                <a:off x="6678000" y="4423841"/>
                <a:ext cx="341977" cy="871129"/>
                <a:chOff x="6761858" y="2640084"/>
                <a:chExt cx="341977" cy="871129"/>
              </a:xfrm>
              <a:solidFill>
                <a:srgbClr val="008000"/>
              </a:solidFill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 flipH="1" flipV="1">
                  <a:off x="7058106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6761858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6761858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58" name="组 57"/>
              <p:cNvGrpSpPr/>
              <p:nvPr/>
            </p:nvGrpSpPr>
            <p:grpSpPr>
              <a:xfrm>
                <a:off x="8308646" y="4203669"/>
                <a:ext cx="353042" cy="860450"/>
                <a:chOff x="6750793" y="2640084"/>
                <a:chExt cx="353042" cy="860450"/>
              </a:xfrm>
              <a:solidFill>
                <a:srgbClr val="0000FF"/>
              </a:solidFill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 flipH="1" flipV="1">
                  <a:off x="7058106" y="3184815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6758147" y="290401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6750793" y="345481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63" name="组 62"/>
              <p:cNvGrpSpPr/>
              <p:nvPr/>
            </p:nvGrpSpPr>
            <p:grpSpPr>
              <a:xfrm>
                <a:off x="7792096" y="4040615"/>
                <a:ext cx="354435" cy="871129"/>
                <a:chOff x="6749400" y="2640084"/>
                <a:chExt cx="354435" cy="871129"/>
              </a:xfrm>
              <a:solidFill>
                <a:srgbClr val="0000FF"/>
              </a:solidFill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 flipH="1" flipV="1">
                  <a:off x="7058106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6749400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68" name="组 67"/>
              <p:cNvGrpSpPr/>
              <p:nvPr/>
            </p:nvGrpSpPr>
            <p:grpSpPr>
              <a:xfrm>
                <a:off x="6156099" y="3181318"/>
                <a:ext cx="353042" cy="871129"/>
                <a:chOff x="6750793" y="2640084"/>
                <a:chExt cx="353042" cy="871129"/>
              </a:xfrm>
              <a:solidFill>
                <a:srgbClr val="FFFF00"/>
              </a:solidFill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 flipH="1" flipV="1">
                  <a:off x="7045894" y="318476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6754294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6750793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pSp>
            <p:nvGrpSpPr>
              <p:cNvPr id="73" name="组 72"/>
              <p:cNvGrpSpPr/>
              <p:nvPr/>
            </p:nvGrpSpPr>
            <p:grpSpPr>
              <a:xfrm>
                <a:off x="6678000" y="3331818"/>
                <a:ext cx="341976" cy="871129"/>
                <a:chOff x="6761859" y="2640084"/>
                <a:chExt cx="341976" cy="871129"/>
              </a:xfrm>
              <a:solidFill>
                <a:srgbClr val="FFFF00"/>
              </a:solidFill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7058116" y="264008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 flipH="1" flipV="1">
                  <a:off x="7058106" y="3196236"/>
                  <a:ext cx="45728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6761859" y="2912595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6761859" y="3465494"/>
                  <a:ext cx="45719" cy="45719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7955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06368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Moment</a:t>
            </a:r>
            <a:r>
              <a:rPr kumimoji="1" lang="zh-CN" altLang="en-US" dirty="0" smtClean="0"/>
              <a:t>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onstruction</a:t>
            </a:r>
            <a:endParaRPr kumimoji="1"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075628"/>
              </p:ext>
            </p:extLst>
          </p:nvPr>
        </p:nvGraphicFramePr>
        <p:xfrm>
          <a:off x="987664" y="2294731"/>
          <a:ext cx="6686551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7" name="Equation" r:id="rId4" imgW="3873500" imgH="1574800" progId="Equation.DSMT4">
                  <p:embed/>
                </p:oleObj>
              </mc:Choice>
              <mc:Fallback>
                <p:oleObj name="Equation" r:id="rId4" imgW="3873500" imgH="157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7664" y="2294731"/>
                        <a:ext cx="6686551" cy="2716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对象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218"/>
              </p:ext>
            </p:extLst>
          </p:nvPr>
        </p:nvGraphicFramePr>
        <p:xfrm>
          <a:off x="1711565" y="5121690"/>
          <a:ext cx="59626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8" name="Equation" r:id="rId6" imgW="3454400" imgH="368300" progId="Equation.DSMT4">
                  <p:embed/>
                </p:oleObj>
              </mc:Choice>
              <mc:Fallback>
                <p:oleObj name="Equation" r:id="rId6" imgW="34544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1565" y="5121690"/>
                        <a:ext cx="596265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983230"/>
              </p:ext>
            </p:extLst>
          </p:nvPr>
        </p:nvGraphicFramePr>
        <p:xfrm>
          <a:off x="1711565" y="5622221"/>
          <a:ext cx="64452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9" name="Equation" r:id="rId8" imgW="3733800" imgH="482600" progId="Equation.DSMT4">
                  <p:embed/>
                </p:oleObj>
              </mc:Choice>
              <mc:Fallback>
                <p:oleObj name="Equation" r:id="rId8" imgW="37338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11565" y="5622221"/>
                        <a:ext cx="644525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08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Moment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Construction</a:t>
            </a:r>
            <a:endParaRPr kumimoji="1"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20243"/>
              </p:ext>
            </p:extLst>
          </p:nvPr>
        </p:nvGraphicFramePr>
        <p:xfrm>
          <a:off x="1468854" y="2231967"/>
          <a:ext cx="6410937" cy="2519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878"/>
                <a:gridCol w="3256059"/>
              </a:tblGrid>
              <a:tr h="49628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Moment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of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one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model: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j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Moment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of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mixture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model</a:t>
                      </a:r>
                      <a:endParaRPr lang="zh-CN" altLang="en-US" dirty="0"/>
                    </a:p>
                  </a:txBody>
                  <a:tcPr/>
                </a:tc>
              </a:tr>
              <a:tr h="66775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5637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9917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58511"/>
              </p:ext>
            </p:extLst>
          </p:nvPr>
        </p:nvGraphicFramePr>
        <p:xfrm>
          <a:off x="4860132" y="2767013"/>
          <a:ext cx="164941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Equation" r:id="rId4" imgW="977900" imgH="368300" progId="Equation.DSMT4">
                  <p:embed/>
                </p:oleObj>
              </mc:Choice>
              <mc:Fallback>
                <p:oleObj name="Equation" r:id="rId4" imgW="9779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132" y="2767013"/>
                        <a:ext cx="1649412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 10"/>
          <p:cNvGrpSpPr/>
          <p:nvPr/>
        </p:nvGrpSpPr>
        <p:grpSpPr>
          <a:xfrm>
            <a:off x="1803400" y="2918026"/>
            <a:ext cx="4788694" cy="1842747"/>
            <a:chOff x="1803400" y="2918026"/>
            <a:chExt cx="4788694" cy="1842747"/>
          </a:xfrm>
        </p:grpSpPr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3333539"/>
                </p:ext>
              </p:extLst>
            </p:nvPr>
          </p:nvGraphicFramePr>
          <p:xfrm>
            <a:off x="1824038" y="2918026"/>
            <a:ext cx="509587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50" name="Equation" r:id="rId6" imgW="292100" imgH="228600" progId="Equation.DSMT4">
                    <p:embed/>
                  </p:oleObj>
                </mc:Choice>
                <mc:Fallback>
                  <p:oleObj name="Equation" r:id="rId6" imgW="292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824038" y="2918026"/>
                          <a:ext cx="509587" cy="398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7336075"/>
                </p:ext>
              </p:extLst>
            </p:nvPr>
          </p:nvGraphicFramePr>
          <p:xfrm>
            <a:off x="1824038" y="3592855"/>
            <a:ext cx="549275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51" name="Equation" r:id="rId8" imgW="317500" imgH="228600" progId="Equation.DSMT4">
                    <p:embed/>
                  </p:oleObj>
                </mc:Choice>
                <mc:Fallback>
                  <p:oleObj name="Equation" r:id="rId8" imgW="3175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824038" y="3592855"/>
                          <a:ext cx="549275" cy="395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6339633"/>
                </p:ext>
              </p:extLst>
            </p:nvPr>
          </p:nvGraphicFramePr>
          <p:xfrm>
            <a:off x="1803400" y="4289425"/>
            <a:ext cx="53022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52" name="Equation" r:id="rId10" imgW="304800" imgH="228600" progId="Equation.DSMT4">
                    <p:embed/>
                  </p:oleObj>
                </mc:Choice>
                <mc:Fallback>
                  <p:oleObj name="Equation" r:id="rId10" imgW="304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803400" y="4289425"/>
                          <a:ext cx="530225" cy="396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419239"/>
                </p:ext>
              </p:extLst>
            </p:nvPr>
          </p:nvGraphicFramePr>
          <p:xfrm>
            <a:off x="4833938" y="3435350"/>
            <a:ext cx="1701800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53" name="Equation" r:id="rId12" imgW="1016000" imgH="368300" progId="Equation.DSMT4">
                    <p:embed/>
                  </p:oleObj>
                </mc:Choice>
                <mc:Fallback>
                  <p:oleObj name="Equation" r:id="rId12" imgW="1016000" imgH="368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833938" y="3435350"/>
                          <a:ext cx="1701800" cy="617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3700218"/>
                </p:ext>
              </p:extLst>
            </p:nvPr>
          </p:nvGraphicFramePr>
          <p:xfrm>
            <a:off x="4860132" y="4127361"/>
            <a:ext cx="1731962" cy="633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54" name="Equation" r:id="rId14" imgW="1003300" imgH="368300" progId="Equation.DSMT4">
                    <p:embed/>
                  </p:oleObj>
                </mc:Choice>
                <mc:Fallback>
                  <p:oleObj name="Equation" r:id="rId14" imgW="1003300" imgH="3683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860132" y="4127361"/>
                          <a:ext cx="1731962" cy="633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组 8"/>
          <p:cNvGrpSpPr/>
          <p:nvPr/>
        </p:nvGrpSpPr>
        <p:grpSpPr>
          <a:xfrm>
            <a:off x="2333625" y="4760773"/>
            <a:ext cx="6325524" cy="1882488"/>
            <a:chOff x="2351109" y="4806787"/>
            <a:chExt cx="6325524" cy="1882488"/>
          </a:xfrm>
        </p:grpSpPr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xmlns:p14="http://schemas.microsoft.com/office/powerpoint/2010/main" val="533994494"/>
                </p:ext>
              </p:extLst>
            </p:nvPr>
          </p:nvGraphicFramePr>
          <p:xfrm>
            <a:off x="2351109" y="4806787"/>
            <a:ext cx="6096000" cy="17693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cxnSp>
          <p:nvCxnSpPr>
            <p:cNvPr id="29" name="直线箭头连接符 28"/>
            <p:cNvCxnSpPr/>
            <p:nvPr/>
          </p:nvCxnSpPr>
          <p:spPr>
            <a:xfrm flipV="1">
              <a:off x="8447109" y="4937047"/>
              <a:ext cx="10543" cy="13840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箭头连接符 30"/>
            <p:cNvCxnSpPr/>
            <p:nvPr/>
          </p:nvCxnSpPr>
          <p:spPr>
            <a:xfrm flipH="1">
              <a:off x="2659257" y="6321132"/>
              <a:ext cx="57878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2557224" y="6319943"/>
              <a:ext cx="1156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model</a:t>
              </a:r>
              <a:endParaRPr kumimoji="1" lang="zh-CN" altLang="en-US" dirty="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520437" y="4960017"/>
              <a:ext cx="1156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weight</a:t>
              </a:r>
              <a:endParaRPr kumimoji="1" lang="zh-CN" altLang="en-US" dirty="0"/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1803400" y="2901591"/>
            <a:ext cx="2012053" cy="2734633"/>
            <a:chOff x="1803400" y="2901591"/>
            <a:chExt cx="2012053" cy="2734633"/>
          </a:xfrm>
        </p:grpSpPr>
        <p:sp>
          <p:nvSpPr>
            <p:cNvPr id="3" name="文本框 2"/>
            <p:cNvSpPr txBox="1"/>
            <p:nvPr/>
          </p:nvSpPr>
          <p:spPr>
            <a:xfrm>
              <a:off x="1803400" y="2901591"/>
              <a:ext cx="569913" cy="369330"/>
            </a:xfrm>
            <a:prstGeom prst="rect">
              <a:avLst/>
            </a:prstGeom>
            <a:noFill/>
            <a:ln w="28575" cmpd="sng">
              <a:solidFill>
                <a:srgbClr val="990000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824038" y="3550837"/>
              <a:ext cx="549275" cy="369332"/>
            </a:xfrm>
            <a:prstGeom prst="rect">
              <a:avLst/>
            </a:prstGeom>
            <a:noFill/>
            <a:ln w="28575" cmpd="sng">
              <a:solidFill>
                <a:srgbClr val="990000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03400" y="4279691"/>
              <a:ext cx="569913" cy="369332"/>
            </a:xfrm>
            <a:prstGeom prst="rect">
              <a:avLst/>
            </a:prstGeom>
            <a:noFill/>
            <a:ln w="28575" cmpd="sng">
              <a:solidFill>
                <a:srgbClr val="990000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27" name="椭圆 26"/>
            <p:cNvSpPr/>
            <p:nvPr/>
          </p:nvSpPr>
          <p:spPr>
            <a:xfrm>
              <a:off x="3301705" y="5265232"/>
              <a:ext cx="513748" cy="370992"/>
            </a:xfrm>
            <a:prstGeom prst="ellipse">
              <a:avLst/>
            </a:prstGeom>
            <a:noFill/>
            <a:ln w="19050" cmpd="sng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8" name="肘形连接符 27"/>
            <p:cNvCxnSpPr>
              <a:stCxn id="3" idx="3"/>
            </p:cNvCxnSpPr>
            <p:nvPr/>
          </p:nvCxnSpPr>
          <p:spPr>
            <a:xfrm>
              <a:off x="2373313" y="3086256"/>
              <a:ext cx="1176418" cy="2178976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>
              <a:stCxn id="17" idx="3"/>
            </p:cNvCxnSpPr>
            <p:nvPr/>
          </p:nvCxnSpPr>
          <p:spPr>
            <a:xfrm flipV="1">
              <a:off x="2373313" y="3733078"/>
              <a:ext cx="1176418" cy="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35"/>
            <p:cNvCxnSpPr/>
            <p:nvPr/>
          </p:nvCxnSpPr>
          <p:spPr>
            <a:xfrm flipV="1">
              <a:off x="2373313" y="4451559"/>
              <a:ext cx="1176418" cy="2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605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Eliminate background models</a:t>
            </a:r>
            <a:endParaRPr kumimoji="1" lang="zh-CN" altLang="en-US" dirty="0"/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1196284774"/>
              </p:ext>
            </p:extLst>
          </p:nvPr>
        </p:nvGraphicFramePr>
        <p:xfrm>
          <a:off x="2351109" y="2949573"/>
          <a:ext cx="6096000" cy="167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4136801272"/>
              </p:ext>
            </p:extLst>
          </p:nvPr>
        </p:nvGraphicFramePr>
        <p:xfrm>
          <a:off x="2351109" y="4327103"/>
          <a:ext cx="6096000" cy="242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组 6"/>
          <p:cNvGrpSpPr/>
          <p:nvPr/>
        </p:nvGrpSpPr>
        <p:grpSpPr>
          <a:xfrm>
            <a:off x="3581965" y="4879971"/>
            <a:ext cx="3938734" cy="1098707"/>
            <a:chOff x="3581965" y="4879971"/>
            <a:chExt cx="3938734" cy="1098707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3581965" y="5042101"/>
              <a:ext cx="0" cy="26593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>
              <a:off x="4238421" y="4879971"/>
              <a:ext cx="0" cy="428067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/>
            <p:cNvCxnSpPr/>
            <p:nvPr/>
          </p:nvCxnSpPr>
          <p:spPr>
            <a:xfrm flipV="1">
              <a:off x="4894876" y="5308038"/>
              <a:ext cx="0" cy="11415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9"/>
            <p:cNvCxnSpPr/>
            <p:nvPr/>
          </p:nvCxnSpPr>
          <p:spPr>
            <a:xfrm flipV="1">
              <a:off x="6207788" y="5308038"/>
              <a:ext cx="0" cy="67064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V="1">
              <a:off x="6864243" y="5308038"/>
              <a:ext cx="0" cy="556488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/>
            <p:nvPr/>
          </p:nvCxnSpPr>
          <p:spPr>
            <a:xfrm flipV="1">
              <a:off x="7520699" y="5308038"/>
              <a:ext cx="0" cy="380394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863621" y="2351995"/>
            <a:ext cx="148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Foreground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moment</a:t>
            </a:r>
            <a:r>
              <a:rPr kumimoji="1" lang="en-US" altLang="en-US" dirty="0" smtClean="0"/>
              <a:t> 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863621" y="3534520"/>
            <a:ext cx="233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Background</a:t>
            </a:r>
          </a:p>
          <a:p>
            <a:r>
              <a:rPr kumimoji="1" lang="en-US" altLang="zh-CN" dirty="0" smtClean="0"/>
              <a:t>moment</a:t>
            </a:r>
            <a:endParaRPr kumimoji="1" lang="zh-CN" altLang="en-US" dirty="0"/>
          </a:p>
        </p:txBody>
      </p:sp>
      <p:grpSp>
        <p:nvGrpSpPr>
          <p:cNvPr id="6" name="组 5"/>
          <p:cNvGrpSpPr/>
          <p:nvPr/>
        </p:nvGrpSpPr>
        <p:grpSpPr>
          <a:xfrm>
            <a:off x="727904" y="4953558"/>
            <a:ext cx="2475590" cy="646331"/>
            <a:chOff x="321482" y="5042101"/>
            <a:chExt cx="2475590" cy="646331"/>
          </a:xfrm>
        </p:grpSpPr>
        <p:sp>
          <p:nvSpPr>
            <p:cNvPr id="22" name="文本框 21"/>
            <p:cNvSpPr txBox="1"/>
            <p:nvPr/>
          </p:nvSpPr>
          <p:spPr>
            <a:xfrm>
              <a:off x="457199" y="5042101"/>
              <a:ext cx="2339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Foreground</a:t>
              </a:r>
              <a:r>
                <a:rPr kumimoji="1" lang="zh-CN" altLang="en-US" dirty="0" smtClean="0"/>
                <a:t> </a:t>
              </a:r>
              <a:r>
                <a:rPr kumimoji="1" lang="zh-CN" altLang="zh-CN" dirty="0" smtClean="0"/>
                <a:t>-</a:t>
              </a:r>
              <a:r>
                <a:rPr kumimoji="1" lang="zh-CN" altLang="en-US" dirty="0" smtClean="0"/>
                <a:t>        </a:t>
              </a:r>
              <a:r>
                <a:rPr kumimoji="1" lang="en-US" altLang="zh-CN" dirty="0" smtClean="0"/>
                <a:t>Background</a:t>
              </a:r>
              <a:endParaRPr kumimoji="1" lang="zh-CN" altLang="en-US" dirty="0"/>
            </a:p>
          </p:txBody>
        </p:sp>
        <p:graphicFrame>
          <p:nvGraphicFramePr>
            <p:cNvPr id="38" name="对象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96772"/>
                </p:ext>
              </p:extLst>
            </p:nvPr>
          </p:nvGraphicFramePr>
          <p:xfrm>
            <a:off x="321482" y="5368193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13" name="Equation" r:id="rId6" imgW="139700" imgH="165100" progId="Equation.DSMT4">
                    <p:embed/>
                  </p:oleObj>
                </mc:Choice>
                <mc:Fallback>
                  <p:oleObj name="Equation" r:id="rId6" imgW="1397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1482" y="5368193"/>
                          <a:ext cx="242888" cy="288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" name="直线连接符 9"/>
          <p:cNvCxnSpPr/>
          <p:nvPr/>
        </p:nvCxnSpPr>
        <p:spPr>
          <a:xfrm>
            <a:off x="4509565" y="2057400"/>
            <a:ext cx="28542" cy="4691799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6445811" y="2057400"/>
            <a:ext cx="28542" cy="4691799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 13"/>
          <p:cNvGrpSpPr/>
          <p:nvPr/>
        </p:nvGrpSpPr>
        <p:grpSpPr>
          <a:xfrm>
            <a:off x="3010707" y="2028829"/>
            <a:ext cx="5194563" cy="646331"/>
            <a:chOff x="3039675" y="6249786"/>
            <a:chExt cx="5194563" cy="646331"/>
          </a:xfrm>
        </p:grpSpPr>
        <p:sp>
          <p:nvSpPr>
            <p:cNvPr id="11" name="文本框 10"/>
            <p:cNvSpPr txBox="1"/>
            <p:nvPr/>
          </p:nvSpPr>
          <p:spPr>
            <a:xfrm>
              <a:off x="3039675" y="6249786"/>
              <a:ext cx="149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Foreground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models</a:t>
              </a:r>
              <a:endParaRPr kumimoji="1"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94772" y="6249786"/>
              <a:ext cx="1074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Neutral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models</a:t>
              </a:r>
              <a:endParaRPr kumimoji="1"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02790" y="6249786"/>
              <a:ext cx="1631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Background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models</a:t>
              </a:r>
              <a:endParaRPr kumimoji="1" lang="zh-CN" altLang="en-US" dirty="0"/>
            </a:p>
          </p:txBody>
        </p:sp>
      </p:grpSp>
      <p:graphicFrame>
        <p:nvGraphicFramePr>
          <p:cNvPr id="34" name="图表 33"/>
          <p:cNvGraphicFramePr/>
          <p:nvPr>
            <p:extLst>
              <p:ext uri="{D42A27DB-BD31-4B8C-83A1-F6EECF244321}">
                <p14:modId xmlns:p14="http://schemas.microsoft.com/office/powerpoint/2010/main" val="3777864232"/>
              </p:ext>
            </p:extLst>
          </p:nvPr>
        </p:nvGraphicFramePr>
        <p:xfrm>
          <a:off x="2351109" y="4806787"/>
          <a:ext cx="6096000" cy="176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51809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365 -0.3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9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P spid="20" grpId="0"/>
      <p:bldP spid="21" grpId="0"/>
      <p:bldGraphic spid="34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Eliminate background models</a:t>
            </a:r>
            <a:endParaRPr kumimoji="1" lang="zh-CN" altLang="en-US" dirty="0"/>
          </a:p>
        </p:txBody>
      </p:sp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75211180"/>
              </p:ext>
            </p:extLst>
          </p:nvPr>
        </p:nvGraphicFramePr>
        <p:xfrm>
          <a:off x="2351109" y="2949573"/>
          <a:ext cx="6096000" cy="167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186516192"/>
              </p:ext>
            </p:extLst>
          </p:nvPr>
        </p:nvGraphicFramePr>
        <p:xfrm>
          <a:off x="2351109" y="4327103"/>
          <a:ext cx="6096000" cy="242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" name="组 6"/>
          <p:cNvGrpSpPr/>
          <p:nvPr/>
        </p:nvGrpSpPr>
        <p:grpSpPr>
          <a:xfrm>
            <a:off x="3581965" y="4879971"/>
            <a:ext cx="3938734" cy="1098707"/>
            <a:chOff x="3581965" y="4879971"/>
            <a:chExt cx="3938734" cy="1098707"/>
          </a:xfrm>
        </p:grpSpPr>
        <p:cxnSp>
          <p:nvCxnSpPr>
            <p:cNvPr id="24" name="直线连接符 23"/>
            <p:cNvCxnSpPr/>
            <p:nvPr/>
          </p:nvCxnSpPr>
          <p:spPr>
            <a:xfrm>
              <a:off x="3581965" y="5042101"/>
              <a:ext cx="0" cy="26593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>
              <a:off x="4238421" y="4879971"/>
              <a:ext cx="0" cy="428067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/>
            <p:cNvCxnSpPr/>
            <p:nvPr/>
          </p:nvCxnSpPr>
          <p:spPr>
            <a:xfrm flipV="1">
              <a:off x="4894876" y="5308038"/>
              <a:ext cx="0" cy="114152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9"/>
            <p:cNvCxnSpPr/>
            <p:nvPr/>
          </p:nvCxnSpPr>
          <p:spPr>
            <a:xfrm flipV="1">
              <a:off x="6207788" y="5308038"/>
              <a:ext cx="0" cy="670640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V="1">
              <a:off x="6864243" y="5308038"/>
              <a:ext cx="0" cy="556488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线连接符 34"/>
            <p:cNvCxnSpPr/>
            <p:nvPr/>
          </p:nvCxnSpPr>
          <p:spPr>
            <a:xfrm flipV="1">
              <a:off x="7520699" y="5308038"/>
              <a:ext cx="0" cy="380394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 3"/>
          <p:cNvGrpSpPr/>
          <p:nvPr/>
        </p:nvGrpSpPr>
        <p:grpSpPr>
          <a:xfrm>
            <a:off x="863621" y="2218555"/>
            <a:ext cx="1487488" cy="1049865"/>
            <a:chOff x="457200" y="2525599"/>
            <a:chExt cx="1487488" cy="1049865"/>
          </a:xfrm>
        </p:grpSpPr>
        <p:sp>
          <p:nvSpPr>
            <p:cNvPr id="20" name="文本框 19"/>
            <p:cNvSpPr txBox="1"/>
            <p:nvPr/>
          </p:nvSpPr>
          <p:spPr>
            <a:xfrm>
              <a:off x="457200" y="2525599"/>
              <a:ext cx="1487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Foreground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moment</a:t>
              </a:r>
              <a:r>
                <a:rPr kumimoji="1" lang="en-US" altLang="en-US" dirty="0" smtClean="0"/>
                <a:t> </a:t>
              </a:r>
              <a:endParaRPr kumimoji="1" lang="zh-CN" altLang="en-US" dirty="0"/>
            </a:p>
          </p:txBody>
        </p:sp>
        <p:graphicFrame>
          <p:nvGraphicFramePr>
            <p:cNvPr id="36" name="对象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1435004"/>
                </p:ext>
              </p:extLst>
            </p:nvPr>
          </p:nvGraphicFramePr>
          <p:xfrm>
            <a:off x="471472" y="3171930"/>
            <a:ext cx="941578" cy="403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02" name="Equation" r:id="rId6" imgW="533400" imgH="228600" progId="Equation.DSMT4">
                    <p:embed/>
                  </p:oleObj>
                </mc:Choice>
                <mc:Fallback>
                  <p:oleObj name="Equation" r:id="rId6" imgW="533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1472" y="3171930"/>
                          <a:ext cx="941578" cy="4035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 4"/>
          <p:cNvGrpSpPr/>
          <p:nvPr/>
        </p:nvGrpSpPr>
        <p:grpSpPr>
          <a:xfrm>
            <a:off x="863621" y="3363293"/>
            <a:ext cx="2339873" cy="1082030"/>
            <a:chOff x="457199" y="3797941"/>
            <a:chExt cx="2339873" cy="1082030"/>
          </a:xfrm>
        </p:grpSpPr>
        <p:sp>
          <p:nvSpPr>
            <p:cNvPr id="21" name="文本框 20"/>
            <p:cNvSpPr txBox="1"/>
            <p:nvPr/>
          </p:nvSpPr>
          <p:spPr>
            <a:xfrm>
              <a:off x="457199" y="3797941"/>
              <a:ext cx="2339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Background</a:t>
              </a:r>
            </a:p>
            <a:p>
              <a:r>
                <a:rPr kumimoji="1" lang="en-US" altLang="zh-CN" dirty="0" smtClean="0"/>
                <a:t>moment</a:t>
              </a:r>
              <a:endParaRPr kumimoji="1" lang="zh-CN" altLang="en-US" dirty="0"/>
            </a:p>
          </p:txBody>
        </p:sp>
        <p:graphicFrame>
          <p:nvGraphicFramePr>
            <p:cNvPr id="37" name="对象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419887"/>
                </p:ext>
              </p:extLst>
            </p:nvPr>
          </p:nvGraphicFramePr>
          <p:xfrm>
            <a:off x="457199" y="4455053"/>
            <a:ext cx="966550" cy="424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03" name="Equation" r:id="rId8" imgW="520700" imgH="228600" progId="Equation.DSMT4">
                    <p:embed/>
                  </p:oleObj>
                </mc:Choice>
                <mc:Fallback>
                  <p:oleObj name="Equation" r:id="rId8" imgW="5207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57199" y="4455053"/>
                          <a:ext cx="966550" cy="424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组 5"/>
          <p:cNvGrpSpPr/>
          <p:nvPr/>
        </p:nvGrpSpPr>
        <p:grpSpPr>
          <a:xfrm>
            <a:off x="877893" y="4626848"/>
            <a:ext cx="2339874" cy="1036994"/>
            <a:chOff x="457198" y="5042101"/>
            <a:chExt cx="2339874" cy="1036994"/>
          </a:xfrm>
        </p:grpSpPr>
        <p:sp>
          <p:nvSpPr>
            <p:cNvPr id="22" name="文本框 21"/>
            <p:cNvSpPr txBox="1"/>
            <p:nvPr/>
          </p:nvSpPr>
          <p:spPr>
            <a:xfrm>
              <a:off x="457199" y="5042101"/>
              <a:ext cx="2339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Foreground</a:t>
              </a:r>
              <a:r>
                <a:rPr kumimoji="1" lang="zh-CN" altLang="en-US" dirty="0" smtClean="0"/>
                <a:t> </a:t>
              </a:r>
              <a:r>
                <a:rPr kumimoji="1" lang="zh-CN" altLang="zh-CN" dirty="0" smtClean="0"/>
                <a:t>-</a:t>
              </a:r>
              <a:r>
                <a:rPr kumimoji="1" lang="en-US" altLang="zh-CN" dirty="0" smtClean="0"/>
                <a:t>Background</a:t>
              </a:r>
              <a:endParaRPr kumimoji="1" lang="zh-CN" altLang="en-US" dirty="0"/>
            </a:p>
          </p:txBody>
        </p:sp>
        <p:graphicFrame>
          <p:nvGraphicFramePr>
            <p:cNvPr id="38" name="对象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2329076"/>
                </p:ext>
              </p:extLst>
            </p:nvPr>
          </p:nvGraphicFramePr>
          <p:xfrm>
            <a:off x="457198" y="5680075"/>
            <a:ext cx="1683417" cy="3990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04" name="Equation" r:id="rId10" imgW="965200" imgH="228600" progId="Equation.DSMT4">
                    <p:embed/>
                  </p:oleObj>
                </mc:Choice>
                <mc:Fallback>
                  <p:oleObj name="Equation" r:id="rId10" imgW="9652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57198" y="5680075"/>
                          <a:ext cx="1683417" cy="3990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0" name="直线连接符 9"/>
          <p:cNvCxnSpPr/>
          <p:nvPr/>
        </p:nvCxnSpPr>
        <p:spPr>
          <a:xfrm>
            <a:off x="4509565" y="2057400"/>
            <a:ext cx="28542" cy="4691799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6445811" y="2057400"/>
            <a:ext cx="28542" cy="4691799"/>
          </a:xfrm>
          <a:prstGeom prst="line">
            <a:avLst/>
          </a:prstGeom>
          <a:ln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 13"/>
          <p:cNvGrpSpPr/>
          <p:nvPr/>
        </p:nvGrpSpPr>
        <p:grpSpPr>
          <a:xfrm>
            <a:off x="3039675" y="6249786"/>
            <a:ext cx="5194563" cy="646331"/>
            <a:chOff x="3039675" y="6249786"/>
            <a:chExt cx="5194563" cy="646331"/>
          </a:xfrm>
        </p:grpSpPr>
        <p:sp>
          <p:nvSpPr>
            <p:cNvPr id="11" name="文本框 10"/>
            <p:cNvSpPr txBox="1"/>
            <p:nvPr/>
          </p:nvSpPr>
          <p:spPr>
            <a:xfrm>
              <a:off x="3039675" y="6249786"/>
              <a:ext cx="149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Foreground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models</a:t>
              </a:r>
              <a:endParaRPr kumimoji="1"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994772" y="6249786"/>
              <a:ext cx="1074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Neutral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models</a:t>
              </a:r>
              <a:endParaRPr kumimoji="1"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602790" y="6249786"/>
              <a:ext cx="1631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Background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models</a:t>
              </a:r>
              <a:endParaRPr kumimoji="1" lang="zh-CN" altLang="en-US" dirty="0"/>
            </a:p>
          </p:txBody>
        </p:sp>
      </p:grpSp>
      <p:graphicFrame>
        <p:nvGraphicFramePr>
          <p:cNvPr id="34" name="图表 33"/>
          <p:cNvGraphicFramePr/>
          <p:nvPr>
            <p:extLst>
              <p:ext uri="{D42A27DB-BD31-4B8C-83A1-F6EECF244321}">
                <p14:modId xmlns:p14="http://schemas.microsoft.com/office/powerpoint/2010/main" val="2241819659"/>
              </p:ext>
            </p:extLst>
          </p:nvPr>
        </p:nvGraphicFramePr>
        <p:xfrm>
          <a:off x="2351109" y="4806787"/>
          <a:ext cx="6096000" cy="176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401478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-0.00365 -0.3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9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Graphic spid="34" grpId="0">
        <p:bldAsOne/>
      </p:bldGraphic>
      <p:bldGraphic spid="34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Eliminate background models</a:t>
            </a:r>
            <a:endParaRPr kumimoji="1" lang="zh-CN" altLang="en-US" dirty="0"/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18632"/>
              </p:ext>
            </p:extLst>
          </p:nvPr>
        </p:nvGraphicFramePr>
        <p:xfrm>
          <a:off x="6059208" y="2220491"/>
          <a:ext cx="2644775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5" name="Equation" r:id="rId4" imgW="1435100" imgH="1143000" progId="Equation.DSMT4">
                  <p:embed/>
                </p:oleObj>
              </mc:Choice>
              <mc:Fallback>
                <p:oleObj name="Equation" r:id="rId4" imgW="14351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9208" y="2220491"/>
                        <a:ext cx="2644775" cy="210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组 43"/>
          <p:cNvGrpSpPr/>
          <p:nvPr/>
        </p:nvGrpSpPr>
        <p:grpSpPr>
          <a:xfrm>
            <a:off x="2351109" y="4327103"/>
            <a:ext cx="6096000" cy="2422096"/>
            <a:chOff x="2351109" y="4327103"/>
            <a:chExt cx="6096000" cy="2422096"/>
          </a:xfrm>
        </p:grpSpPr>
        <p:grpSp>
          <p:nvGrpSpPr>
            <p:cNvPr id="8" name="组 7"/>
            <p:cNvGrpSpPr/>
            <p:nvPr/>
          </p:nvGrpSpPr>
          <p:grpSpPr>
            <a:xfrm>
              <a:off x="2351109" y="4327103"/>
              <a:ext cx="6096000" cy="2422096"/>
              <a:chOff x="2351109" y="4327103"/>
              <a:chExt cx="6096000" cy="2422096"/>
            </a:xfrm>
          </p:grpSpPr>
          <p:graphicFrame>
            <p:nvGraphicFramePr>
              <p:cNvPr id="13" name="图表 12"/>
              <p:cNvGraphicFramePr/>
              <p:nvPr>
                <p:extLst>
                  <p:ext uri="{D42A27DB-BD31-4B8C-83A1-F6EECF244321}">
                    <p14:modId xmlns:p14="http://schemas.microsoft.com/office/powerpoint/2010/main" val="2907301040"/>
                  </p:ext>
                </p:extLst>
              </p:nvPr>
            </p:nvGraphicFramePr>
            <p:xfrm>
              <a:off x="2351109" y="4327103"/>
              <a:ext cx="6096000" cy="24220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pSp>
            <p:nvGrpSpPr>
              <p:cNvPr id="7" name="组 6"/>
              <p:cNvGrpSpPr/>
              <p:nvPr/>
            </p:nvGrpSpPr>
            <p:grpSpPr>
              <a:xfrm>
                <a:off x="3581965" y="4879971"/>
                <a:ext cx="3938734" cy="1098707"/>
                <a:chOff x="3581965" y="4879971"/>
                <a:chExt cx="3938734" cy="1098707"/>
              </a:xfrm>
            </p:grpSpPr>
            <p:cxnSp>
              <p:nvCxnSpPr>
                <p:cNvPr id="24" name="直线连接符 23"/>
                <p:cNvCxnSpPr/>
                <p:nvPr/>
              </p:nvCxnSpPr>
              <p:spPr>
                <a:xfrm>
                  <a:off x="3581965" y="5042101"/>
                  <a:ext cx="0" cy="265937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线连接符 25"/>
                <p:cNvCxnSpPr/>
                <p:nvPr/>
              </p:nvCxnSpPr>
              <p:spPr>
                <a:xfrm>
                  <a:off x="4238421" y="4879971"/>
                  <a:ext cx="0" cy="428067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线连接符 27"/>
                <p:cNvCxnSpPr/>
                <p:nvPr/>
              </p:nvCxnSpPr>
              <p:spPr>
                <a:xfrm flipV="1">
                  <a:off x="4894876" y="5308038"/>
                  <a:ext cx="0" cy="114152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线连接符 29"/>
                <p:cNvCxnSpPr/>
                <p:nvPr/>
              </p:nvCxnSpPr>
              <p:spPr>
                <a:xfrm flipV="1">
                  <a:off x="6207788" y="5308038"/>
                  <a:ext cx="0" cy="670640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线连接符 32"/>
                <p:cNvCxnSpPr/>
                <p:nvPr/>
              </p:nvCxnSpPr>
              <p:spPr>
                <a:xfrm flipV="1">
                  <a:off x="6864243" y="5308038"/>
                  <a:ext cx="0" cy="556488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线连接符 34"/>
                <p:cNvCxnSpPr/>
                <p:nvPr/>
              </p:nvCxnSpPr>
              <p:spPr>
                <a:xfrm flipV="1">
                  <a:off x="7520699" y="5308038"/>
                  <a:ext cx="0" cy="380394"/>
                </a:xfrm>
                <a:prstGeom prst="line">
                  <a:avLst/>
                </a:prstGeom>
                <a:ln w="19050" cmpd="sng"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" name="直线连接符 33"/>
            <p:cNvCxnSpPr/>
            <p:nvPr/>
          </p:nvCxnSpPr>
          <p:spPr>
            <a:xfrm>
              <a:off x="4523836" y="4327103"/>
              <a:ext cx="14271" cy="1979760"/>
            </a:xfrm>
            <a:prstGeom prst="line">
              <a:avLst/>
            </a:prstGeom>
            <a:ln>
              <a:solidFill>
                <a:srgbClr val="00009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线连接符 38"/>
            <p:cNvCxnSpPr/>
            <p:nvPr/>
          </p:nvCxnSpPr>
          <p:spPr>
            <a:xfrm>
              <a:off x="6474353" y="4327103"/>
              <a:ext cx="0" cy="1979760"/>
            </a:xfrm>
            <a:prstGeom prst="line">
              <a:avLst/>
            </a:prstGeom>
            <a:ln>
              <a:solidFill>
                <a:srgbClr val="00009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79604"/>
              </p:ext>
            </p:extLst>
          </p:nvPr>
        </p:nvGraphicFramePr>
        <p:xfrm>
          <a:off x="983419" y="4327103"/>
          <a:ext cx="12461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6" name="Equation" r:id="rId7" imgW="698500" imgH="203200" progId="Equation.DSMT4">
                  <p:embed/>
                </p:oleObj>
              </mc:Choice>
              <mc:Fallback>
                <p:oleObj name="Equation" r:id="rId7" imgW="698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3419" y="4327103"/>
                        <a:ext cx="1246188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626586"/>
              </p:ext>
            </p:extLst>
          </p:nvPr>
        </p:nvGraphicFramePr>
        <p:xfrm>
          <a:off x="3875521" y="4327103"/>
          <a:ext cx="725800" cy="36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7" name="Equation" r:id="rId9" imgW="406400" imgH="203200" progId="Equation.DSMT4">
                  <p:embed/>
                </p:oleObj>
              </mc:Choice>
              <mc:Fallback>
                <p:oleObj name="Equation" r:id="rId9" imgW="406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75521" y="4327103"/>
                        <a:ext cx="725800" cy="36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727810" y="5123372"/>
            <a:ext cx="7463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/>
              <a:t>F</a:t>
            </a:r>
            <a:r>
              <a:rPr kumimoji="1" lang="en-US" altLang="zh-CN" sz="2200" dirty="0" smtClean="0"/>
              <a:t>oreground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models</a:t>
            </a:r>
            <a:r>
              <a:rPr kumimoji="1" lang="zh-CN" altLang="en-US" sz="2200" dirty="0" smtClean="0"/>
              <a:t> </a:t>
            </a:r>
            <a:r>
              <a:rPr kumimoji="1" lang="zh-CN" altLang="en-US" sz="2200" dirty="0" smtClean="0">
                <a:sym typeface="Wingdings"/>
              </a:rPr>
              <a:t> </a:t>
            </a:r>
            <a:r>
              <a:rPr kumimoji="1" lang="en-US" altLang="zh-CN" sz="2200" dirty="0" smtClean="0"/>
              <a:t>models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with</a:t>
            </a:r>
            <a:r>
              <a:rPr kumimoji="1" lang="zh-CN" altLang="en-US" sz="2200" dirty="0" smtClean="0"/>
              <a:t> </a:t>
            </a:r>
            <a:r>
              <a:rPr kumimoji="1" lang="en-US" altLang="zh-CN" sz="2200" b="1" dirty="0" smtClean="0">
                <a:solidFill>
                  <a:schemeClr val="accent1"/>
                </a:solidFill>
              </a:rPr>
              <a:t>positive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weight!</a:t>
            </a:r>
            <a:endParaRPr kumimoji="1" lang="zh-CN" altLang="en-US" sz="2200" dirty="0"/>
          </a:p>
        </p:txBody>
      </p:sp>
      <p:sp>
        <p:nvSpPr>
          <p:cNvPr id="50" name="文本框 49"/>
          <p:cNvSpPr txBox="1"/>
          <p:nvPr/>
        </p:nvSpPr>
        <p:spPr>
          <a:xfrm>
            <a:off x="727810" y="5821719"/>
            <a:ext cx="7463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/>
              <a:t>How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to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obtain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parameters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for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those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models?</a:t>
            </a:r>
            <a:endParaRPr kumimoji="1" lang="zh-CN" altLang="en-US" sz="2200" dirty="0"/>
          </a:p>
        </p:txBody>
      </p:sp>
      <p:sp>
        <p:nvSpPr>
          <p:cNvPr id="51" name="文本框 50"/>
          <p:cNvSpPr txBox="1"/>
          <p:nvPr/>
        </p:nvSpPr>
        <p:spPr>
          <a:xfrm>
            <a:off x="6059208" y="2682557"/>
            <a:ext cx="2644776" cy="1569660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zh-CN" sz="1600" dirty="0" smtClean="0"/>
          </a:p>
          <a:p>
            <a:endParaRPr kumimoji="1" lang="en-US" altLang="zh-CN" sz="1600" dirty="0"/>
          </a:p>
          <a:p>
            <a:endParaRPr kumimoji="1" lang="en-US" altLang="zh-CN" sz="1600" dirty="0" smtClean="0"/>
          </a:p>
          <a:p>
            <a:endParaRPr kumimoji="1" lang="en-US" altLang="zh-CN" sz="1600" dirty="0"/>
          </a:p>
          <a:p>
            <a:endParaRPr kumimoji="1" lang="en-US" altLang="zh-CN" sz="1600" dirty="0" smtClean="0"/>
          </a:p>
          <a:p>
            <a:endParaRPr kumimoji="1" lang="zh-CN" altLang="en-US" sz="1600" dirty="0"/>
          </a:p>
        </p:txBody>
      </p:sp>
      <p:cxnSp>
        <p:nvCxnSpPr>
          <p:cNvPr id="55" name="肘形连接符 54"/>
          <p:cNvCxnSpPr/>
          <p:nvPr/>
        </p:nvCxnSpPr>
        <p:spPr>
          <a:xfrm rot="5400000">
            <a:off x="6678883" y="4580286"/>
            <a:ext cx="1840613" cy="1184475"/>
          </a:xfrm>
          <a:prstGeom prst="bentConnector3">
            <a:avLst>
              <a:gd name="adj1" fmla="val 10039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8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0153E-6 -4.34189E-6 L -0.23708 -0.30974 " pathEditMode="relative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 makes 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gorgeous?</a:t>
            </a:r>
            <a:endParaRPr kumimoji="1" lang="zh-CN" altLang="en-US" dirty="0"/>
          </a:p>
        </p:txBody>
      </p:sp>
      <p:pic>
        <p:nvPicPr>
          <p:cNvPr id="4" name="图片 3" descr="20131229174204_8Zx3j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r="25812"/>
          <a:stretch/>
        </p:blipFill>
        <p:spPr>
          <a:xfrm>
            <a:off x="457199" y="2364475"/>
            <a:ext cx="3050876" cy="34544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61997" y="3907023"/>
            <a:ext cx="1104390" cy="4693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model</a:t>
            </a:r>
            <a:endParaRPr kumimoji="1" lang="zh-CN" altLang="en-US" dirty="0"/>
          </a:p>
        </p:txBody>
      </p:sp>
      <p:pic>
        <p:nvPicPr>
          <p:cNvPr id="11" name="图片 10" descr="b21bb051f8198618202328a04eed2e738bd4e6a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22041" r="5684" b="54031"/>
          <a:stretch/>
        </p:blipFill>
        <p:spPr>
          <a:xfrm>
            <a:off x="6032728" y="3120096"/>
            <a:ext cx="2125949" cy="828345"/>
          </a:xfrm>
          <a:prstGeom prst="rect">
            <a:avLst/>
          </a:prstGeom>
        </p:spPr>
      </p:pic>
      <p:pic>
        <p:nvPicPr>
          <p:cNvPr id="12" name="图片 11" descr="b21bb051f8198618202328a04eed2e738bd4e6a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 t="42657" r="9665" b="48551"/>
          <a:stretch/>
        </p:blipFill>
        <p:spPr>
          <a:xfrm>
            <a:off x="6129362" y="3837997"/>
            <a:ext cx="1932681" cy="303724"/>
          </a:xfrm>
          <a:prstGeom prst="rect">
            <a:avLst/>
          </a:prstGeom>
        </p:spPr>
      </p:pic>
      <p:pic>
        <p:nvPicPr>
          <p:cNvPr id="13" name="图片 12" descr="b21bb051f8198618202328a04eed2e738bd4e6a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60"/>
          <a:stretch/>
        </p:blipFill>
        <p:spPr>
          <a:xfrm>
            <a:off x="5868456" y="2357104"/>
            <a:ext cx="2428270" cy="762992"/>
          </a:xfrm>
          <a:prstGeom prst="rect">
            <a:avLst/>
          </a:prstGeom>
        </p:spPr>
      </p:pic>
      <p:pic>
        <p:nvPicPr>
          <p:cNvPr id="14" name="图片 13" descr="b21bb051f8198618202328a04eed2e738bd4e6a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56" y="2357103"/>
            <a:ext cx="2428270" cy="346177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79481" y="6123858"/>
            <a:ext cx="52841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solidFill>
                  <a:schemeClr val="accent1"/>
                </a:solidFill>
              </a:rPr>
              <a:t>Obvious</a:t>
            </a:r>
            <a:r>
              <a:rPr kumimoji="1" lang="zh-CN" altLang="zh-CN" sz="3200" b="1" dirty="0" smtClean="0">
                <a:solidFill>
                  <a:schemeClr val="accent1"/>
                </a:solidFill>
              </a:rPr>
              <a:t>,</a:t>
            </a:r>
            <a:r>
              <a:rPr kumimoji="1" lang="zh-CN" altLang="en-US" sz="3200" b="1" dirty="0" smtClean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 smtClean="0">
                <a:solidFill>
                  <a:schemeClr val="accent1"/>
                </a:solidFill>
              </a:rPr>
              <a:t>but</a:t>
            </a:r>
            <a:r>
              <a:rPr kumimoji="1" lang="zh-CN" altLang="en-US" sz="3200" b="1" dirty="0" smtClean="0">
                <a:solidFill>
                  <a:schemeClr val="accent1"/>
                </a:solidFill>
              </a:rPr>
              <a:t> </a:t>
            </a:r>
            <a:r>
              <a:rPr kumimoji="1" lang="en-US" altLang="zh-CN" sz="3200" b="1" dirty="0" smtClean="0">
                <a:solidFill>
                  <a:schemeClr val="accent1"/>
                </a:solidFill>
              </a:rPr>
              <a:t>rubbish</a:t>
            </a:r>
            <a:r>
              <a:rPr kumimoji="1" lang="zh-CN" altLang="zh-CN" sz="3200" b="1" dirty="0">
                <a:solidFill>
                  <a:schemeClr val="accent1"/>
                </a:solidFill>
              </a:rPr>
              <a:t> </a:t>
            </a:r>
            <a:r>
              <a:rPr kumimoji="1" lang="zh-CN" altLang="en-US" sz="3200" b="1" dirty="0" smtClean="0">
                <a:solidFill>
                  <a:schemeClr val="accent1"/>
                </a:solidFill>
                <a:sym typeface="Wingdings"/>
              </a:rPr>
              <a:t></a:t>
            </a:r>
            <a:endParaRPr kumimoji="1" lang="zh-CN" altLang="en-US" sz="3200" b="1" dirty="0">
              <a:solidFill>
                <a:schemeClr val="accent1"/>
              </a:solidFill>
            </a:endParaRPr>
          </a:p>
        </p:txBody>
      </p:sp>
      <p:cxnSp>
        <p:nvCxnSpPr>
          <p:cNvPr id="5" name="肘形连接符 4"/>
          <p:cNvCxnSpPr>
            <a:endCxn id="9" idx="0"/>
          </p:cNvCxnSpPr>
          <p:nvPr/>
        </p:nvCxnSpPr>
        <p:spPr>
          <a:xfrm>
            <a:off x="3508075" y="3510154"/>
            <a:ext cx="1006117" cy="39686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>
            <a:off x="4514192" y="4376418"/>
            <a:ext cx="1108494" cy="375133"/>
          </a:xfrm>
          <a:prstGeom prst="bentConnector3">
            <a:avLst>
              <a:gd name="adj1" fmla="val -20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 9"/>
          <p:cNvGrpSpPr/>
          <p:nvPr/>
        </p:nvGrpSpPr>
        <p:grpSpPr>
          <a:xfrm>
            <a:off x="691267" y="5805281"/>
            <a:ext cx="7951872" cy="1090812"/>
            <a:chOff x="650875" y="5033046"/>
            <a:chExt cx="7951872" cy="1090812"/>
          </a:xfrm>
        </p:grpSpPr>
        <p:sp>
          <p:nvSpPr>
            <p:cNvPr id="3" name="文本框 2"/>
            <p:cNvSpPr txBox="1"/>
            <p:nvPr/>
          </p:nvSpPr>
          <p:spPr>
            <a:xfrm>
              <a:off x="650875" y="5046640"/>
              <a:ext cx="2540000" cy="1077218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200" b="1" dirty="0" smtClean="0">
                  <a:solidFill>
                    <a:srgbClr val="990000"/>
                  </a:solidFill>
                </a:rPr>
                <a:t>Foreground </a:t>
              </a:r>
            </a:p>
            <a:p>
              <a:pPr algn="ctr"/>
              <a:r>
                <a:rPr kumimoji="1" lang="en-US" altLang="zh-CN" sz="3200" b="1" dirty="0" smtClean="0">
                  <a:solidFill>
                    <a:srgbClr val="990000"/>
                  </a:solidFill>
                </a:rPr>
                <a:t>data</a:t>
              </a:r>
              <a:endParaRPr kumimoji="1" lang="zh-CN" altLang="en-US" sz="3200" b="1" dirty="0">
                <a:solidFill>
                  <a:srgbClr val="99000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8064" y="5033046"/>
              <a:ext cx="2774683" cy="1077218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200" b="1" dirty="0" smtClean="0">
                  <a:solidFill>
                    <a:srgbClr val="990000"/>
                  </a:solidFill>
                </a:rPr>
                <a:t>Background </a:t>
              </a:r>
            </a:p>
            <a:p>
              <a:pPr algn="ctr"/>
              <a:r>
                <a:rPr kumimoji="1" lang="en-US" altLang="zh-CN" sz="3200" b="1" dirty="0" smtClean="0">
                  <a:solidFill>
                    <a:srgbClr val="990000"/>
                  </a:solidFill>
                </a:rPr>
                <a:t>data</a:t>
              </a:r>
              <a:endParaRPr kumimoji="1" lang="zh-CN" altLang="en-US" sz="32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7" name="直线箭头连接符 6"/>
            <p:cNvCxnSpPr>
              <a:endCxn id="17" idx="1"/>
            </p:cNvCxnSpPr>
            <p:nvPr/>
          </p:nvCxnSpPr>
          <p:spPr>
            <a:xfrm>
              <a:off x="3467683" y="5571655"/>
              <a:ext cx="236038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921605" y="5207222"/>
              <a:ext cx="1841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>
                  <a:solidFill>
                    <a:schemeClr val="accent1"/>
                  </a:solidFill>
                </a:rPr>
                <a:t>Difference</a:t>
              </a:r>
              <a:endParaRPr kumimoji="1" lang="zh-CN" altLang="en-US" sz="20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62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Parameter estimation</a:t>
            </a:r>
            <a:endParaRPr kumimoji="1"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140195"/>
              </p:ext>
            </p:extLst>
          </p:nvPr>
        </p:nvGraphicFramePr>
        <p:xfrm>
          <a:off x="903288" y="2580446"/>
          <a:ext cx="21304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2" name="Equation" r:id="rId4" imgW="1155700" imgH="444500" progId="Equation.DSMT4">
                  <p:embed/>
                </p:oleObj>
              </mc:Choice>
              <mc:Fallback>
                <p:oleObj name="Equation" r:id="rId4" imgW="11557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3288" y="2580446"/>
                        <a:ext cx="21304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000086" y="5654074"/>
            <a:ext cx="510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990000"/>
                </a:solidFill>
              </a:rPr>
              <a:t>Tensor</a:t>
            </a:r>
            <a:r>
              <a:rPr kumimoji="1" lang="zh-CN" altLang="en-US" sz="2800" b="1" dirty="0" smtClean="0">
                <a:solidFill>
                  <a:srgbClr val="990000"/>
                </a:solidFill>
              </a:rPr>
              <a:t> </a:t>
            </a:r>
            <a:r>
              <a:rPr kumimoji="1" lang="en-US" altLang="zh-CN" sz="2800" b="1" dirty="0" smtClean="0">
                <a:solidFill>
                  <a:srgbClr val="990000"/>
                </a:solidFill>
              </a:rPr>
              <a:t>decomposition</a:t>
            </a:r>
            <a:endParaRPr kumimoji="1" lang="zh-CN" altLang="en-US" sz="2800" b="1" dirty="0">
              <a:solidFill>
                <a:srgbClr val="990000"/>
              </a:solidFill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>
            <a:off x="3428441" y="2985061"/>
            <a:ext cx="11013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>
            <a:off x="3447377" y="4580254"/>
            <a:ext cx="11013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组 31"/>
          <p:cNvGrpSpPr/>
          <p:nvPr/>
        </p:nvGrpSpPr>
        <p:grpSpPr>
          <a:xfrm>
            <a:off x="4548680" y="2317742"/>
            <a:ext cx="4296141" cy="1088753"/>
            <a:chOff x="4548680" y="2778125"/>
            <a:chExt cx="4296141" cy="1088753"/>
          </a:xfrm>
        </p:grpSpPr>
        <p:grpSp>
          <p:nvGrpSpPr>
            <p:cNvPr id="29" name="组 28"/>
            <p:cNvGrpSpPr/>
            <p:nvPr/>
          </p:nvGrpSpPr>
          <p:grpSpPr>
            <a:xfrm>
              <a:off x="4548680" y="2779478"/>
              <a:ext cx="1113057" cy="1087400"/>
              <a:chOff x="4771137" y="2779478"/>
              <a:chExt cx="1113057" cy="1087400"/>
            </a:xfrm>
          </p:grpSpPr>
          <p:grpSp>
            <p:nvGrpSpPr>
              <p:cNvPr id="8" name="组 7"/>
              <p:cNvGrpSpPr/>
              <p:nvPr/>
            </p:nvGrpSpPr>
            <p:grpSpPr>
              <a:xfrm>
                <a:off x="5066126" y="2985061"/>
                <a:ext cx="818068" cy="881817"/>
                <a:chOff x="5066126" y="2985061"/>
                <a:chExt cx="818068" cy="881817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5066126" y="3161483"/>
                  <a:ext cx="118800" cy="70539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 flipV="1">
                  <a:off x="5184926" y="2985061"/>
                  <a:ext cx="699268" cy="118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aphicFrame>
            <p:nvGraphicFramePr>
              <p:cNvPr id="24" name="对象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3544386"/>
                  </p:ext>
                </p:extLst>
              </p:nvPr>
            </p:nvGraphicFramePr>
            <p:xfrm>
              <a:off x="4771137" y="2779478"/>
              <a:ext cx="334072" cy="4111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703" name="Equation" r:id="rId6" imgW="165100" imgH="203200" progId="Equation.DSMT4">
                      <p:embed/>
                    </p:oleObj>
                  </mc:Choice>
                  <mc:Fallback>
                    <p:oleObj name="Equation" r:id="rId6" imgW="1651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771137" y="2779478"/>
                            <a:ext cx="334072" cy="41116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" name="组 27"/>
            <p:cNvGrpSpPr/>
            <p:nvPr/>
          </p:nvGrpSpPr>
          <p:grpSpPr>
            <a:xfrm>
              <a:off x="6002338" y="2778125"/>
              <a:ext cx="1118779" cy="1088753"/>
              <a:chOff x="6002338" y="2778125"/>
              <a:chExt cx="1118779" cy="1088753"/>
            </a:xfrm>
          </p:grpSpPr>
          <p:grpSp>
            <p:nvGrpSpPr>
              <p:cNvPr id="14" name="组 13"/>
              <p:cNvGrpSpPr/>
              <p:nvPr/>
            </p:nvGrpSpPr>
            <p:grpSpPr>
              <a:xfrm>
                <a:off x="6288834" y="2985061"/>
                <a:ext cx="832283" cy="881817"/>
                <a:chOff x="5066126" y="2985061"/>
                <a:chExt cx="832283" cy="881817"/>
              </a:xfrm>
              <a:solidFill>
                <a:srgbClr val="3366FF"/>
              </a:solidFill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5066126" y="3161483"/>
                  <a:ext cx="118800" cy="705395"/>
                </a:xfrm>
                <a:prstGeom prst="rect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5199141" y="2985061"/>
                  <a:ext cx="699268" cy="118800"/>
                </a:xfrm>
                <a:prstGeom prst="rect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aphicFrame>
            <p:nvGraphicFramePr>
              <p:cNvPr id="25" name="对象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0273638"/>
                  </p:ext>
                </p:extLst>
              </p:nvPr>
            </p:nvGraphicFramePr>
            <p:xfrm>
              <a:off x="6002338" y="2778125"/>
              <a:ext cx="360362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704" name="Equation" r:id="rId8" imgW="177800" imgH="203200" progId="Equation.DSMT4">
                      <p:embed/>
                    </p:oleObj>
                  </mc:Choice>
                  <mc:Fallback>
                    <p:oleObj name="Equation" r:id="rId8" imgW="1778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6002338" y="2778125"/>
                            <a:ext cx="360362" cy="411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" name="组 26"/>
            <p:cNvGrpSpPr/>
            <p:nvPr/>
          </p:nvGrpSpPr>
          <p:grpSpPr>
            <a:xfrm>
              <a:off x="7774131" y="2778125"/>
              <a:ext cx="1070690" cy="1088753"/>
              <a:chOff x="7170738" y="2778125"/>
              <a:chExt cx="1070690" cy="1088753"/>
            </a:xfrm>
          </p:grpSpPr>
          <p:grpSp>
            <p:nvGrpSpPr>
              <p:cNvPr id="17" name="组 16"/>
              <p:cNvGrpSpPr/>
              <p:nvPr/>
            </p:nvGrpSpPr>
            <p:grpSpPr>
              <a:xfrm>
                <a:off x="7423360" y="2985061"/>
                <a:ext cx="818068" cy="881817"/>
                <a:chOff x="5066126" y="2985061"/>
                <a:chExt cx="818068" cy="881817"/>
              </a:xfrm>
              <a:solidFill>
                <a:srgbClr val="FFFF00"/>
              </a:solidFill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5066126" y="3161483"/>
                  <a:ext cx="118800" cy="705395"/>
                </a:xfrm>
                <a:prstGeom prst="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 flipV="1">
                  <a:off x="5184926" y="2985061"/>
                  <a:ext cx="699268" cy="118800"/>
                </a:xfrm>
                <a:prstGeom prst="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aphicFrame>
            <p:nvGraphicFramePr>
              <p:cNvPr id="26" name="对象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6095351"/>
                  </p:ext>
                </p:extLst>
              </p:nvPr>
            </p:nvGraphicFramePr>
            <p:xfrm>
              <a:off x="7170738" y="2778125"/>
              <a:ext cx="409575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705" name="Equation" r:id="rId10" imgW="203200" imgH="203200" progId="Equation.DSMT4">
                      <p:embed/>
                    </p:oleObj>
                  </mc:Choice>
                  <mc:Fallback>
                    <p:oleObj name="Equation" r:id="rId10" imgW="2032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7170738" y="2778125"/>
                            <a:ext cx="409575" cy="411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" name="文本框 29"/>
            <p:cNvSpPr txBox="1"/>
            <p:nvPr/>
          </p:nvSpPr>
          <p:spPr>
            <a:xfrm>
              <a:off x="5730252" y="3199560"/>
              <a:ext cx="432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+</a:t>
              </a:r>
              <a:endParaRPr kumimoji="1" lang="zh-CN" altLang="en-US" sz="2400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167363" y="3212593"/>
              <a:ext cx="101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…</a:t>
              </a:r>
              <a:r>
                <a:rPr kumimoji="1" lang="zh-CN" altLang="en-US" sz="2400" dirty="0" smtClean="0"/>
                <a:t> </a:t>
              </a:r>
              <a:r>
                <a:rPr kumimoji="1" lang="en-US" altLang="zh-CN" sz="2400" dirty="0" smtClean="0"/>
                <a:t>+</a:t>
              </a:r>
              <a:endParaRPr kumimoji="1" lang="zh-CN" altLang="en-US" sz="2400" dirty="0"/>
            </a:p>
          </p:txBody>
        </p:sp>
      </p:grp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155487"/>
              </p:ext>
            </p:extLst>
          </p:nvPr>
        </p:nvGraphicFramePr>
        <p:xfrm>
          <a:off x="903287" y="4143712"/>
          <a:ext cx="2525153" cy="782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6" name="Equation" r:id="rId12" imgW="1435100" imgH="444500" progId="Equation.DSMT4">
                  <p:embed/>
                </p:oleObj>
              </mc:Choice>
              <mc:Fallback>
                <p:oleObj name="Equation" r:id="rId12" imgW="14351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3287" y="4143712"/>
                        <a:ext cx="2525153" cy="782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组 50"/>
          <p:cNvGrpSpPr/>
          <p:nvPr/>
        </p:nvGrpSpPr>
        <p:grpSpPr>
          <a:xfrm>
            <a:off x="4554556" y="4006177"/>
            <a:ext cx="4290265" cy="1015389"/>
            <a:chOff x="4554556" y="4267200"/>
            <a:chExt cx="4290265" cy="1015389"/>
          </a:xfrm>
        </p:grpSpPr>
        <p:grpSp>
          <p:nvGrpSpPr>
            <p:cNvPr id="36" name="组 35"/>
            <p:cNvGrpSpPr/>
            <p:nvPr/>
          </p:nvGrpSpPr>
          <p:grpSpPr>
            <a:xfrm>
              <a:off x="4554556" y="4267535"/>
              <a:ext cx="1126039" cy="1015054"/>
              <a:chOff x="4554556" y="4267535"/>
              <a:chExt cx="1126039" cy="1015054"/>
            </a:xfrm>
          </p:grpSpPr>
          <p:grpSp>
            <p:nvGrpSpPr>
              <p:cNvPr id="35" name="组 34"/>
              <p:cNvGrpSpPr/>
              <p:nvPr/>
            </p:nvGrpSpPr>
            <p:grpSpPr>
              <a:xfrm>
                <a:off x="4882752" y="4287498"/>
                <a:ext cx="797843" cy="995091"/>
                <a:chOff x="5204495" y="4268952"/>
                <a:chExt cx="797843" cy="995091"/>
              </a:xfrm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5204495" y="4558648"/>
                  <a:ext cx="118800" cy="70539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 flipV="1">
                  <a:off x="5414273" y="4541355"/>
                  <a:ext cx="588065" cy="1188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 rot="19598273">
                  <a:off x="5250671" y="4268952"/>
                  <a:ext cx="492251" cy="12197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aphicFrame>
            <p:nvGraphicFramePr>
              <p:cNvPr id="34" name="对象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3946579"/>
                  </p:ext>
                </p:extLst>
              </p:nvPr>
            </p:nvGraphicFramePr>
            <p:xfrm>
              <a:off x="4554556" y="4267535"/>
              <a:ext cx="334072" cy="4111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707" name="Equation" r:id="rId14" imgW="165100" imgH="203200" progId="Equation.DSMT4">
                      <p:embed/>
                    </p:oleObj>
                  </mc:Choice>
                  <mc:Fallback>
                    <p:oleObj name="Equation" r:id="rId14" imgW="1651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554556" y="4267535"/>
                            <a:ext cx="334072" cy="41116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" name="组 36"/>
            <p:cNvGrpSpPr/>
            <p:nvPr/>
          </p:nvGrpSpPr>
          <p:grpSpPr>
            <a:xfrm>
              <a:off x="5970588" y="4267200"/>
              <a:ext cx="1138437" cy="1015389"/>
              <a:chOff x="4542158" y="4267200"/>
              <a:chExt cx="1138437" cy="1015389"/>
            </a:xfrm>
            <a:solidFill>
              <a:srgbClr val="3366FF"/>
            </a:solidFill>
          </p:grpSpPr>
          <p:grpSp>
            <p:nvGrpSpPr>
              <p:cNvPr id="38" name="组 37"/>
              <p:cNvGrpSpPr/>
              <p:nvPr/>
            </p:nvGrpSpPr>
            <p:grpSpPr>
              <a:xfrm>
                <a:off x="4882752" y="4287498"/>
                <a:ext cx="797843" cy="995091"/>
                <a:chOff x="5204495" y="4268952"/>
                <a:chExt cx="797843" cy="995091"/>
              </a:xfrm>
              <a:grpFill/>
            </p:grpSpPr>
            <p:sp>
              <p:nvSpPr>
                <p:cNvPr id="40" name="矩形 39"/>
                <p:cNvSpPr/>
                <p:nvPr/>
              </p:nvSpPr>
              <p:spPr>
                <a:xfrm>
                  <a:off x="5204495" y="4558648"/>
                  <a:ext cx="118800" cy="705395"/>
                </a:xfrm>
                <a:prstGeom prst="rect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 flipV="1">
                  <a:off x="5414273" y="4541355"/>
                  <a:ext cx="588065" cy="118800"/>
                </a:xfrm>
                <a:prstGeom prst="rect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 rot="19598273">
                  <a:off x="5250671" y="4268952"/>
                  <a:ext cx="492251" cy="121976"/>
                </a:xfrm>
                <a:prstGeom prst="rect">
                  <a:avLst/>
                </a:prstGeom>
                <a:grpFill/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aphicFrame>
            <p:nvGraphicFramePr>
              <p:cNvPr id="39" name="对象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5137049"/>
                  </p:ext>
                </p:extLst>
              </p:nvPr>
            </p:nvGraphicFramePr>
            <p:xfrm>
              <a:off x="4542158" y="4267200"/>
              <a:ext cx="358775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708" name="Equation" r:id="rId15" imgW="177800" imgH="203200" progId="Equation.DSMT4">
                      <p:embed/>
                    </p:oleObj>
                  </mc:Choice>
                  <mc:Fallback>
                    <p:oleObj name="Equation" r:id="rId15" imgW="1778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542158" y="4267200"/>
                            <a:ext cx="358775" cy="411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3" name="文本框 42"/>
            <p:cNvSpPr txBox="1"/>
            <p:nvPr/>
          </p:nvSpPr>
          <p:spPr>
            <a:xfrm>
              <a:off x="5730252" y="4559901"/>
              <a:ext cx="432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+</a:t>
              </a:r>
              <a:endParaRPr kumimoji="1" lang="zh-CN" altLang="en-US" sz="2400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178573" y="4559901"/>
              <a:ext cx="1016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…</a:t>
              </a:r>
              <a:r>
                <a:rPr kumimoji="1" lang="zh-CN" altLang="en-US" sz="2400" dirty="0" smtClean="0"/>
                <a:t> </a:t>
              </a:r>
              <a:r>
                <a:rPr kumimoji="1" lang="en-US" altLang="zh-CN" sz="2400" dirty="0" smtClean="0"/>
                <a:t>+</a:t>
              </a:r>
              <a:endParaRPr kumimoji="1" lang="zh-CN" altLang="en-US" sz="2400" dirty="0"/>
            </a:p>
          </p:txBody>
        </p:sp>
        <p:grpSp>
          <p:nvGrpSpPr>
            <p:cNvPr id="45" name="组 44"/>
            <p:cNvGrpSpPr/>
            <p:nvPr/>
          </p:nvGrpSpPr>
          <p:grpSpPr>
            <a:xfrm>
              <a:off x="7680325" y="4267200"/>
              <a:ext cx="1164496" cy="1015389"/>
              <a:chOff x="4516099" y="4267200"/>
              <a:chExt cx="1164496" cy="1015389"/>
            </a:xfrm>
            <a:solidFill>
              <a:srgbClr val="FFFF00"/>
            </a:solidFill>
          </p:grpSpPr>
          <p:grpSp>
            <p:nvGrpSpPr>
              <p:cNvPr id="46" name="组 45"/>
              <p:cNvGrpSpPr/>
              <p:nvPr/>
            </p:nvGrpSpPr>
            <p:grpSpPr>
              <a:xfrm>
                <a:off x="4882752" y="4287498"/>
                <a:ext cx="797843" cy="995091"/>
                <a:chOff x="5204495" y="4268952"/>
                <a:chExt cx="797843" cy="995091"/>
              </a:xfrm>
              <a:grpFill/>
            </p:grpSpPr>
            <p:sp>
              <p:nvSpPr>
                <p:cNvPr id="48" name="矩形 47"/>
                <p:cNvSpPr/>
                <p:nvPr/>
              </p:nvSpPr>
              <p:spPr>
                <a:xfrm>
                  <a:off x="5204495" y="4558648"/>
                  <a:ext cx="118800" cy="705395"/>
                </a:xfrm>
                <a:prstGeom prst="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 flipV="1">
                  <a:off x="5414273" y="4541355"/>
                  <a:ext cx="588065" cy="118800"/>
                </a:xfrm>
                <a:prstGeom prst="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 rot="19598273">
                  <a:off x="5250671" y="4268952"/>
                  <a:ext cx="492251" cy="121976"/>
                </a:xfrm>
                <a:prstGeom prst="rect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graphicFrame>
            <p:nvGraphicFramePr>
              <p:cNvPr id="47" name="对象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52350530"/>
                  </p:ext>
                </p:extLst>
              </p:nvPr>
            </p:nvGraphicFramePr>
            <p:xfrm>
              <a:off x="4516099" y="4267200"/>
              <a:ext cx="411163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709" name="Equation" r:id="rId17" imgW="203200" imgH="203200" progId="Equation.DSMT4">
                      <p:embed/>
                    </p:oleObj>
                  </mc:Choice>
                  <mc:Fallback>
                    <p:oleObj name="Equation" r:id="rId17" imgW="203200" imgH="203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4516099" y="4267200"/>
                            <a:ext cx="411163" cy="411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5301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748497" cy="1143000"/>
          </a:xfrm>
        </p:spPr>
        <p:txBody>
          <a:bodyPr/>
          <a:lstStyle/>
          <a:p>
            <a:r>
              <a:rPr kumimoji="1" lang="en-US" altLang="zh-CN" dirty="0" smtClean="0"/>
              <a:t>Parameter estimation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699268" y="2185821"/>
            <a:ext cx="750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u"/>
            </a:pPr>
            <a:r>
              <a:rPr kumimoji="1" lang="en-US" altLang="zh-CN" sz="2400" dirty="0" smtClean="0"/>
              <a:t>HOSVD: Reduce dimension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487174"/>
              </p:ext>
            </p:extLst>
          </p:nvPr>
        </p:nvGraphicFramePr>
        <p:xfrm>
          <a:off x="2954050" y="3462962"/>
          <a:ext cx="542289" cy="60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Equation" r:id="rId4" imgW="139700" imgH="114300" progId="Equation.DSMT4">
                  <p:embed/>
                </p:oleObj>
              </mc:Choice>
              <mc:Fallback>
                <p:oleObj name="Equation" r:id="rId4" imgW="1397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4050" y="3462962"/>
                        <a:ext cx="542289" cy="609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组 15"/>
          <p:cNvGrpSpPr/>
          <p:nvPr/>
        </p:nvGrpSpPr>
        <p:grpSpPr>
          <a:xfrm>
            <a:off x="1098850" y="3191647"/>
            <a:ext cx="1484160" cy="1455430"/>
            <a:chOff x="1098850" y="2711095"/>
            <a:chExt cx="1484160" cy="1455430"/>
          </a:xfrm>
        </p:grpSpPr>
        <p:sp>
          <p:nvSpPr>
            <p:cNvPr id="3" name="矩形 2"/>
            <p:cNvSpPr/>
            <p:nvPr/>
          </p:nvSpPr>
          <p:spPr>
            <a:xfrm>
              <a:off x="1098850" y="3158373"/>
              <a:ext cx="1013225" cy="1008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" name="直线连接符 7"/>
            <p:cNvCxnSpPr/>
            <p:nvPr/>
          </p:nvCxnSpPr>
          <p:spPr>
            <a:xfrm flipV="1">
              <a:off x="1098850" y="2711095"/>
              <a:ext cx="470935" cy="4472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 flipV="1">
              <a:off x="2112075" y="2711095"/>
              <a:ext cx="470935" cy="4472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连接符 9"/>
            <p:cNvCxnSpPr/>
            <p:nvPr/>
          </p:nvCxnSpPr>
          <p:spPr>
            <a:xfrm flipV="1">
              <a:off x="2112075" y="3719247"/>
              <a:ext cx="470935" cy="4472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1569785" y="2711095"/>
              <a:ext cx="10132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2583010" y="2711095"/>
              <a:ext cx="0" cy="10081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 26"/>
          <p:cNvGrpSpPr/>
          <p:nvPr/>
        </p:nvGrpSpPr>
        <p:grpSpPr>
          <a:xfrm>
            <a:off x="3805718" y="2927923"/>
            <a:ext cx="2368455" cy="1719154"/>
            <a:chOff x="3805718" y="2647486"/>
            <a:chExt cx="2368455" cy="1719154"/>
          </a:xfrm>
        </p:grpSpPr>
        <p:grpSp>
          <p:nvGrpSpPr>
            <p:cNvPr id="17" name="组 16"/>
            <p:cNvGrpSpPr/>
            <p:nvPr/>
          </p:nvGrpSpPr>
          <p:grpSpPr>
            <a:xfrm>
              <a:off x="4401099" y="3149781"/>
              <a:ext cx="646763" cy="660928"/>
              <a:chOff x="1098850" y="2711095"/>
              <a:chExt cx="1484160" cy="145543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098850" y="3158373"/>
                <a:ext cx="1013225" cy="1008152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cxnSp>
            <p:nvCxnSpPr>
              <p:cNvPr id="19" name="直线连接符 18"/>
              <p:cNvCxnSpPr/>
              <p:nvPr/>
            </p:nvCxnSpPr>
            <p:spPr>
              <a:xfrm flipV="1">
                <a:off x="1098850" y="2711095"/>
                <a:ext cx="470935" cy="44727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线连接符 19"/>
              <p:cNvCxnSpPr/>
              <p:nvPr/>
            </p:nvCxnSpPr>
            <p:spPr>
              <a:xfrm flipV="1">
                <a:off x="2112075" y="2711095"/>
                <a:ext cx="470935" cy="44727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线连接符 20"/>
              <p:cNvCxnSpPr/>
              <p:nvPr/>
            </p:nvCxnSpPr>
            <p:spPr>
              <a:xfrm flipV="1">
                <a:off x="2112075" y="3719247"/>
                <a:ext cx="470935" cy="44727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线连接符 21"/>
              <p:cNvCxnSpPr/>
              <p:nvPr/>
            </p:nvCxnSpPr>
            <p:spPr>
              <a:xfrm>
                <a:off x="1569785" y="2711095"/>
                <a:ext cx="101322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连接符 22"/>
              <p:cNvCxnSpPr/>
              <p:nvPr/>
            </p:nvCxnSpPr>
            <p:spPr>
              <a:xfrm>
                <a:off x="2583010" y="2711095"/>
                <a:ext cx="0" cy="100815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矩形 23"/>
            <p:cNvSpPr/>
            <p:nvPr/>
          </p:nvSpPr>
          <p:spPr>
            <a:xfrm>
              <a:off x="3805718" y="3358488"/>
              <a:ext cx="441540" cy="1008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5400000">
              <a:off x="5449327" y="3069589"/>
              <a:ext cx="441540" cy="10081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4401099" y="2647486"/>
              <a:ext cx="918761" cy="447278"/>
            </a:xfrm>
            <a:prstGeom prst="parallelogram">
              <a:avLst>
                <a:gd name="adj" fmla="val 10476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99268" y="5006509"/>
            <a:ext cx="750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u"/>
            </a:pPr>
            <a:r>
              <a:rPr kumimoji="1" lang="en-US" altLang="zh-CN" sz="2400" dirty="0" smtClean="0"/>
              <a:t>Tensor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transformation: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err="1" smtClean="0"/>
              <a:t>Orthogonality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guarantee</a:t>
            </a:r>
          </a:p>
        </p:txBody>
      </p:sp>
    </p:spTree>
    <p:extLst>
      <p:ext uri="{BB962C8B-B14F-4D97-AF65-F5344CB8AC3E}">
        <p14:creationId xmlns:p14="http://schemas.microsoft.com/office/powerpoint/2010/main" val="210124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748497" cy="1143000"/>
          </a:xfrm>
        </p:spPr>
        <p:txBody>
          <a:bodyPr/>
          <a:lstStyle/>
          <a:p>
            <a:r>
              <a:rPr kumimoji="1" lang="en-US" altLang="zh-CN" dirty="0" smtClean="0"/>
              <a:t>Parameter estimation</a:t>
            </a:r>
            <a:endParaRPr kumimoji="1"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405857"/>
              </p:ext>
            </p:extLst>
          </p:nvPr>
        </p:nvGraphicFramePr>
        <p:xfrm>
          <a:off x="2873375" y="2611061"/>
          <a:ext cx="5545137" cy="2594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Equation" r:id="rId4" imgW="2387600" imgH="1117600" progId="Equation.DSMT4">
                  <p:embed/>
                </p:oleObj>
              </mc:Choice>
              <mc:Fallback>
                <p:oleObj name="Equation" r:id="rId4" imgW="23876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3375" y="2611061"/>
                        <a:ext cx="5545137" cy="2594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393699" y="2733259"/>
            <a:ext cx="241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400" b="1" dirty="0" smtClean="0">
                <a:solidFill>
                  <a:schemeClr val="accent1"/>
                </a:solidFill>
              </a:rPr>
              <a:t>Inner-loop:</a:t>
            </a:r>
            <a:endParaRPr kumimoji="1"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03200" y="3663950"/>
            <a:ext cx="260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400" b="1" dirty="0" smtClean="0">
                <a:solidFill>
                  <a:srgbClr val="990000"/>
                </a:solidFill>
              </a:rPr>
              <a:t>Convergence:</a:t>
            </a:r>
            <a:endParaRPr kumimoji="1" lang="zh-CN" altLang="en-US" sz="2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2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Parameter estimation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57199" y="2240221"/>
            <a:ext cx="509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Why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tensor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decomposition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?</a:t>
            </a:r>
            <a:endParaRPr kumimoji="1" lang="zh-CN" altLang="en-US" sz="24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97736"/>
              </p:ext>
            </p:extLst>
          </p:nvPr>
        </p:nvGraphicFramePr>
        <p:xfrm>
          <a:off x="1127392" y="2950653"/>
          <a:ext cx="690705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284"/>
                <a:gridCol w="2283324"/>
                <a:gridCol w="2711448"/>
              </a:tblGrid>
              <a:tr h="26420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EM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algorithm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Tensor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decomposition</a:t>
                      </a:r>
                      <a:endParaRPr lang="zh-CN" altLang="en-US" dirty="0"/>
                    </a:p>
                  </a:txBody>
                  <a:tcPr/>
                </a:tc>
              </a:tr>
              <a:tr h="264209">
                <a:tc rowSpan="2">
                  <a:txBody>
                    <a:bodyPr/>
                    <a:lstStyle/>
                    <a:p>
                      <a:r>
                        <a:rPr lang="en-US" altLang="zh-CN" dirty="0" smtClean="0"/>
                        <a:t>Convergence</a:t>
                      </a:r>
                    </a:p>
                    <a:p>
                      <a:r>
                        <a:rPr lang="en-US" altLang="zh-CN" dirty="0" smtClean="0"/>
                        <a:t>Guarantee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Local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optimum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Global</a:t>
                      </a:r>
                      <a:r>
                        <a:rPr lang="en-US" altLang="zh-CN" baseline="0" dirty="0" smtClean="0"/>
                        <a:t> optimum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32739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Very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slow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Exponential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speed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264209">
                <a:tc rowSpan="2">
                  <a:txBody>
                    <a:bodyPr/>
                    <a:lstStyle/>
                    <a:p>
                      <a:r>
                        <a:rPr lang="en-US" altLang="zh-CN" dirty="0" smtClean="0"/>
                        <a:t>Computational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Complexity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Many iterations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Less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iterations</a:t>
                      </a:r>
                    </a:p>
                  </a:txBody>
                  <a:tcPr/>
                </a:tc>
              </a:tr>
              <a:tr h="26420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High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especially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for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high-dimension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O(KD)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8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Thank you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963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Which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represents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difference</a:t>
            </a:r>
            <a:endParaRPr kumimoji="1" lang="zh-CN" altLang="en-US" dirty="0"/>
          </a:p>
        </p:txBody>
      </p:sp>
      <p:pic>
        <p:nvPicPr>
          <p:cNvPr id="9" name="图片 8" descr="屏幕快照 2015-05-31 上午10.44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388738"/>
            <a:ext cx="3725676" cy="3699923"/>
          </a:xfrm>
          <a:prstGeom prst="rect">
            <a:avLst/>
          </a:prstGeom>
        </p:spPr>
      </p:pic>
      <p:pic>
        <p:nvPicPr>
          <p:cNvPr id="10" name="图片 9" descr="屏幕快照 2015-05-31 上午10.44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90" y="2388738"/>
            <a:ext cx="3717335" cy="36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 and Mixture Model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83953" y="3312373"/>
            <a:ext cx="1469890" cy="538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Raw data</a:t>
            </a:r>
            <a:endParaRPr kumimoji="1"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4747591" y="2792754"/>
            <a:ext cx="1360301" cy="1343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Model</a:t>
            </a:r>
          </a:p>
        </p:txBody>
      </p:sp>
      <p:grpSp>
        <p:nvGrpSpPr>
          <p:cNvPr id="10" name="组 9"/>
          <p:cNvGrpSpPr/>
          <p:nvPr/>
        </p:nvGrpSpPr>
        <p:grpSpPr>
          <a:xfrm>
            <a:off x="457199" y="5170575"/>
            <a:ext cx="3196121" cy="461665"/>
            <a:chOff x="457199" y="5170575"/>
            <a:chExt cx="3196121" cy="461665"/>
          </a:xfrm>
        </p:grpSpPr>
        <p:graphicFrame>
          <p:nvGraphicFramePr>
            <p:cNvPr id="31" name="对象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8499848"/>
                </p:ext>
              </p:extLst>
            </p:nvPr>
          </p:nvGraphicFramePr>
          <p:xfrm>
            <a:off x="2623176" y="5179118"/>
            <a:ext cx="1030144" cy="453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9" name="Equation" r:id="rId3" imgW="520700" imgH="228600" progId="Equation.DSMT4">
                    <p:embed/>
                  </p:oleObj>
                </mc:Choice>
                <mc:Fallback>
                  <p:oleObj name="Equation" r:id="rId3" imgW="5207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23176" y="5179118"/>
                          <a:ext cx="1030144" cy="4531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文本框 4"/>
            <p:cNvSpPr txBox="1"/>
            <p:nvPr/>
          </p:nvSpPr>
          <p:spPr>
            <a:xfrm>
              <a:off x="457199" y="5170575"/>
              <a:ext cx="2268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Single</a:t>
              </a:r>
              <a:r>
                <a:rPr kumimoji="1" lang="zh-CN" altLang="en-US" sz="2400" dirty="0" smtClean="0"/>
                <a:t> </a:t>
              </a:r>
              <a:r>
                <a:rPr kumimoji="1" lang="en-US" altLang="zh-CN" sz="2400" dirty="0" smtClean="0"/>
                <a:t>model:</a:t>
              </a:r>
              <a:endParaRPr kumimoji="1" lang="zh-CN" altLang="en-US" sz="2400" dirty="0"/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457199" y="5733104"/>
            <a:ext cx="8686801" cy="811213"/>
            <a:chOff x="457199" y="5733104"/>
            <a:chExt cx="8686801" cy="811213"/>
          </a:xfrm>
        </p:grpSpPr>
        <p:graphicFrame>
          <p:nvGraphicFramePr>
            <p:cNvPr id="30" name="对象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4757150"/>
                </p:ext>
              </p:extLst>
            </p:nvPr>
          </p:nvGraphicFramePr>
          <p:xfrm>
            <a:off x="2782887" y="5733104"/>
            <a:ext cx="6361113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0" name="Equation" r:id="rId5" imgW="3581400" imgH="457200" progId="Equation.DSMT4">
                    <p:embed/>
                  </p:oleObj>
                </mc:Choice>
                <mc:Fallback>
                  <p:oleObj name="Equation" r:id="rId5" imgW="35814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82887" y="5733104"/>
                          <a:ext cx="6361113" cy="811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本框 13"/>
            <p:cNvSpPr txBox="1"/>
            <p:nvPr/>
          </p:nvSpPr>
          <p:spPr>
            <a:xfrm>
              <a:off x="457199" y="5879463"/>
              <a:ext cx="2882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Mixture</a:t>
              </a:r>
              <a:r>
                <a:rPr kumimoji="1" lang="zh-CN" altLang="en-US" sz="2400" dirty="0" smtClean="0"/>
                <a:t> </a:t>
              </a:r>
              <a:r>
                <a:rPr kumimoji="1" lang="en-US" altLang="zh-CN" sz="2400" dirty="0" smtClean="0"/>
                <a:t>model:</a:t>
              </a:r>
              <a:endParaRPr kumimoji="1" lang="zh-CN" altLang="en-US" sz="2400" dirty="0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3153843" y="3080978"/>
            <a:ext cx="1593748" cy="383601"/>
            <a:chOff x="3153843" y="3080978"/>
            <a:chExt cx="1593748" cy="383601"/>
          </a:xfrm>
        </p:grpSpPr>
        <p:cxnSp>
          <p:nvCxnSpPr>
            <p:cNvPr id="12" name="直线箭头连接符 11"/>
            <p:cNvCxnSpPr/>
            <p:nvPr/>
          </p:nvCxnSpPr>
          <p:spPr>
            <a:xfrm>
              <a:off x="3153843" y="3464579"/>
              <a:ext cx="1593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3339361" y="3080978"/>
              <a:ext cx="107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Learn</a:t>
              </a:r>
              <a:endParaRPr kumimoji="1" lang="zh-CN" altLang="en-US" dirty="0"/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3153843" y="3634623"/>
            <a:ext cx="1593748" cy="369332"/>
            <a:chOff x="3153843" y="3634623"/>
            <a:chExt cx="1593748" cy="369332"/>
          </a:xfrm>
        </p:grpSpPr>
        <p:cxnSp>
          <p:nvCxnSpPr>
            <p:cNvPr id="25" name="直线箭头连接符 24"/>
            <p:cNvCxnSpPr/>
            <p:nvPr/>
          </p:nvCxnSpPr>
          <p:spPr>
            <a:xfrm flipH="1">
              <a:off x="3153843" y="3650868"/>
              <a:ext cx="1593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3339361" y="3634623"/>
              <a:ext cx="1408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Generate</a:t>
              </a:r>
              <a:endParaRPr kumimoji="1" lang="zh-CN" altLang="en-US" dirty="0"/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3153843" y="3080978"/>
            <a:ext cx="1508122" cy="954321"/>
            <a:chOff x="3153843" y="3080978"/>
            <a:chExt cx="1508122" cy="954321"/>
          </a:xfrm>
        </p:grpSpPr>
        <p:sp>
          <p:nvSpPr>
            <p:cNvPr id="8" name="文本框 7"/>
            <p:cNvSpPr txBox="1"/>
            <p:nvPr/>
          </p:nvSpPr>
          <p:spPr>
            <a:xfrm>
              <a:off x="3153843" y="3080978"/>
              <a:ext cx="13557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06243" y="3665967"/>
              <a:ext cx="13557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</p:grpSp>
      <p:graphicFrame>
        <p:nvGraphicFramePr>
          <p:cNvPr id="23" name="图表 22"/>
          <p:cNvGraphicFramePr/>
          <p:nvPr>
            <p:extLst>
              <p:ext uri="{D42A27DB-BD31-4B8C-83A1-F6EECF244321}">
                <p14:modId xmlns:p14="http://schemas.microsoft.com/office/powerpoint/2010/main" val="1278386776"/>
              </p:ext>
            </p:extLst>
          </p:nvPr>
        </p:nvGraphicFramePr>
        <p:xfrm>
          <a:off x="2996865" y="2335646"/>
          <a:ext cx="5303378" cy="249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5237375" y="5876461"/>
            <a:ext cx="1084579" cy="584776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zh-CN" sz="1600" dirty="0" smtClean="0"/>
          </a:p>
          <a:p>
            <a:endParaRPr kumimoji="1" lang="zh-CN" altLang="en-US" sz="1600" dirty="0"/>
          </a:p>
        </p:txBody>
      </p:sp>
      <p:cxnSp>
        <p:nvCxnSpPr>
          <p:cNvPr id="24" name="直线箭头连接符 23"/>
          <p:cNvCxnSpPr>
            <a:stCxn id="18" idx="0"/>
          </p:cNvCxnSpPr>
          <p:nvPr/>
        </p:nvCxnSpPr>
        <p:spPr>
          <a:xfrm flipH="1" flipV="1">
            <a:off x="5779664" y="5365114"/>
            <a:ext cx="1" cy="511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315864" y="4979853"/>
            <a:ext cx="158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weight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995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Graphic spid="23" grpId="2">
        <p:bldAsOne/>
      </p:bldGraphic>
      <p:bldP spid="18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 and Mixture Model</a:t>
            </a:r>
            <a:endParaRPr kumimoji="1"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83953" y="3312373"/>
            <a:ext cx="1469890" cy="538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 Dataset</a:t>
            </a:r>
            <a:endParaRPr kumimoji="1"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4747591" y="2792754"/>
            <a:ext cx="1360301" cy="1343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Model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3153843" y="3080978"/>
            <a:ext cx="1593748" cy="383601"/>
            <a:chOff x="3153843" y="3080978"/>
            <a:chExt cx="1593748" cy="383601"/>
          </a:xfrm>
        </p:grpSpPr>
        <p:cxnSp>
          <p:nvCxnSpPr>
            <p:cNvPr id="12" name="直线箭头连接符 11"/>
            <p:cNvCxnSpPr/>
            <p:nvPr/>
          </p:nvCxnSpPr>
          <p:spPr>
            <a:xfrm>
              <a:off x="3153843" y="3464579"/>
              <a:ext cx="1593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3339361" y="3080978"/>
              <a:ext cx="107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Learn</a:t>
              </a:r>
              <a:endParaRPr kumimoji="1" lang="zh-CN" altLang="en-US" dirty="0"/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3153843" y="3634623"/>
            <a:ext cx="1593748" cy="369332"/>
            <a:chOff x="3153843" y="3634623"/>
            <a:chExt cx="1593748" cy="369332"/>
          </a:xfrm>
        </p:grpSpPr>
        <p:cxnSp>
          <p:nvCxnSpPr>
            <p:cNvPr id="25" name="直线箭头连接符 24"/>
            <p:cNvCxnSpPr/>
            <p:nvPr/>
          </p:nvCxnSpPr>
          <p:spPr>
            <a:xfrm flipH="1">
              <a:off x="3153843" y="3650868"/>
              <a:ext cx="15937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3339361" y="3634623"/>
              <a:ext cx="1408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Generate</a:t>
              </a:r>
              <a:endParaRPr kumimoji="1" lang="zh-CN" altLang="en-US" dirty="0"/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3153843" y="3080978"/>
            <a:ext cx="1508122" cy="954321"/>
            <a:chOff x="3153843" y="3080978"/>
            <a:chExt cx="1508122" cy="954321"/>
          </a:xfrm>
        </p:grpSpPr>
        <p:sp>
          <p:nvSpPr>
            <p:cNvPr id="8" name="文本框 7"/>
            <p:cNvSpPr txBox="1"/>
            <p:nvPr/>
          </p:nvSpPr>
          <p:spPr>
            <a:xfrm>
              <a:off x="3153843" y="3080978"/>
              <a:ext cx="13557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06243" y="3665967"/>
              <a:ext cx="13557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</p:grpSp>
      <p:graphicFrame>
        <p:nvGraphicFramePr>
          <p:cNvPr id="23" name="图表 22"/>
          <p:cNvGraphicFramePr/>
          <p:nvPr>
            <p:extLst>
              <p:ext uri="{D42A27DB-BD31-4B8C-83A1-F6EECF244321}">
                <p14:modId xmlns:p14="http://schemas.microsoft.com/office/powerpoint/2010/main" val="4249955807"/>
              </p:ext>
            </p:extLst>
          </p:nvPr>
        </p:nvGraphicFramePr>
        <p:xfrm>
          <a:off x="2996865" y="2335646"/>
          <a:ext cx="5303378" cy="249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807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Graphic spid="2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Model and Mixture Model</a:t>
            </a:r>
            <a:endParaRPr kumimoji="1" lang="zh-CN" altLang="en-US" dirty="0"/>
          </a:p>
        </p:txBody>
      </p:sp>
      <p:graphicFrame>
        <p:nvGraphicFramePr>
          <p:cNvPr id="29" name="图表 28"/>
          <p:cNvGraphicFramePr/>
          <p:nvPr>
            <p:extLst>
              <p:ext uri="{D42A27DB-BD31-4B8C-83A1-F6EECF244321}">
                <p14:modId xmlns:p14="http://schemas.microsoft.com/office/powerpoint/2010/main" val="1684022221"/>
              </p:ext>
            </p:extLst>
          </p:nvPr>
        </p:nvGraphicFramePr>
        <p:xfrm>
          <a:off x="3842059" y="2241713"/>
          <a:ext cx="5303378" cy="249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组 6"/>
          <p:cNvGrpSpPr/>
          <p:nvPr/>
        </p:nvGrpSpPr>
        <p:grpSpPr>
          <a:xfrm>
            <a:off x="856247" y="5995650"/>
            <a:ext cx="6764348" cy="535713"/>
            <a:chOff x="856247" y="5995650"/>
            <a:chExt cx="6764348" cy="535713"/>
          </a:xfrm>
        </p:grpSpPr>
        <p:sp>
          <p:nvSpPr>
            <p:cNvPr id="4" name="文本框 3"/>
            <p:cNvSpPr txBox="1"/>
            <p:nvPr/>
          </p:nvSpPr>
          <p:spPr>
            <a:xfrm>
              <a:off x="856247" y="5995650"/>
              <a:ext cx="5033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dirty="0" smtClean="0"/>
                <a:t>Target: foreground model</a:t>
              </a:r>
              <a:r>
                <a:rPr kumimoji="1" lang="zh-CN" altLang="en-US" sz="2400" dirty="0" smtClean="0"/>
                <a:t> </a:t>
              </a:r>
              <a:r>
                <a:rPr kumimoji="1" lang="en-US" altLang="zh-CN" sz="2400" dirty="0" smtClean="0"/>
                <a:t>——</a:t>
              </a:r>
              <a:r>
                <a:rPr kumimoji="1" lang="zh-CN" altLang="en-US" sz="2400" dirty="0" smtClean="0"/>
                <a:t> </a:t>
              </a:r>
              <a:endParaRPr kumimoji="1" lang="zh-CN" altLang="en-US" sz="2400" dirty="0"/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5022382"/>
                </p:ext>
              </p:extLst>
            </p:nvPr>
          </p:nvGraphicFramePr>
          <p:xfrm>
            <a:off x="5400054" y="6049800"/>
            <a:ext cx="2220541" cy="481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00" name="Equation" r:id="rId5" imgW="1054100" imgH="228600" progId="Equation.DSMT4">
                    <p:embed/>
                  </p:oleObj>
                </mc:Choice>
                <mc:Fallback>
                  <p:oleObj name="Equation" r:id="rId5" imgW="10541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00054" y="6049800"/>
                          <a:ext cx="2220541" cy="481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3519868612"/>
              </p:ext>
            </p:extLst>
          </p:nvPr>
        </p:nvGraphicFramePr>
        <p:xfrm>
          <a:off x="-115600" y="2241713"/>
          <a:ext cx="5303378" cy="249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2894420517"/>
              </p:ext>
            </p:extLst>
          </p:nvPr>
        </p:nvGraphicFramePr>
        <p:xfrm>
          <a:off x="-215495" y="2134405"/>
          <a:ext cx="5515654" cy="249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3557392994"/>
              </p:ext>
            </p:extLst>
          </p:nvPr>
        </p:nvGraphicFramePr>
        <p:xfrm>
          <a:off x="3696131" y="2134405"/>
          <a:ext cx="5449306" cy="249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063524" y="5022660"/>
            <a:ext cx="412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Foreground models {1,2,3}</a:t>
            </a:r>
          </a:p>
          <a:p>
            <a:r>
              <a:rPr kumimoji="1" lang="zh-CN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Neutral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{4}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03449" y="5032371"/>
            <a:ext cx="412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Background models {5,6,7}</a:t>
            </a:r>
          </a:p>
          <a:p>
            <a:r>
              <a:rPr kumimoji="1" lang="zh-CN" altLang="zh-CN" dirty="0" smtClean="0"/>
              <a:t>+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Neutral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{4}</a:t>
            </a:r>
          </a:p>
        </p:txBody>
      </p:sp>
    </p:spTree>
    <p:extLst>
      <p:ext uri="{BB962C8B-B14F-4D97-AF65-F5344CB8AC3E}">
        <p14:creationId xmlns:p14="http://schemas.microsoft.com/office/powerpoint/2010/main" val="363792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29" grpId="1">
        <p:bldAsOne/>
      </p:bldGraphic>
      <p:bldGraphic spid="11" grpId="0">
        <p:bldAsOne/>
      </p:bldGraphic>
      <p:bldGraphic spid="11" grpId="1">
        <p:bldAsOne/>
      </p:bldGraphic>
      <p:bldGraphic spid="14" grpId="0">
        <p:bldAsOne/>
      </p:bldGraphic>
      <p:bldGraphic spid="15" grpId="0">
        <p:bldAsOne/>
      </p:bldGraphic>
      <p:bldP spid="8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Method of Moments</a:t>
            </a:r>
            <a:endParaRPr kumimoji="1"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284449"/>
              </p:ext>
            </p:extLst>
          </p:nvPr>
        </p:nvGraphicFramePr>
        <p:xfrm>
          <a:off x="989013" y="2368550"/>
          <a:ext cx="14160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0" name="Equation" r:id="rId4" imgW="622300" imgH="228600" progId="Equation.DSMT4">
                  <p:embed/>
                </p:oleObj>
              </mc:Choice>
              <mc:Fallback>
                <p:oleObj name="Equation" r:id="rId4" imgW="622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9013" y="2368550"/>
                        <a:ext cx="141605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214012"/>
              </p:ext>
            </p:extLst>
          </p:nvPr>
        </p:nvGraphicFramePr>
        <p:xfrm>
          <a:off x="1132342" y="3221745"/>
          <a:ext cx="2349728" cy="223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1" name="Equation" r:id="rId6" imgW="1016000" imgH="965200" progId="Equation.DSMT4">
                  <p:embed/>
                </p:oleObj>
              </mc:Choice>
              <mc:Fallback>
                <p:oleObj name="Equation" r:id="rId6" imgW="10160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2342" y="3221745"/>
                        <a:ext cx="2349728" cy="2232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 2"/>
          <p:cNvGrpSpPr/>
          <p:nvPr/>
        </p:nvGrpSpPr>
        <p:grpSpPr>
          <a:xfrm>
            <a:off x="3774620" y="3927274"/>
            <a:ext cx="2468845" cy="410478"/>
            <a:chOff x="3774620" y="3927274"/>
            <a:chExt cx="2468845" cy="410478"/>
          </a:xfrm>
        </p:grpSpPr>
        <p:cxnSp>
          <p:nvCxnSpPr>
            <p:cNvPr id="7" name="直线箭头连接符 6"/>
            <p:cNvCxnSpPr/>
            <p:nvPr/>
          </p:nvCxnSpPr>
          <p:spPr>
            <a:xfrm>
              <a:off x="3774620" y="4337752"/>
              <a:ext cx="23261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3774620" y="3927274"/>
              <a:ext cx="2468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 smtClean="0"/>
                <a:t>Solve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the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equations</a:t>
              </a:r>
              <a:endParaRPr kumimoji="1" lang="zh-CN" altLang="en-US" dirty="0"/>
            </a:p>
          </p:txBody>
        </p:sp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30521"/>
              </p:ext>
            </p:extLst>
          </p:nvPr>
        </p:nvGraphicFramePr>
        <p:xfrm>
          <a:off x="6585683" y="4061466"/>
          <a:ext cx="379893" cy="552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2" name="Equation" r:id="rId8" imgW="139700" imgH="203200" progId="Equation.DSMT4">
                  <p:embed/>
                </p:oleObj>
              </mc:Choice>
              <mc:Fallback>
                <p:oleObj name="Equation" r:id="rId8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85683" y="4061466"/>
                        <a:ext cx="379893" cy="552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95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Topic model: document analysis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2267493" y="3338925"/>
            <a:ext cx="1905419" cy="956021"/>
            <a:chOff x="2267493" y="3338925"/>
            <a:chExt cx="1905419" cy="956021"/>
          </a:xfrm>
        </p:grpSpPr>
        <p:cxnSp>
          <p:nvCxnSpPr>
            <p:cNvPr id="8" name="肘形连接符 7"/>
            <p:cNvCxnSpPr/>
            <p:nvPr/>
          </p:nvCxnSpPr>
          <p:spPr>
            <a:xfrm rot="16200000" flipH="1">
              <a:off x="2273911" y="3332507"/>
              <a:ext cx="956021" cy="968857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/>
            <p:nvPr/>
          </p:nvCxnSpPr>
          <p:spPr>
            <a:xfrm rot="5400000">
              <a:off x="3226623" y="3348655"/>
              <a:ext cx="956017" cy="93656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 3"/>
          <p:cNvGrpSpPr/>
          <p:nvPr/>
        </p:nvGrpSpPr>
        <p:grpSpPr>
          <a:xfrm>
            <a:off x="1298641" y="2311563"/>
            <a:ext cx="6507474" cy="1027364"/>
            <a:chOff x="1298641" y="2311563"/>
            <a:chExt cx="6507474" cy="1027364"/>
          </a:xfrm>
        </p:grpSpPr>
        <p:sp>
          <p:nvSpPr>
            <p:cNvPr id="3" name="矩形 2"/>
            <p:cNvSpPr/>
            <p:nvPr/>
          </p:nvSpPr>
          <p:spPr>
            <a:xfrm>
              <a:off x="1298641" y="2311563"/>
              <a:ext cx="1937710" cy="10273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Foreground</a:t>
              </a:r>
            </a:p>
            <a:p>
              <a:pPr algn="ctr"/>
              <a:r>
                <a:rPr kumimoji="1" lang="en-US" altLang="zh-CN" dirty="0" smtClean="0"/>
                <a:t>Models</a:t>
              </a:r>
              <a:endParaRPr kumimoji="1"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236351" y="2311565"/>
              <a:ext cx="2632054" cy="10273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Neutral</a:t>
              </a:r>
            </a:p>
            <a:p>
              <a:pPr algn="ctr"/>
              <a:r>
                <a:rPr kumimoji="1" lang="en-US" altLang="zh-CN" dirty="0" smtClean="0"/>
                <a:t>Models</a:t>
              </a:r>
              <a:endParaRPr kumimoji="1"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868405" y="2311565"/>
              <a:ext cx="1937710" cy="10273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Background</a:t>
              </a:r>
            </a:p>
            <a:p>
              <a:pPr algn="ctr"/>
              <a:r>
                <a:rPr kumimoji="1" lang="en-US" altLang="zh-CN" dirty="0" smtClean="0"/>
                <a:t>Models</a:t>
              </a:r>
              <a:endParaRPr kumimoji="1" lang="zh-CN" altLang="en-US" dirty="0"/>
            </a:p>
          </p:txBody>
        </p:sp>
      </p:grpSp>
      <p:grpSp>
        <p:nvGrpSpPr>
          <p:cNvPr id="6" name="组 5"/>
          <p:cNvGrpSpPr/>
          <p:nvPr/>
        </p:nvGrpSpPr>
        <p:grpSpPr>
          <a:xfrm>
            <a:off x="5012584" y="3338928"/>
            <a:ext cx="1824676" cy="956020"/>
            <a:chOff x="5012584" y="3338928"/>
            <a:chExt cx="1824676" cy="956020"/>
          </a:xfrm>
        </p:grpSpPr>
        <p:cxnSp>
          <p:nvCxnSpPr>
            <p:cNvPr id="22" name="肘形连接符 21"/>
            <p:cNvCxnSpPr/>
            <p:nvPr/>
          </p:nvCxnSpPr>
          <p:spPr>
            <a:xfrm rot="16200000" flipH="1">
              <a:off x="4962486" y="3389026"/>
              <a:ext cx="956018" cy="85582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连接符 23"/>
            <p:cNvCxnSpPr>
              <a:stCxn id="13" idx="2"/>
            </p:cNvCxnSpPr>
            <p:nvPr/>
          </p:nvCxnSpPr>
          <p:spPr>
            <a:xfrm rot="5400000">
              <a:off x="5874823" y="3332510"/>
              <a:ext cx="956020" cy="968855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 11"/>
          <p:cNvGrpSpPr/>
          <p:nvPr/>
        </p:nvGrpSpPr>
        <p:grpSpPr>
          <a:xfrm>
            <a:off x="4684356" y="4294944"/>
            <a:ext cx="2579469" cy="2281364"/>
            <a:chOff x="4684356" y="4294944"/>
            <a:chExt cx="2579469" cy="2281364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/>
            <a:srcRect b="26968"/>
            <a:stretch/>
          </p:blipFill>
          <p:spPr>
            <a:xfrm>
              <a:off x="4934634" y="4294944"/>
              <a:ext cx="1867542" cy="1912032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4684356" y="6206976"/>
              <a:ext cx="2579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chemeClr val="accent1"/>
                  </a:solidFill>
                </a:rPr>
                <a:t>Irrelevant</a:t>
              </a:r>
              <a:r>
                <a:rPr kumimoji="1" lang="zh-CN" altLang="en-US" b="1" dirty="0" smtClean="0">
                  <a:solidFill>
                    <a:schemeClr val="accent1"/>
                  </a:solidFill>
                </a:rPr>
                <a:t> </a:t>
              </a:r>
              <a:r>
                <a:rPr kumimoji="1" lang="en-US" altLang="zh-CN" b="1" dirty="0" smtClean="0">
                  <a:solidFill>
                    <a:schemeClr val="accent1"/>
                  </a:solidFill>
                </a:rPr>
                <a:t>documents</a:t>
              </a:r>
              <a:endParaRPr kumimoji="1"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2041818" y="4327712"/>
            <a:ext cx="2389065" cy="2248592"/>
            <a:chOff x="2041818" y="4327712"/>
            <a:chExt cx="2389065" cy="2248592"/>
          </a:xfrm>
        </p:grpSpPr>
        <p:pic>
          <p:nvPicPr>
            <p:cNvPr id="35" name="图片 34" descr="acm_sym_4c_grad_pos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983" y="4327712"/>
              <a:ext cx="1637888" cy="163788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041818" y="6206972"/>
              <a:ext cx="2389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chemeClr val="accent1"/>
                  </a:solidFill>
                </a:rPr>
                <a:t>Computer</a:t>
              </a:r>
              <a:r>
                <a:rPr kumimoji="1" lang="zh-CN" altLang="en-US" b="1" dirty="0" smtClean="0">
                  <a:solidFill>
                    <a:schemeClr val="accent1"/>
                  </a:solidFill>
                </a:rPr>
                <a:t> </a:t>
              </a:r>
              <a:r>
                <a:rPr kumimoji="1" lang="en-US" altLang="zh-CN" b="1" dirty="0" smtClean="0">
                  <a:solidFill>
                    <a:schemeClr val="accent1"/>
                  </a:solidFill>
                </a:rPr>
                <a:t>science</a:t>
              </a:r>
              <a:endParaRPr kumimoji="1" lang="zh-CN" alt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38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520165" cy="1143000"/>
          </a:xfrm>
        </p:spPr>
        <p:txBody>
          <a:bodyPr/>
          <a:lstStyle/>
          <a:p>
            <a:r>
              <a:rPr kumimoji="1" lang="en-US" altLang="zh-CN" dirty="0" smtClean="0"/>
              <a:t>Topic model: document analysis</a:t>
            </a:r>
            <a:endParaRPr kumimoji="1" lang="zh-CN" altLang="en-US" dirty="0"/>
          </a:p>
        </p:txBody>
      </p:sp>
      <p:grpSp>
        <p:nvGrpSpPr>
          <p:cNvPr id="21" name="组 20"/>
          <p:cNvGrpSpPr/>
          <p:nvPr/>
        </p:nvGrpSpPr>
        <p:grpSpPr>
          <a:xfrm>
            <a:off x="804010" y="2917994"/>
            <a:ext cx="1798118" cy="1726540"/>
            <a:chOff x="804010" y="2418581"/>
            <a:chExt cx="1798118" cy="1726540"/>
          </a:xfrm>
        </p:grpSpPr>
        <p:sp>
          <p:nvSpPr>
            <p:cNvPr id="5" name="矩形 4"/>
            <p:cNvSpPr/>
            <p:nvPr/>
          </p:nvSpPr>
          <p:spPr>
            <a:xfrm>
              <a:off x="804010" y="2418581"/>
              <a:ext cx="1798118" cy="4994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Corpus(</a:t>
              </a:r>
              <a:r>
                <a:rPr kumimoji="1" lang="zh-CN" altLang="en-US" dirty="0" smtClean="0"/>
                <a:t>文集</a:t>
              </a:r>
              <a:r>
                <a:rPr kumimoji="1" lang="en-US" altLang="zh-CN" dirty="0" smtClean="0"/>
                <a:t>)</a:t>
              </a:r>
              <a:endParaRPr kumimoji="1"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804010" y="3674246"/>
              <a:ext cx="1798118" cy="470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Mixture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model</a:t>
              </a:r>
              <a:endParaRPr kumimoji="1" lang="zh-CN" altLang="en-US" dirty="0"/>
            </a:p>
          </p:txBody>
        </p:sp>
        <p:cxnSp>
          <p:nvCxnSpPr>
            <p:cNvPr id="18" name="直线箭头连接符 17"/>
            <p:cNvCxnSpPr>
              <a:stCxn id="12" idx="0"/>
            </p:cNvCxnSpPr>
            <p:nvPr/>
          </p:nvCxnSpPr>
          <p:spPr>
            <a:xfrm flipV="1">
              <a:off x="1703069" y="2917994"/>
              <a:ext cx="0" cy="75625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 21"/>
          <p:cNvGrpSpPr/>
          <p:nvPr/>
        </p:nvGrpSpPr>
        <p:grpSpPr>
          <a:xfrm>
            <a:off x="3753482" y="2917994"/>
            <a:ext cx="1548768" cy="1726540"/>
            <a:chOff x="3753482" y="2418581"/>
            <a:chExt cx="1548768" cy="1726540"/>
          </a:xfrm>
        </p:grpSpPr>
        <p:sp>
          <p:nvSpPr>
            <p:cNvPr id="16" name="矩形 15"/>
            <p:cNvSpPr/>
            <p:nvPr/>
          </p:nvSpPr>
          <p:spPr>
            <a:xfrm>
              <a:off x="3753482" y="2418581"/>
              <a:ext cx="1548768" cy="4994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Document</a:t>
              </a:r>
              <a:endParaRPr kumimoji="1" lang="zh-CN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753482" y="3674246"/>
              <a:ext cx="1548768" cy="4708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A</a:t>
              </a:r>
              <a:r>
                <a:rPr kumimoji="1" lang="zh-CN" altLang="en-US" dirty="0" smtClean="0"/>
                <a:t> </a:t>
              </a:r>
              <a:r>
                <a:rPr kumimoji="1" lang="en-US" altLang="zh-CN" dirty="0" smtClean="0"/>
                <a:t>model</a:t>
              </a:r>
              <a:endParaRPr kumimoji="1" lang="zh-CN" altLang="en-US" dirty="0"/>
            </a:p>
          </p:txBody>
        </p:sp>
        <p:cxnSp>
          <p:nvCxnSpPr>
            <p:cNvPr id="20" name="直线箭头连接符 19"/>
            <p:cNvCxnSpPr>
              <a:stCxn id="23" idx="0"/>
              <a:endCxn id="16" idx="2"/>
            </p:cNvCxnSpPr>
            <p:nvPr/>
          </p:nvCxnSpPr>
          <p:spPr>
            <a:xfrm flipV="1">
              <a:off x="4527866" y="2917994"/>
              <a:ext cx="0" cy="75625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 23"/>
          <p:cNvGrpSpPr/>
          <p:nvPr/>
        </p:nvGrpSpPr>
        <p:grpSpPr>
          <a:xfrm>
            <a:off x="6621908" y="2917994"/>
            <a:ext cx="1798118" cy="2035006"/>
            <a:chOff x="6621908" y="2418581"/>
            <a:chExt cx="1798118" cy="2035006"/>
          </a:xfrm>
        </p:grpSpPr>
        <p:sp>
          <p:nvSpPr>
            <p:cNvPr id="17" name="矩形 16"/>
            <p:cNvSpPr/>
            <p:nvPr/>
          </p:nvSpPr>
          <p:spPr>
            <a:xfrm>
              <a:off x="6621908" y="2418581"/>
              <a:ext cx="1798118" cy="4994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Word</a:t>
              </a:r>
              <a:endParaRPr kumimoji="1"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621908" y="3674246"/>
              <a:ext cx="1798118" cy="7793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Word distribution</a:t>
              </a:r>
              <a:endParaRPr kumimoji="1" lang="zh-CN" altLang="en-US" dirty="0"/>
            </a:p>
          </p:txBody>
        </p:sp>
        <p:cxnSp>
          <p:nvCxnSpPr>
            <p:cNvPr id="26" name="直线箭头连接符 25"/>
            <p:cNvCxnSpPr>
              <a:endCxn id="17" idx="2"/>
            </p:cNvCxnSpPr>
            <p:nvPr/>
          </p:nvCxnSpPr>
          <p:spPr>
            <a:xfrm flipV="1">
              <a:off x="7520967" y="2917994"/>
              <a:ext cx="0" cy="756252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 5"/>
          <p:cNvGrpSpPr/>
          <p:nvPr/>
        </p:nvGrpSpPr>
        <p:grpSpPr>
          <a:xfrm>
            <a:off x="2650022" y="4003613"/>
            <a:ext cx="1151354" cy="400925"/>
            <a:chOff x="2602128" y="4003613"/>
            <a:chExt cx="1151354" cy="400925"/>
          </a:xfrm>
        </p:grpSpPr>
        <p:cxnSp>
          <p:nvCxnSpPr>
            <p:cNvPr id="28" name="直线箭头连接符 27"/>
            <p:cNvCxnSpPr/>
            <p:nvPr/>
          </p:nvCxnSpPr>
          <p:spPr>
            <a:xfrm>
              <a:off x="2602128" y="4404538"/>
              <a:ext cx="11513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661090"/>
                </p:ext>
              </p:extLst>
            </p:nvPr>
          </p:nvGraphicFramePr>
          <p:xfrm>
            <a:off x="2855614" y="4003613"/>
            <a:ext cx="370085" cy="400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" name="Equation" r:id="rId4" imgW="152400" imgH="165100" progId="Equation.DSMT4">
                    <p:embed/>
                  </p:oleObj>
                </mc:Choice>
                <mc:Fallback>
                  <p:oleObj name="Equation" r:id="rId4" imgW="152400" imgH="165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55614" y="4003613"/>
                          <a:ext cx="370085" cy="400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 7"/>
          <p:cNvGrpSpPr/>
          <p:nvPr/>
        </p:nvGrpSpPr>
        <p:grpSpPr>
          <a:xfrm>
            <a:off x="5302250" y="3895846"/>
            <a:ext cx="1262063" cy="555625"/>
            <a:chOff x="5319184" y="2276596"/>
            <a:chExt cx="1262063" cy="555625"/>
          </a:xfrm>
        </p:grpSpPr>
        <p:cxnSp>
          <p:nvCxnSpPr>
            <p:cNvPr id="29" name="直线箭头连接符 28"/>
            <p:cNvCxnSpPr/>
            <p:nvPr/>
          </p:nvCxnSpPr>
          <p:spPr>
            <a:xfrm>
              <a:off x="5319184" y="2792451"/>
              <a:ext cx="12620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对象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0209376"/>
                </p:ext>
              </p:extLst>
            </p:nvPr>
          </p:nvGraphicFramePr>
          <p:xfrm>
            <a:off x="5319184" y="2276596"/>
            <a:ext cx="1262063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" name="Equation" r:id="rId6" imgW="520700" imgH="228600" progId="Equation.DSMT4">
                    <p:embed/>
                  </p:oleObj>
                </mc:Choice>
                <mc:Fallback>
                  <p:oleObj name="Equation" r:id="rId6" imgW="5207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19184" y="2276596"/>
                          <a:ext cx="1262063" cy="555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66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广场">
  <a:themeElements>
    <a:clrScheme name="广场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广场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广场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广场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广场">
    <a:majorFont>
      <a:latin typeface="Century Gothic"/>
      <a:ea typeface=""/>
      <a:cs typeface=""/>
      <a:font script="Jpan" typeface="メイリオ"/>
      <a:font script="Hans" typeface="宋体"/>
      <a:font script="Hant" typeface="新細明體"/>
    </a:majorFont>
    <a:minorFont>
      <a:latin typeface="Century Gothic"/>
      <a:ea typeface=""/>
      <a:cs typeface=""/>
      <a:font script="Jpan" typeface="メイリオ"/>
      <a:font script="Hans" typeface="宋体"/>
      <a:font script="Hant" typeface="新細明體"/>
    </a:minorFont>
  </a:fontScheme>
  <a:fmtScheme name="广场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广场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广场">
    <a:majorFont>
      <a:latin typeface="Century Gothic"/>
      <a:ea typeface=""/>
      <a:cs typeface=""/>
      <a:font script="Jpan" typeface="メイリオ"/>
      <a:font script="Hans" typeface="宋体"/>
      <a:font script="Hant" typeface="新細明體"/>
    </a:majorFont>
    <a:minorFont>
      <a:latin typeface="Century Gothic"/>
      <a:ea typeface=""/>
      <a:cs typeface=""/>
      <a:font script="Jpan" typeface="メイリオ"/>
      <a:font script="Hans" typeface="宋体"/>
      <a:font script="Hant" typeface="新細明體"/>
    </a:minorFont>
  </a:fontScheme>
  <a:fmtScheme name="广场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广场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广场">
    <a:majorFont>
      <a:latin typeface="Century Gothic"/>
      <a:ea typeface=""/>
      <a:cs typeface=""/>
      <a:font script="Jpan" typeface="メイリオ"/>
      <a:font script="Hans" typeface="宋体"/>
      <a:font script="Hant" typeface="新細明體"/>
    </a:majorFont>
    <a:minorFont>
      <a:latin typeface="Century Gothic"/>
      <a:ea typeface=""/>
      <a:cs typeface=""/>
      <a:font script="Jpan" typeface="メイリオ"/>
      <a:font script="Hans" typeface="宋体"/>
      <a:font script="Hant" typeface="新細明體"/>
    </a:minorFont>
  </a:fontScheme>
  <a:fmtScheme name="广场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广场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广场">
    <a:majorFont>
      <a:latin typeface="Century Gothic"/>
      <a:ea typeface=""/>
      <a:cs typeface=""/>
      <a:font script="Jpan" typeface="メイリオ"/>
      <a:font script="Hans" typeface="宋体"/>
      <a:font script="Hant" typeface="新細明體"/>
    </a:majorFont>
    <a:minorFont>
      <a:latin typeface="Century Gothic"/>
      <a:ea typeface=""/>
      <a:cs typeface=""/>
      <a:font script="Jpan" typeface="メイリオ"/>
      <a:font script="Hans" typeface="宋体"/>
      <a:font script="Hant" typeface="新細明體"/>
    </a:minorFont>
  </a:fontScheme>
  <a:fmtScheme name="广场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广场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广场">
    <a:majorFont>
      <a:latin typeface="Century Gothic"/>
      <a:ea typeface=""/>
      <a:cs typeface=""/>
      <a:font script="Jpan" typeface="メイリオ"/>
      <a:font script="Hans" typeface="宋体"/>
      <a:font script="Hant" typeface="新細明體"/>
    </a:majorFont>
    <a:minorFont>
      <a:latin typeface="Century Gothic"/>
      <a:ea typeface=""/>
      <a:cs typeface=""/>
      <a:font script="Jpan" typeface="メイリオ"/>
      <a:font script="Hans" typeface="宋体"/>
      <a:font script="Hant" typeface="新細明體"/>
    </a:minorFont>
  </a:fontScheme>
  <a:fmtScheme name="广场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广场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  <a:fontScheme name="广场">
    <a:majorFont>
      <a:latin typeface="Century Gothic"/>
      <a:ea typeface=""/>
      <a:cs typeface=""/>
      <a:font script="Jpan" typeface="メイリオ"/>
      <a:font script="Hans" typeface="宋体"/>
      <a:font script="Hant" typeface="新細明體"/>
    </a:majorFont>
    <a:minorFont>
      <a:latin typeface="Century Gothic"/>
      <a:ea typeface=""/>
      <a:cs typeface=""/>
      <a:font script="Jpan" typeface="メイリオ"/>
      <a:font script="Hans" typeface="宋体"/>
      <a:font script="Hant" typeface="新細明體"/>
    </a:minorFont>
  </a:fontScheme>
  <a:fmtScheme name="广场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5000"/>
            </a:schemeClr>
          </a:gs>
          <a:gs pos="100000">
            <a:schemeClr val="phClr">
              <a:tint val="100000"/>
              <a:shade val="100000"/>
              <a:satMod val="135000"/>
            </a:schemeClr>
          </a:gs>
        </a:gsLst>
        <a:lin ang="16200000" scaled="1"/>
      </a:gradFill>
      <a:gradFill rotWithShape="1">
        <a:gsLst>
          <a:gs pos="0">
            <a:schemeClr val="phClr">
              <a:shade val="70000"/>
              <a:satMod val="120000"/>
            </a:schemeClr>
          </a:gs>
          <a:gs pos="35000">
            <a:schemeClr val="phClr">
              <a:shade val="100000"/>
              <a:satMod val="150000"/>
            </a:schemeClr>
          </a:gs>
          <a:gs pos="70000">
            <a:schemeClr val="phClr">
              <a:tint val="100000"/>
              <a:shade val="100000"/>
              <a:satMod val="200000"/>
              <a:greenMod val="100000"/>
            </a:schemeClr>
          </a:gs>
          <a:gs pos="100000">
            <a:schemeClr val="phClr">
              <a:tint val="100000"/>
              <a:shade val="100000"/>
              <a:satMod val="250000"/>
              <a:greenMod val="100000"/>
            </a:schemeClr>
          </a:gs>
        </a:gsLst>
        <a:lin ang="16200000" scaled="1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a:effectStyle>
      <a:effectStyle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chemeClr val="phClr">
              <a:tint val="6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广场.thmx</Template>
  <TotalTime>4143</TotalTime>
  <Words>1368</Words>
  <Application>Microsoft Macintosh PowerPoint</Application>
  <PresentationFormat>全屏显示(4:3)</PresentationFormat>
  <Paragraphs>240</Paragraphs>
  <Slides>24</Slides>
  <Notes>21</Notes>
  <HiddenSlides>7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广场</vt:lpstr>
      <vt:lpstr>Equation</vt:lpstr>
      <vt:lpstr> How to extract information you want? </vt:lpstr>
      <vt:lpstr>What makes her gorgeous?</vt:lpstr>
      <vt:lpstr>Which one better represents the difference</vt:lpstr>
      <vt:lpstr>Model and Mixture Model</vt:lpstr>
      <vt:lpstr>Model and Mixture Model</vt:lpstr>
      <vt:lpstr>Model and Mixture Model</vt:lpstr>
      <vt:lpstr>Method of Moments</vt:lpstr>
      <vt:lpstr>Topic model: document analysis</vt:lpstr>
      <vt:lpstr>Topic model: document analysis</vt:lpstr>
      <vt:lpstr>Topic model: document analysis</vt:lpstr>
      <vt:lpstr>Topic model: document analysis</vt:lpstr>
      <vt:lpstr>Moment construction</vt:lpstr>
      <vt:lpstr>Moment construction</vt:lpstr>
      <vt:lpstr>Moment Construction</vt:lpstr>
      <vt:lpstr>Moment Construction</vt:lpstr>
      <vt:lpstr>Moment Construction</vt:lpstr>
      <vt:lpstr>Eliminate background models</vt:lpstr>
      <vt:lpstr>Eliminate background models</vt:lpstr>
      <vt:lpstr>Eliminate background models</vt:lpstr>
      <vt:lpstr>Parameter estimation</vt:lpstr>
      <vt:lpstr>Parameter estimation</vt:lpstr>
      <vt:lpstr>Parameter estimation</vt:lpstr>
      <vt:lpstr>Parameter estimation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it interesting </dc:title>
  <dc:creator>倩茹 李</dc:creator>
  <cp:lastModifiedBy>倩茹 李</cp:lastModifiedBy>
  <cp:revision>379</cp:revision>
  <dcterms:created xsi:type="dcterms:W3CDTF">2015-05-31T01:53:10Z</dcterms:created>
  <dcterms:modified xsi:type="dcterms:W3CDTF">2015-06-05T01:51:05Z</dcterms:modified>
</cp:coreProperties>
</file>