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79" r:id="rId4"/>
    <p:sldId id="258" r:id="rId5"/>
    <p:sldId id="259" r:id="rId6"/>
    <p:sldId id="263" r:id="rId7"/>
    <p:sldId id="28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10" autoAdjust="0"/>
  </p:normalViewPr>
  <p:slideViewPr>
    <p:cSldViewPr>
      <p:cViewPr varScale="1">
        <p:scale>
          <a:sx n="82" d="100"/>
          <a:sy n="82" d="100"/>
        </p:scale>
        <p:origin x="-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EE2D0-E45A-4A59-820E-3D657912B42D}" type="datetimeFigureOut">
              <a:rPr lang="zh-CN" altLang="en-US" smtClean="0"/>
              <a:pPr/>
              <a:t>15/11/5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6FD9A-D1EF-4DF8-9457-C3E8C5ACA03B}" type="slidenum">
              <a:rPr lang="zh-CN" altLang="en-US" smtClean="0"/>
              <a:pPr/>
              <a:t>‹#›</a:t>
            </a:fld>
            <a:endParaRPr lang="zh-CN" altLang="en-US"/>
          </a:p>
        </p:txBody>
      </p:sp>
    </p:spTree>
    <p:extLst>
      <p:ext uri="{BB962C8B-B14F-4D97-AF65-F5344CB8AC3E}">
        <p14:creationId xmlns:p14="http://schemas.microsoft.com/office/powerpoint/2010/main" val="8228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FE16FD9A-D1EF-4DF8-9457-C3E8C5ACA03B}"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E16FD9A-D1EF-4DF8-9457-C3E8C5ACA03B}"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E16FD9A-D1EF-4DF8-9457-C3E8C5ACA03B}" type="slidenum">
              <a:rPr lang="zh-CN" altLang="en-US" smtClean="0"/>
              <a:pPr/>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15/11/5</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30820CF-B880-4189-942D-D702A7CBA730}" type="datetimeFigureOut">
              <a:rPr lang="zh-CN" altLang="en-US" smtClean="0"/>
              <a:pPr/>
              <a:t>15/11/5</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913308-F349-4B6D-A68A-DD1791B4A57B}" type="slidenum">
              <a:rPr lang="zh-CN" altLang="en-US" smtClean="0"/>
              <a:pPr/>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Project</a:t>
            </a:r>
            <a:r>
              <a:rPr lang="en-US" altLang="zh-CN" dirty="0" smtClean="0"/>
              <a:t> 1(</a:t>
            </a:r>
            <a:r>
              <a:rPr lang="zh-CN" altLang="en-US" sz="2400" dirty="0" smtClean="0"/>
              <a:t>上交时间：</a:t>
            </a:r>
            <a:r>
              <a:rPr lang="en-US" altLang="zh-CN" sz="2400" dirty="0" smtClean="0"/>
              <a:t>11</a:t>
            </a:r>
            <a:r>
              <a:rPr lang="zh-CN" altLang="en-US" sz="2400" dirty="0" smtClean="0"/>
              <a:t>月</a:t>
            </a:r>
            <a:r>
              <a:rPr lang="en-US" altLang="zh-CN" sz="2400" smtClean="0"/>
              <a:t>22</a:t>
            </a:r>
            <a:r>
              <a:rPr lang="zh-CN" altLang="en-US" sz="2400" smtClean="0"/>
              <a:t>号</a:t>
            </a:r>
            <a:r>
              <a:rPr lang="en-US" altLang="zh-CN" dirty="0" smtClean="0"/>
              <a:t>)</a:t>
            </a:r>
            <a:endParaRPr lang="zh-CN" altLang="en-US" dirty="0"/>
          </a:p>
        </p:txBody>
      </p:sp>
      <p:sp>
        <p:nvSpPr>
          <p:cNvPr id="3" name="副标题 2"/>
          <p:cNvSpPr>
            <a:spLocks noGrp="1"/>
          </p:cNvSpPr>
          <p:nvPr>
            <p:ph type="subTitle" idx="1"/>
          </p:nvPr>
        </p:nvSpPr>
        <p:spPr>
          <a:xfrm>
            <a:off x="1432560" y="2319342"/>
            <a:ext cx="7406640" cy="1752600"/>
          </a:xfrm>
        </p:spPr>
        <p:txBody>
          <a:bodyPr>
            <a:normAutofit/>
          </a:bodyPr>
          <a:lstStyle/>
          <a:p>
            <a:pPr>
              <a:spcBef>
                <a:spcPct val="0"/>
              </a:spcBef>
            </a:pPr>
            <a:r>
              <a:rPr lang="zh-CN" alt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建立一个搜索引擎</a:t>
            </a:r>
            <a:endParaRPr lang="zh-CN" alt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生成倒排文件</a:t>
            </a:r>
          </a:p>
        </p:txBody>
      </p:sp>
      <p:sp>
        <p:nvSpPr>
          <p:cNvPr id="3" name="内容占位符 2"/>
          <p:cNvSpPr>
            <a:spLocks noGrp="1"/>
          </p:cNvSpPr>
          <p:nvPr>
            <p:ph idx="1"/>
          </p:nvPr>
        </p:nvSpPr>
        <p:spPr/>
        <p:txBody>
          <a:bodyPr>
            <a:normAutofit/>
          </a:bodyPr>
          <a:lstStyle/>
          <a:p>
            <a:r>
              <a:rPr lang="en-US" altLang="zh-CN" dirty="0" smtClean="0"/>
              <a:t>(3) </a:t>
            </a:r>
            <a:r>
              <a:rPr lang="zh-CN" altLang="en-US" dirty="0" smtClean="0"/>
              <a:t>设计</a:t>
            </a:r>
            <a:r>
              <a:rPr lang="en-US" altLang="zh-CN" dirty="0" err="1" smtClean="0"/>
              <a:t>MapReduce</a:t>
            </a:r>
            <a:r>
              <a:rPr lang="zh-CN" altLang="en-US" dirty="0" smtClean="0"/>
              <a:t>算法，生成倒排表。</a:t>
            </a:r>
            <a:endParaRPr lang="en-US" altLang="zh-CN" dirty="0" smtClean="0"/>
          </a:p>
          <a:p>
            <a:pPr marL="82296" indent="0">
              <a:buNone/>
            </a:pPr>
            <a:r>
              <a:rPr lang="en-US" altLang="zh-CN" dirty="0"/>
              <a:t> </a:t>
            </a:r>
            <a:r>
              <a:rPr lang="en-US" altLang="zh-CN" dirty="0" smtClean="0"/>
              <a:t> </a:t>
            </a:r>
            <a:r>
              <a:rPr lang="zh-CN" altLang="en-US" dirty="0" smtClean="0"/>
              <a:t>倒排表文件由若干个记录组成，每个记  </a:t>
            </a:r>
            <a:endParaRPr lang="en-US" altLang="zh-CN" dirty="0" smtClean="0"/>
          </a:p>
          <a:p>
            <a:pPr marL="82296" indent="0">
              <a:buNone/>
            </a:pPr>
            <a:r>
              <a:rPr lang="en-US" altLang="zh-CN" dirty="0"/>
              <a:t> </a:t>
            </a:r>
            <a:r>
              <a:rPr lang="en-US" altLang="zh-CN" dirty="0" smtClean="0"/>
              <a:t> </a:t>
            </a:r>
            <a:r>
              <a:rPr lang="zh-CN" altLang="en-US" dirty="0" smtClean="0"/>
              <a:t>录的形式为：</a:t>
            </a:r>
            <a:endParaRPr lang="en-US" altLang="zh-CN" dirty="0" smtClean="0"/>
          </a:p>
          <a:p>
            <a:pPr marL="82296" indent="0">
              <a:buNone/>
            </a:pPr>
            <a:r>
              <a:rPr lang="en-US" altLang="zh-CN" dirty="0"/>
              <a:t> </a:t>
            </a:r>
            <a:r>
              <a:rPr lang="en-US" altLang="zh-CN" dirty="0" smtClean="0"/>
              <a:t>   TERM+</a:t>
            </a:r>
            <a:r>
              <a:rPr lang="zh-CN" altLang="en-US" dirty="0" smtClean="0"/>
              <a:t>空格</a:t>
            </a:r>
            <a:r>
              <a:rPr lang="en-US" altLang="zh-CN" dirty="0" smtClean="0"/>
              <a:t>+MULTI_INFO</a:t>
            </a:r>
          </a:p>
          <a:p>
            <a:pPr marL="82296" indent="0">
              <a:buNone/>
            </a:pPr>
            <a:r>
              <a:rPr lang="en-US" altLang="zh-CN" dirty="0"/>
              <a:t> </a:t>
            </a:r>
            <a:r>
              <a:rPr lang="en-US" altLang="zh-CN" dirty="0" smtClean="0"/>
              <a:t>  TERM </a:t>
            </a:r>
            <a:r>
              <a:rPr lang="zh-CN" altLang="en-US" dirty="0" smtClean="0"/>
              <a:t>是用分词软件切分出来的一个词 </a:t>
            </a:r>
            <a:endParaRPr lang="en-US" altLang="zh-CN" dirty="0" smtClean="0"/>
          </a:p>
          <a:p>
            <a:pPr marL="82296" indent="0">
              <a:buNone/>
            </a:pPr>
            <a:r>
              <a:rPr lang="en-US" altLang="zh-CN" dirty="0"/>
              <a:t> </a:t>
            </a:r>
            <a:r>
              <a:rPr lang="en-US" altLang="zh-CN" dirty="0" smtClean="0"/>
              <a:t>  MULTI_INFO </a:t>
            </a:r>
            <a:r>
              <a:rPr lang="zh-CN" altLang="en-US" dirty="0" smtClean="0"/>
              <a:t>由多个单条帖子信息组成。</a:t>
            </a:r>
            <a:endParaRPr lang="en-US" altLang="zh-CN" dirty="0" smtClean="0"/>
          </a:p>
          <a:p>
            <a:pPr marL="82296" indent="0">
              <a:buNone/>
            </a:pPr>
            <a:r>
              <a:rPr lang="en-US" altLang="zh-CN" dirty="0"/>
              <a:t> </a:t>
            </a:r>
            <a:r>
              <a:rPr lang="en-US" altLang="zh-CN" dirty="0" smtClean="0"/>
              <a:t>  MULTI_INFO= SINGLE_INFO;………    </a:t>
            </a:r>
          </a:p>
          <a:p>
            <a:pPr marL="82296" indent="0">
              <a:buNone/>
            </a:pPr>
            <a:r>
              <a:rPr lang="en-US" altLang="zh-CN" dirty="0"/>
              <a:t> </a:t>
            </a:r>
            <a:r>
              <a:rPr lang="en-US" altLang="zh-CN" dirty="0" smtClean="0"/>
              <a:t>  SINGLE_INFO=DID;RANK;POSITIONS </a:t>
            </a:r>
            <a:endParaRPr lang="zh-CN" altLang="en-US" dirty="0"/>
          </a:p>
        </p:txBody>
      </p:sp>
    </p:spTree>
    <p:extLst>
      <p:ext uri="{BB962C8B-B14F-4D97-AF65-F5344CB8AC3E}">
        <p14:creationId xmlns:p14="http://schemas.microsoft.com/office/powerpoint/2010/main" val="5334184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生成倒排文件</a:t>
            </a:r>
          </a:p>
        </p:txBody>
      </p:sp>
      <p:sp>
        <p:nvSpPr>
          <p:cNvPr id="3" name="内容占位符 2"/>
          <p:cNvSpPr>
            <a:spLocks noGrp="1"/>
          </p:cNvSpPr>
          <p:nvPr>
            <p:ph idx="1"/>
          </p:nvPr>
        </p:nvSpPr>
        <p:spPr/>
        <p:txBody>
          <a:bodyPr/>
          <a:lstStyle/>
          <a:p>
            <a:r>
              <a:rPr lang="en-US" altLang="zh-CN" dirty="0" smtClean="0"/>
              <a:t>DID: </a:t>
            </a:r>
            <a:r>
              <a:rPr lang="zh-CN" altLang="en-US" dirty="0" smtClean="0"/>
              <a:t>唯一指定一个帖子的</a:t>
            </a:r>
            <a:r>
              <a:rPr lang="en-US" altLang="zh-CN" dirty="0" smtClean="0"/>
              <a:t>id</a:t>
            </a:r>
          </a:p>
          <a:p>
            <a:r>
              <a:rPr lang="en-US" altLang="zh-CN" dirty="0" smtClean="0"/>
              <a:t>RANK: </a:t>
            </a:r>
            <a:r>
              <a:rPr lang="zh-CN" altLang="en-US" dirty="0" smtClean="0"/>
              <a:t>本记录中， </a:t>
            </a:r>
            <a:r>
              <a:rPr lang="en-US" altLang="zh-CN" dirty="0" smtClean="0"/>
              <a:t>TERM</a:t>
            </a:r>
            <a:r>
              <a:rPr lang="zh-CN" altLang="en-US" dirty="0" smtClean="0"/>
              <a:t>在该帖子里的</a:t>
            </a:r>
            <a:r>
              <a:rPr lang="en-US" altLang="zh-CN" dirty="0" smtClean="0"/>
              <a:t>rank</a:t>
            </a:r>
          </a:p>
          <a:p>
            <a:r>
              <a:rPr lang="en-US" altLang="zh-CN" dirty="0" smtClean="0"/>
              <a:t>POSITIONS:  TERM</a:t>
            </a:r>
            <a:r>
              <a:rPr lang="zh-CN" altLang="en-US" dirty="0" smtClean="0"/>
              <a:t>在该帖子里的位置</a:t>
            </a:r>
            <a:endParaRPr lang="en-US" altLang="zh-CN" dirty="0" smtClean="0"/>
          </a:p>
          <a:p>
            <a:endParaRPr lang="en-US" altLang="zh-CN" dirty="0"/>
          </a:p>
          <a:p>
            <a:r>
              <a:rPr lang="zh-CN" altLang="en-US" dirty="0" smtClean="0"/>
              <a:t>建立倒排表算法流程图如下：</a:t>
            </a:r>
            <a:endParaRPr lang="zh-CN" altLang="en-US" dirty="0"/>
          </a:p>
        </p:txBody>
      </p:sp>
    </p:spTree>
    <p:extLst>
      <p:ext uri="{BB962C8B-B14F-4D97-AF65-F5344CB8AC3E}">
        <p14:creationId xmlns:p14="http://schemas.microsoft.com/office/powerpoint/2010/main" val="30613560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15616" y="260648"/>
            <a:ext cx="7818072" cy="6408712"/>
          </a:xfrm>
        </p:spPr>
        <p:txBody>
          <a:bodyPr/>
          <a:lstStyle/>
          <a:p>
            <a:endParaRPr lang="en-US" altLang="zh-CN" dirty="0" smtClean="0"/>
          </a:p>
          <a:p>
            <a:endParaRPr lang="en-US" altLang="zh-CN" dirty="0"/>
          </a:p>
          <a:p>
            <a:endParaRPr lang="en-US" altLang="zh-CN" dirty="0" smtClean="0"/>
          </a:p>
          <a:p>
            <a:pPr marL="82296" indent="0">
              <a:buNone/>
            </a:pPr>
            <a:endParaRPr lang="en-US" altLang="zh-CN" dirty="0" smtClean="0"/>
          </a:p>
          <a:p>
            <a:pPr marL="82296" indent="0">
              <a:buNone/>
            </a:pPr>
            <a:r>
              <a:rPr lang="en-US" altLang="zh-CN" dirty="0"/>
              <a:t> </a:t>
            </a:r>
            <a:r>
              <a:rPr lang="en-US" altLang="zh-CN" dirty="0" smtClean="0"/>
              <a:t>                                </a:t>
            </a:r>
            <a:r>
              <a:rPr lang="en-US" altLang="zh-CN" sz="2400" dirty="0" smtClean="0"/>
              <a:t>emit &lt;TERM, SINGLE_INFO&gt;</a:t>
            </a:r>
          </a:p>
          <a:p>
            <a:pPr marL="82296" indent="0">
              <a:buNone/>
            </a:pPr>
            <a:r>
              <a:rPr lang="en-US" altLang="zh-CN" dirty="0" smtClean="0"/>
              <a:t>      </a:t>
            </a:r>
          </a:p>
          <a:p>
            <a:pPr marL="82296" indent="0">
              <a:buNone/>
            </a:pPr>
            <a:endParaRPr lang="en-US" altLang="zh-CN" dirty="0"/>
          </a:p>
          <a:p>
            <a:pPr marL="82296" indent="0">
              <a:buNone/>
            </a:pPr>
            <a:r>
              <a:rPr lang="en-US" altLang="zh-CN" dirty="0" smtClean="0"/>
              <a:t>                                      </a:t>
            </a:r>
          </a:p>
          <a:p>
            <a:pPr marL="82296" indent="0">
              <a:buNone/>
            </a:pPr>
            <a:r>
              <a:rPr lang="en-US" altLang="zh-CN" dirty="0"/>
              <a:t> </a:t>
            </a:r>
            <a:r>
              <a:rPr lang="en-US" altLang="zh-CN" dirty="0" smtClean="0"/>
              <a:t>                                  </a:t>
            </a:r>
            <a:r>
              <a:rPr lang="en-US" altLang="zh-CN" sz="2400" dirty="0" smtClean="0"/>
              <a:t>emit &lt;TERM, MULTI_INFO&gt;</a:t>
            </a:r>
          </a:p>
          <a:p>
            <a:pPr marL="82296" indent="0">
              <a:buNone/>
            </a:pPr>
            <a:r>
              <a:rPr lang="en-US" altLang="zh-CN" dirty="0"/>
              <a:t> </a:t>
            </a:r>
            <a:r>
              <a:rPr lang="en-US" altLang="zh-CN" dirty="0" smtClean="0"/>
              <a:t>                                                       </a:t>
            </a:r>
            <a:endParaRPr lang="zh-CN" altLang="en-US" dirty="0"/>
          </a:p>
        </p:txBody>
      </p:sp>
      <p:sp>
        <p:nvSpPr>
          <p:cNvPr id="4" name="椭圆 3"/>
          <p:cNvSpPr/>
          <p:nvPr/>
        </p:nvSpPr>
        <p:spPr>
          <a:xfrm>
            <a:off x="2051720" y="197024"/>
            <a:ext cx="2016224" cy="64807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Key:offset</a:t>
            </a:r>
            <a:endParaRPr lang="zh-CN" altLang="en-US" dirty="0"/>
          </a:p>
        </p:txBody>
      </p:sp>
      <p:sp>
        <p:nvSpPr>
          <p:cNvPr id="5" name="椭圆 4"/>
          <p:cNvSpPr/>
          <p:nvPr/>
        </p:nvSpPr>
        <p:spPr>
          <a:xfrm>
            <a:off x="5580112" y="197024"/>
            <a:ext cx="2016224" cy="64807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Value:line</a:t>
            </a:r>
            <a:r>
              <a:rPr lang="en-US" altLang="zh-CN" dirty="0" smtClean="0"/>
              <a:t>(</a:t>
            </a:r>
            <a:r>
              <a:rPr lang="en-US" altLang="zh-CN" dirty="0" err="1" smtClean="0"/>
              <a:t>title,content</a:t>
            </a:r>
            <a:r>
              <a:rPr lang="en-US" altLang="zh-CN" dirty="0" smtClean="0"/>
              <a:t>)</a:t>
            </a:r>
            <a:endParaRPr lang="zh-CN" altLang="en-US" dirty="0"/>
          </a:p>
        </p:txBody>
      </p:sp>
      <p:sp>
        <p:nvSpPr>
          <p:cNvPr id="6" name="矩形 5"/>
          <p:cNvSpPr/>
          <p:nvPr/>
        </p:nvSpPr>
        <p:spPr>
          <a:xfrm>
            <a:off x="3275856" y="1484784"/>
            <a:ext cx="29523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Map:</a:t>
            </a:r>
            <a:r>
              <a:rPr lang="zh-CN" altLang="en-US" dirty="0" smtClean="0"/>
              <a:t>从</a:t>
            </a:r>
            <a:r>
              <a:rPr lang="en-US" altLang="zh-CN" dirty="0" smtClean="0"/>
              <a:t>title</a:t>
            </a:r>
            <a:r>
              <a:rPr lang="zh-CN" altLang="en-US" dirty="0" smtClean="0"/>
              <a:t>，</a:t>
            </a:r>
            <a:r>
              <a:rPr lang="en-US" altLang="zh-CN" dirty="0" smtClean="0"/>
              <a:t>content</a:t>
            </a:r>
            <a:r>
              <a:rPr lang="zh-CN" altLang="en-US" dirty="0" smtClean="0"/>
              <a:t>中切分出每个</a:t>
            </a:r>
            <a:r>
              <a:rPr lang="en-US" altLang="zh-CN" dirty="0" smtClean="0"/>
              <a:t>term</a:t>
            </a:r>
            <a:r>
              <a:rPr lang="zh-CN" altLang="en-US" dirty="0" smtClean="0"/>
              <a:t>，计算其</a:t>
            </a:r>
            <a:r>
              <a:rPr lang="en-US" altLang="zh-CN" dirty="0" smtClean="0"/>
              <a:t>rank</a:t>
            </a:r>
            <a:r>
              <a:rPr lang="zh-CN" altLang="en-US" dirty="0" smtClean="0"/>
              <a:t>， </a:t>
            </a:r>
            <a:r>
              <a:rPr lang="en-US" altLang="zh-CN" dirty="0" smtClean="0"/>
              <a:t>positions</a:t>
            </a:r>
            <a:r>
              <a:rPr lang="zh-CN" altLang="en-US" dirty="0" smtClean="0"/>
              <a:t>，将其封装成</a:t>
            </a:r>
            <a:r>
              <a:rPr lang="en-US" altLang="zh-CN" dirty="0" smtClean="0"/>
              <a:t>SINGLE_INFO</a:t>
            </a:r>
            <a:endParaRPr lang="zh-CN" altLang="en-US" dirty="0"/>
          </a:p>
        </p:txBody>
      </p:sp>
      <p:sp>
        <p:nvSpPr>
          <p:cNvPr id="7" name="下箭头 6"/>
          <p:cNvSpPr/>
          <p:nvPr/>
        </p:nvSpPr>
        <p:spPr>
          <a:xfrm>
            <a:off x="4662010" y="2641140"/>
            <a:ext cx="144016" cy="802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p:cNvCxnSpPr>
            <a:endCxn id="6" idx="0"/>
          </p:cNvCxnSpPr>
          <p:nvPr/>
        </p:nvCxnSpPr>
        <p:spPr>
          <a:xfrm>
            <a:off x="3059832" y="845096"/>
            <a:ext cx="1692188" cy="639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stCxn id="5" idx="4"/>
          </p:cNvCxnSpPr>
          <p:nvPr/>
        </p:nvCxnSpPr>
        <p:spPr>
          <a:xfrm flipH="1">
            <a:off x="4842030" y="845096"/>
            <a:ext cx="1746194" cy="639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280030" y="3439906"/>
            <a:ext cx="2952328" cy="1141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Reduce: </a:t>
            </a:r>
            <a:r>
              <a:rPr lang="zh-CN" altLang="en-US" dirty="0" smtClean="0"/>
              <a:t>统计收到的</a:t>
            </a:r>
            <a:r>
              <a:rPr lang="en-US" altLang="zh-CN" dirty="0" smtClean="0"/>
              <a:t>value</a:t>
            </a:r>
            <a:r>
              <a:rPr lang="zh-CN" altLang="en-US" dirty="0" smtClean="0"/>
              <a:t>含有的</a:t>
            </a:r>
            <a:r>
              <a:rPr lang="en-US" altLang="zh-CN" dirty="0" smtClean="0"/>
              <a:t>SIGNLE_INFO</a:t>
            </a:r>
            <a:r>
              <a:rPr lang="zh-CN" altLang="en-US" dirty="0" smtClean="0"/>
              <a:t>的个数，更新</a:t>
            </a:r>
            <a:r>
              <a:rPr lang="en-US" altLang="zh-CN" dirty="0" smtClean="0"/>
              <a:t>rank</a:t>
            </a:r>
            <a:r>
              <a:rPr lang="zh-CN" altLang="en-US" dirty="0" smtClean="0"/>
              <a:t>值， 将其封装成</a:t>
            </a:r>
            <a:r>
              <a:rPr lang="en-US" altLang="zh-CN" dirty="0" smtClean="0"/>
              <a:t>MULTI_INFO</a:t>
            </a:r>
            <a:endParaRPr lang="zh-CN" altLang="en-US" dirty="0"/>
          </a:p>
        </p:txBody>
      </p:sp>
      <p:sp>
        <p:nvSpPr>
          <p:cNvPr id="15" name="下箭头 14"/>
          <p:cNvSpPr/>
          <p:nvPr/>
        </p:nvSpPr>
        <p:spPr>
          <a:xfrm>
            <a:off x="4716016" y="4581128"/>
            <a:ext cx="108012" cy="802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89902" y="5384122"/>
            <a:ext cx="2232248" cy="1176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Output file(</a:t>
            </a:r>
            <a:r>
              <a:rPr lang="zh-CN" altLang="en-US" dirty="0" smtClean="0"/>
              <a:t>倒排表</a:t>
            </a:r>
            <a:r>
              <a:rPr lang="en-US" altLang="zh-CN" dirty="0" smtClean="0"/>
              <a:t>)</a:t>
            </a:r>
            <a:endParaRPr lang="zh-CN" altLang="en-US" dirty="0"/>
          </a:p>
        </p:txBody>
      </p:sp>
    </p:spTree>
    <p:extLst>
      <p:ext uri="{BB962C8B-B14F-4D97-AF65-F5344CB8AC3E}">
        <p14:creationId xmlns:p14="http://schemas.microsoft.com/office/powerpoint/2010/main" val="34936883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建立二级索引</a:t>
            </a:r>
            <a:endParaRPr lang="zh-CN" altLang="en-US" dirty="0"/>
          </a:p>
        </p:txBody>
      </p:sp>
      <p:sp>
        <p:nvSpPr>
          <p:cNvPr id="3" name="内容占位符 2"/>
          <p:cNvSpPr>
            <a:spLocks noGrp="1"/>
          </p:cNvSpPr>
          <p:nvPr>
            <p:ph idx="1"/>
          </p:nvPr>
        </p:nvSpPr>
        <p:spPr/>
        <p:txBody>
          <a:bodyPr/>
          <a:lstStyle/>
          <a:p>
            <a:r>
              <a:rPr lang="zh-CN" altLang="en-US" dirty="0" smtClean="0"/>
              <a:t>若生成的倒排表非常大，可以考虑把倒排表分成一些较小的表，然后建立二级索引。</a:t>
            </a:r>
            <a:endParaRPr lang="en-US" altLang="zh-CN" dirty="0" smtClean="0"/>
          </a:p>
          <a:p>
            <a:r>
              <a:rPr lang="zh-CN" altLang="en-US" dirty="0" smtClean="0"/>
              <a:t>拆分倒排表的方法可以利用系统提供的</a:t>
            </a:r>
            <a:r>
              <a:rPr lang="en-US" altLang="zh-CN" dirty="0" err="1" smtClean="0"/>
              <a:t>Partitioner</a:t>
            </a:r>
            <a:r>
              <a:rPr lang="zh-CN" altLang="en-US" dirty="0" smtClean="0"/>
              <a:t>函数，将一张表平均拆分成几个小表</a:t>
            </a:r>
            <a:endParaRPr lang="en-US" altLang="zh-CN" dirty="0" smtClean="0"/>
          </a:p>
          <a:p>
            <a:r>
              <a:rPr lang="zh-CN" altLang="en-US" dirty="0" smtClean="0"/>
              <a:t>二级索引文件由若干词及其索引信息组成。</a:t>
            </a:r>
            <a:endParaRPr lang="en-US" altLang="zh-CN" dirty="0" smtClean="0"/>
          </a:p>
          <a:p>
            <a:endParaRPr lang="zh-CN" altLang="en-US" dirty="0"/>
          </a:p>
        </p:txBody>
      </p:sp>
    </p:spTree>
    <p:extLst>
      <p:ext uri="{BB962C8B-B14F-4D97-AF65-F5344CB8AC3E}">
        <p14:creationId xmlns:p14="http://schemas.microsoft.com/office/powerpoint/2010/main" val="20908896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建立二级索引</a:t>
            </a:r>
          </a:p>
        </p:txBody>
      </p:sp>
      <p:sp>
        <p:nvSpPr>
          <p:cNvPr id="3" name="内容占位符 2"/>
          <p:cNvSpPr>
            <a:spLocks noGrp="1"/>
          </p:cNvSpPr>
          <p:nvPr>
            <p:ph idx="1"/>
          </p:nvPr>
        </p:nvSpPr>
        <p:spPr/>
        <p:txBody>
          <a:bodyPr/>
          <a:lstStyle/>
          <a:p>
            <a:r>
              <a:rPr lang="zh-CN" altLang="en-US" dirty="0" smtClean="0"/>
              <a:t>例如：</a:t>
            </a:r>
            <a:endParaRPr lang="en-US" altLang="zh-CN" dirty="0" smtClean="0"/>
          </a:p>
          <a:p>
            <a:r>
              <a:rPr lang="en-US" altLang="zh-CN" dirty="0"/>
              <a:t> </a:t>
            </a:r>
            <a:r>
              <a:rPr lang="en-US" altLang="zh-CN" dirty="0" smtClean="0"/>
              <a:t>TERM+</a:t>
            </a:r>
            <a:r>
              <a:rPr lang="zh-CN" altLang="en-US" dirty="0" smtClean="0"/>
              <a:t>空格</a:t>
            </a:r>
            <a:r>
              <a:rPr lang="en-US" altLang="zh-CN" dirty="0" smtClean="0"/>
              <a:t>+INDEX_INFO</a:t>
            </a:r>
          </a:p>
          <a:p>
            <a:r>
              <a:rPr lang="en-US" altLang="zh-CN" dirty="0" smtClean="0"/>
              <a:t>INDEX_INFO</a:t>
            </a:r>
            <a:r>
              <a:rPr lang="zh-CN" altLang="en-US" dirty="0" smtClean="0"/>
              <a:t>由子表编号，以及这个</a:t>
            </a:r>
            <a:r>
              <a:rPr lang="en-US" altLang="zh-CN" dirty="0" smtClean="0"/>
              <a:t>TERM</a:t>
            </a:r>
            <a:r>
              <a:rPr lang="zh-CN" altLang="en-US" dirty="0" smtClean="0"/>
              <a:t>在子表中的偏移量组成</a:t>
            </a:r>
            <a:endParaRPr lang="zh-CN" altLang="en-US" dirty="0"/>
          </a:p>
        </p:txBody>
      </p:sp>
    </p:spTree>
    <p:extLst>
      <p:ext uri="{BB962C8B-B14F-4D97-AF65-F5344CB8AC3E}">
        <p14:creationId xmlns:p14="http://schemas.microsoft.com/office/powerpoint/2010/main" val="19418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建立</a:t>
            </a:r>
            <a:r>
              <a:rPr lang="en-US" altLang="zh-CN" dirty="0" smtClean="0"/>
              <a:t>Web</a:t>
            </a:r>
            <a:r>
              <a:rPr lang="zh-CN" altLang="en-US" dirty="0" smtClean="0"/>
              <a:t>信息查询服务</a:t>
            </a:r>
            <a:endParaRPr lang="zh-CN" altLang="en-US" dirty="0"/>
          </a:p>
        </p:txBody>
      </p:sp>
      <p:sp>
        <p:nvSpPr>
          <p:cNvPr id="3" name="内容占位符 2"/>
          <p:cNvSpPr>
            <a:spLocks noGrp="1"/>
          </p:cNvSpPr>
          <p:nvPr>
            <p:ph idx="1"/>
          </p:nvPr>
        </p:nvSpPr>
        <p:spPr/>
        <p:txBody>
          <a:bodyPr/>
          <a:lstStyle/>
          <a:p>
            <a:r>
              <a:rPr lang="zh-CN" altLang="en-US" dirty="0" smtClean="0"/>
              <a:t>经过上述步骤，系统核心功能已经完成，最后一步就是建立查询接口，使系统能实时接收查询请求，并及时返回查询结果。</a:t>
            </a:r>
            <a:endParaRPr lang="en-US" altLang="zh-CN" dirty="0" smtClean="0"/>
          </a:p>
          <a:p>
            <a:r>
              <a:rPr lang="en-US" altLang="zh-CN" dirty="0" smtClean="0"/>
              <a:t>Web</a:t>
            </a:r>
            <a:r>
              <a:rPr lang="zh-CN" altLang="en-US" dirty="0" smtClean="0"/>
              <a:t>查询界面主要完成的工作包括以下几个</a:t>
            </a:r>
            <a:endParaRPr lang="en-US" altLang="zh-CN" dirty="0" smtClean="0"/>
          </a:p>
          <a:p>
            <a:r>
              <a:rPr lang="en-US" altLang="zh-CN" dirty="0" smtClean="0"/>
              <a:t>(1) </a:t>
            </a:r>
            <a:r>
              <a:rPr lang="zh-CN" altLang="en-US" dirty="0" smtClean="0"/>
              <a:t>提供查询输入的接口</a:t>
            </a:r>
            <a:endParaRPr lang="en-US" altLang="zh-CN" dirty="0" smtClean="0"/>
          </a:p>
          <a:p>
            <a:r>
              <a:rPr lang="en-US" altLang="zh-CN" dirty="0" smtClean="0"/>
              <a:t>(2) </a:t>
            </a:r>
            <a:r>
              <a:rPr lang="zh-CN" altLang="en-US" dirty="0" smtClean="0"/>
              <a:t>对用户输入进行合法检查</a:t>
            </a:r>
            <a:endParaRPr lang="en-US" altLang="zh-CN" dirty="0" smtClean="0"/>
          </a:p>
          <a:p>
            <a:r>
              <a:rPr lang="en-US" altLang="zh-CN" dirty="0" smtClean="0"/>
              <a:t>(3) </a:t>
            </a:r>
            <a:r>
              <a:rPr lang="zh-CN" altLang="en-US" dirty="0" smtClean="0"/>
              <a:t>向</a:t>
            </a:r>
            <a:r>
              <a:rPr lang="en-US" altLang="zh-CN" dirty="0" smtClean="0"/>
              <a:t>Web</a:t>
            </a:r>
            <a:r>
              <a:rPr lang="zh-CN" altLang="en-US" dirty="0" smtClean="0"/>
              <a:t>服务器发送查询请求</a:t>
            </a:r>
            <a:endParaRPr lang="zh-CN" altLang="en-US" dirty="0"/>
          </a:p>
        </p:txBody>
      </p:sp>
    </p:spTree>
    <p:extLst>
      <p:ext uri="{BB962C8B-B14F-4D97-AF65-F5344CB8AC3E}">
        <p14:creationId xmlns:p14="http://schemas.microsoft.com/office/powerpoint/2010/main" val="179414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实现目标</a:t>
            </a:r>
            <a:endParaRPr lang="zh-CN" altLang="en-US" dirty="0"/>
          </a:p>
        </p:txBody>
      </p:sp>
      <p:sp>
        <p:nvSpPr>
          <p:cNvPr id="3" name="内容占位符 2"/>
          <p:cNvSpPr>
            <a:spLocks noGrp="1"/>
          </p:cNvSpPr>
          <p:nvPr>
            <p:ph idx="1"/>
          </p:nvPr>
        </p:nvSpPr>
        <p:spPr/>
        <p:txBody>
          <a:bodyPr>
            <a:normAutofit/>
          </a:bodyPr>
          <a:lstStyle/>
          <a:p>
            <a:pPr>
              <a:buFont typeface="Wingdings" pitchFamily="2" charset="2"/>
              <a:buChar char="l"/>
            </a:pPr>
            <a:r>
              <a:rPr lang="zh-CN" altLang="en-US" sz="3600" dirty="0" smtClean="0"/>
              <a:t>实现一个</a:t>
            </a:r>
            <a:r>
              <a:rPr lang="en-US" altLang="zh-CN" sz="3600" dirty="0" err="1" smtClean="0"/>
              <a:t>bbs</a:t>
            </a:r>
            <a:r>
              <a:rPr lang="zh-CN" altLang="en-US" sz="3600" dirty="0" smtClean="0"/>
              <a:t>站内全文搜索引擎，使能够通过</a:t>
            </a:r>
            <a:r>
              <a:rPr lang="en-US" altLang="zh-CN" sz="3600" dirty="0" smtClean="0"/>
              <a:t>web</a:t>
            </a:r>
            <a:r>
              <a:rPr lang="zh-CN" altLang="en-US" sz="3600" dirty="0" smtClean="0"/>
              <a:t>界面能够对站内的帖子内容进行搜索</a:t>
            </a:r>
            <a:endParaRPr lang="en-US" altLang="zh-CN" sz="36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实现要求</a:t>
            </a:r>
            <a:endParaRPr lang="zh-CN" altLang="en-US" dirty="0"/>
          </a:p>
        </p:txBody>
      </p:sp>
      <p:sp>
        <p:nvSpPr>
          <p:cNvPr id="3" name="内容占位符 2"/>
          <p:cNvSpPr>
            <a:spLocks noGrp="1"/>
          </p:cNvSpPr>
          <p:nvPr>
            <p:ph idx="1"/>
          </p:nvPr>
        </p:nvSpPr>
        <p:spPr/>
        <p:txBody>
          <a:bodyPr>
            <a:normAutofit/>
          </a:bodyPr>
          <a:lstStyle/>
          <a:p>
            <a:r>
              <a:rPr lang="en-US" altLang="zh-CN" sz="3600" dirty="0" smtClean="0"/>
              <a:t>Crawler </a:t>
            </a:r>
            <a:r>
              <a:rPr lang="zh-CN" altLang="en-US" sz="3600" dirty="0" smtClean="0"/>
              <a:t>负责搜集与提取网页信息。</a:t>
            </a:r>
            <a:endParaRPr lang="en-US" altLang="zh-CN" sz="3600" dirty="0" smtClean="0"/>
          </a:p>
          <a:p>
            <a:r>
              <a:rPr lang="en-US" altLang="zh-CN" sz="3600" dirty="0" err="1" smtClean="0"/>
              <a:t>MapReduce</a:t>
            </a:r>
            <a:r>
              <a:rPr lang="en-US" altLang="zh-CN" sz="3600" dirty="0" smtClean="0"/>
              <a:t> Flow </a:t>
            </a:r>
            <a:r>
              <a:rPr lang="zh-CN" altLang="en-US" sz="3600" dirty="0" smtClean="0"/>
              <a:t>负责对搜集的信息进行预处理，为查询做准备</a:t>
            </a:r>
            <a:endParaRPr lang="en-US" altLang="zh-CN" sz="3600" dirty="0" smtClean="0"/>
          </a:p>
          <a:p>
            <a:r>
              <a:rPr lang="en-US" altLang="zh-CN" sz="3600" dirty="0" smtClean="0"/>
              <a:t>Retrieval Interface </a:t>
            </a:r>
            <a:r>
              <a:rPr lang="zh-CN" altLang="en-US" sz="3600" dirty="0" smtClean="0"/>
              <a:t>查询接口负责接收查询请求并返回结果</a:t>
            </a:r>
            <a:endParaRPr lang="zh-CN" altLang="en-US" sz="36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23628" y="0"/>
            <a:ext cx="7498080" cy="1143000"/>
          </a:xfrm>
        </p:spPr>
        <p:txBody>
          <a:bodyPr/>
          <a:lstStyle/>
          <a:p>
            <a:r>
              <a:rPr lang="zh-CN" altLang="en-US" dirty="0" smtClean="0"/>
              <a:t>系统结构</a:t>
            </a:r>
            <a:r>
              <a:rPr lang="en-US" altLang="zh-CN" dirty="0" smtClean="0"/>
              <a:t>	</a:t>
            </a:r>
            <a:endParaRPr lang="zh-CN" altLang="en-US" dirty="0"/>
          </a:p>
        </p:txBody>
      </p:sp>
      <p:sp>
        <p:nvSpPr>
          <p:cNvPr id="3" name="内容占位符 2"/>
          <p:cNvSpPr>
            <a:spLocks noGrp="1"/>
          </p:cNvSpPr>
          <p:nvPr>
            <p:ph idx="1"/>
          </p:nvPr>
        </p:nvSpPr>
        <p:spPr>
          <a:xfrm>
            <a:off x="389824" y="1124744"/>
            <a:ext cx="8754176" cy="5410200"/>
          </a:xfrm>
        </p:spPr>
        <p:txBody>
          <a:bodyPr>
            <a:normAutofit/>
          </a:bodyPr>
          <a:lstStyle/>
          <a:p>
            <a:pPr>
              <a:buNone/>
            </a:pPr>
            <a:endParaRPr lang="en-US" dirty="0" smtClean="0"/>
          </a:p>
        </p:txBody>
      </p:sp>
      <p:sp>
        <p:nvSpPr>
          <p:cNvPr id="4" name="矩形 3"/>
          <p:cNvSpPr/>
          <p:nvPr/>
        </p:nvSpPr>
        <p:spPr>
          <a:xfrm>
            <a:off x="1189026" y="1294855"/>
            <a:ext cx="2520280" cy="18051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 name="矩形 4"/>
          <p:cNvSpPr/>
          <p:nvPr/>
        </p:nvSpPr>
        <p:spPr>
          <a:xfrm>
            <a:off x="1246256" y="1504982"/>
            <a:ext cx="9361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网页</a:t>
            </a:r>
            <a:r>
              <a:rPr lang="en-US" altLang="zh-CN" dirty="0" smtClean="0"/>
              <a:t>1</a:t>
            </a:r>
            <a:endParaRPr lang="zh-CN" altLang="en-US" dirty="0"/>
          </a:p>
        </p:txBody>
      </p:sp>
      <p:sp>
        <p:nvSpPr>
          <p:cNvPr id="6" name="矩形 5"/>
          <p:cNvSpPr/>
          <p:nvPr/>
        </p:nvSpPr>
        <p:spPr>
          <a:xfrm>
            <a:off x="1246256" y="2017412"/>
            <a:ext cx="9361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网页</a:t>
            </a:r>
            <a:r>
              <a:rPr lang="en-US" altLang="zh-CN" dirty="0" smtClean="0"/>
              <a:t>2</a:t>
            </a:r>
            <a:endParaRPr lang="zh-CN" altLang="en-US" dirty="0"/>
          </a:p>
        </p:txBody>
      </p:sp>
      <p:sp>
        <p:nvSpPr>
          <p:cNvPr id="7" name="矩形 6"/>
          <p:cNvSpPr/>
          <p:nvPr/>
        </p:nvSpPr>
        <p:spPr>
          <a:xfrm>
            <a:off x="1246256" y="2577537"/>
            <a:ext cx="9361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网页</a:t>
            </a:r>
            <a:r>
              <a:rPr lang="en-US" altLang="zh-CN" dirty="0" smtClean="0"/>
              <a:t>3</a:t>
            </a:r>
            <a:endParaRPr lang="zh-CN" altLang="en-US" dirty="0"/>
          </a:p>
        </p:txBody>
      </p:sp>
      <p:sp>
        <p:nvSpPr>
          <p:cNvPr id="8" name="矩形 7"/>
          <p:cNvSpPr/>
          <p:nvPr/>
        </p:nvSpPr>
        <p:spPr>
          <a:xfrm>
            <a:off x="2536127" y="1807450"/>
            <a:ext cx="991924" cy="722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爬取网页</a:t>
            </a:r>
            <a:endParaRPr lang="zh-CN" altLang="en-US" dirty="0"/>
          </a:p>
        </p:txBody>
      </p:sp>
      <p:cxnSp>
        <p:nvCxnSpPr>
          <p:cNvPr id="14" name="直接箭头连接符 13"/>
          <p:cNvCxnSpPr>
            <a:stCxn id="8" idx="1"/>
          </p:cNvCxnSpPr>
          <p:nvPr/>
        </p:nvCxnSpPr>
        <p:spPr>
          <a:xfrm>
            <a:off x="2536127" y="2168729"/>
            <a:ext cx="600871" cy="401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8" idx="1"/>
          </p:cNvCxnSpPr>
          <p:nvPr/>
        </p:nvCxnSpPr>
        <p:spPr>
          <a:xfrm>
            <a:off x="2536127" y="2168729"/>
            <a:ext cx="600871" cy="401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5" idx="3"/>
          </p:cNvCxnSpPr>
          <p:nvPr/>
        </p:nvCxnSpPr>
        <p:spPr>
          <a:xfrm>
            <a:off x="2182360" y="1685002"/>
            <a:ext cx="313529" cy="512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6" idx="3"/>
            <a:endCxn id="8" idx="1"/>
          </p:cNvCxnSpPr>
          <p:nvPr/>
        </p:nvCxnSpPr>
        <p:spPr>
          <a:xfrm flipV="1">
            <a:off x="2182360" y="2168729"/>
            <a:ext cx="353767" cy="287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stCxn id="7" idx="3"/>
          </p:cNvCxnSpPr>
          <p:nvPr/>
        </p:nvCxnSpPr>
        <p:spPr>
          <a:xfrm flipV="1">
            <a:off x="2182360" y="2215020"/>
            <a:ext cx="313529" cy="542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4196263" y="1762436"/>
            <a:ext cx="1512168" cy="7975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生成源文件</a:t>
            </a:r>
            <a:endParaRPr lang="zh-CN" altLang="en-US" dirty="0"/>
          </a:p>
        </p:txBody>
      </p:sp>
      <p:cxnSp>
        <p:nvCxnSpPr>
          <p:cNvPr id="33" name="直接箭头连接符 32"/>
          <p:cNvCxnSpPr>
            <a:endCxn id="31" idx="2"/>
          </p:cNvCxnSpPr>
          <p:nvPr/>
        </p:nvCxnSpPr>
        <p:spPr>
          <a:xfrm>
            <a:off x="3709306" y="2161193"/>
            <a:ext cx="4869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443155" y="1308906"/>
            <a:ext cx="2232248" cy="1852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过滤源文件；</a:t>
            </a:r>
            <a:endParaRPr lang="en-US" altLang="zh-CN" dirty="0" smtClean="0"/>
          </a:p>
          <a:p>
            <a:pPr algn="ctr"/>
            <a:r>
              <a:rPr lang="zh-CN" altLang="en-US" dirty="0" smtClean="0"/>
              <a:t>建立倒排索引；</a:t>
            </a:r>
            <a:endParaRPr lang="en-US" altLang="zh-CN" dirty="0" smtClean="0"/>
          </a:p>
          <a:p>
            <a:pPr algn="ctr"/>
            <a:r>
              <a:rPr lang="zh-CN" altLang="en-US" dirty="0" smtClean="0"/>
              <a:t>建立二级索引；</a:t>
            </a:r>
            <a:endParaRPr lang="zh-CN" altLang="en-US" dirty="0"/>
          </a:p>
        </p:txBody>
      </p:sp>
      <p:cxnSp>
        <p:nvCxnSpPr>
          <p:cNvPr id="36" name="直接箭头连接符 35"/>
          <p:cNvCxnSpPr/>
          <p:nvPr/>
        </p:nvCxnSpPr>
        <p:spPr>
          <a:xfrm>
            <a:off x="5579059" y="218308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椭圆 37"/>
          <p:cNvSpPr/>
          <p:nvPr/>
        </p:nvSpPr>
        <p:spPr>
          <a:xfrm>
            <a:off x="6408204" y="3717032"/>
            <a:ext cx="15841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索引</a:t>
            </a:r>
            <a:endParaRPr lang="zh-CN" altLang="en-US" dirty="0"/>
          </a:p>
        </p:txBody>
      </p:sp>
      <p:sp>
        <p:nvSpPr>
          <p:cNvPr id="39" name="椭圆 38"/>
          <p:cNvSpPr/>
          <p:nvPr/>
        </p:nvSpPr>
        <p:spPr>
          <a:xfrm>
            <a:off x="1119921" y="3861048"/>
            <a:ext cx="155006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结果列表</a:t>
            </a:r>
            <a:endParaRPr lang="zh-CN" altLang="en-US" dirty="0"/>
          </a:p>
        </p:txBody>
      </p:sp>
      <p:sp>
        <p:nvSpPr>
          <p:cNvPr id="40" name="矩形 39"/>
          <p:cNvSpPr/>
          <p:nvPr/>
        </p:nvSpPr>
        <p:spPr>
          <a:xfrm>
            <a:off x="3264278" y="3762037"/>
            <a:ext cx="1595754" cy="774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合并结果；</a:t>
            </a:r>
            <a:endParaRPr lang="en-US" altLang="zh-CN" dirty="0" smtClean="0"/>
          </a:p>
          <a:p>
            <a:pPr algn="ctr"/>
            <a:r>
              <a:rPr lang="zh-CN" altLang="en-US" dirty="0" smtClean="0"/>
              <a:t>排序结果；</a:t>
            </a:r>
            <a:endParaRPr lang="zh-CN" altLang="en-US" dirty="0"/>
          </a:p>
        </p:txBody>
      </p:sp>
      <p:sp>
        <p:nvSpPr>
          <p:cNvPr id="41" name="矩形 40"/>
          <p:cNvSpPr/>
          <p:nvPr/>
        </p:nvSpPr>
        <p:spPr>
          <a:xfrm>
            <a:off x="1043608" y="5157192"/>
            <a:ext cx="16089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Jsp</a:t>
            </a:r>
            <a:r>
              <a:rPr lang="zh-CN" altLang="en-US" dirty="0" smtClean="0"/>
              <a:t>页面</a:t>
            </a:r>
            <a:endParaRPr lang="zh-CN" altLang="en-US" dirty="0"/>
          </a:p>
        </p:txBody>
      </p:sp>
      <p:sp>
        <p:nvSpPr>
          <p:cNvPr id="42" name="矩形 41"/>
          <p:cNvSpPr/>
          <p:nvPr/>
        </p:nvSpPr>
        <p:spPr>
          <a:xfrm>
            <a:off x="3224155" y="4941168"/>
            <a:ext cx="1676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信息表示</a:t>
            </a:r>
            <a:endParaRPr lang="zh-CN" altLang="en-US" dirty="0"/>
          </a:p>
        </p:txBody>
      </p:sp>
      <p:sp>
        <p:nvSpPr>
          <p:cNvPr id="43" name="椭圆 42"/>
          <p:cNvSpPr/>
          <p:nvPr/>
        </p:nvSpPr>
        <p:spPr>
          <a:xfrm>
            <a:off x="3224155" y="5805264"/>
            <a:ext cx="172819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查询字符</a:t>
            </a:r>
            <a:endParaRPr lang="zh-CN" altLang="en-US" dirty="0"/>
          </a:p>
        </p:txBody>
      </p:sp>
      <p:cxnSp>
        <p:nvCxnSpPr>
          <p:cNvPr id="45" name="直接箭头连接符 44"/>
          <p:cNvCxnSpPr>
            <a:endCxn id="38" idx="0"/>
          </p:cNvCxnSpPr>
          <p:nvPr/>
        </p:nvCxnSpPr>
        <p:spPr>
          <a:xfrm>
            <a:off x="7200292" y="3160916"/>
            <a:ext cx="0" cy="556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stCxn id="38" idx="2"/>
          </p:cNvCxnSpPr>
          <p:nvPr/>
        </p:nvCxnSpPr>
        <p:spPr>
          <a:xfrm flipH="1">
            <a:off x="4900155" y="4149080"/>
            <a:ext cx="15080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flipV="1">
            <a:off x="4860032" y="4581128"/>
            <a:ext cx="2247945"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V="1">
            <a:off x="4062155" y="53732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a:endCxn id="43" idx="2"/>
          </p:cNvCxnSpPr>
          <p:nvPr/>
        </p:nvCxnSpPr>
        <p:spPr>
          <a:xfrm>
            <a:off x="1848099" y="5589240"/>
            <a:ext cx="1376056" cy="61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stCxn id="39" idx="4"/>
          </p:cNvCxnSpPr>
          <p:nvPr/>
        </p:nvCxnSpPr>
        <p:spPr>
          <a:xfrm>
            <a:off x="1894955" y="4437112"/>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a:stCxn id="40" idx="1"/>
          </p:cNvCxnSpPr>
          <p:nvPr/>
        </p:nvCxnSpPr>
        <p:spPr>
          <a:xfrm flipH="1">
            <a:off x="2669989" y="4149080"/>
            <a:ext cx="5942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网页搜集与信息提取</a:t>
            </a:r>
            <a:r>
              <a:rPr lang="en-US" altLang="zh-CN" dirty="0" smtClean="0"/>
              <a:t>	</a:t>
            </a:r>
            <a:endParaRPr lang="en-US" dirty="0" smtClean="0"/>
          </a:p>
        </p:txBody>
      </p:sp>
      <p:sp>
        <p:nvSpPr>
          <p:cNvPr id="3" name="内容占位符 2"/>
          <p:cNvSpPr>
            <a:spLocks noGrp="1"/>
          </p:cNvSpPr>
          <p:nvPr>
            <p:ph idx="1"/>
          </p:nvPr>
        </p:nvSpPr>
        <p:spPr/>
        <p:txBody>
          <a:bodyPr>
            <a:normAutofit/>
          </a:bodyPr>
          <a:lstStyle/>
          <a:p>
            <a:pPr>
              <a:buFont typeface="Wingdings" pitchFamily="2" charset="2"/>
              <a:buChar char="l"/>
            </a:pPr>
            <a:r>
              <a:rPr lang="zh-CN" altLang="en-US" dirty="0" smtClean="0"/>
              <a:t>在搜集网页数据时，最常用的手段就是网络爬虫，建议在开源社区中找一个相关的产品来进行网页搜集。</a:t>
            </a:r>
            <a:endParaRPr lang="en-US" altLang="zh-CN"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信息的提取与存储</a:t>
            </a:r>
            <a:endParaRPr lang="en-US" dirty="0" smtClean="0"/>
          </a:p>
        </p:txBody>
      </p:sp>
      <p:sp>
        <p:nvSpPr>
          <p:cNvPr id="3" name="内容占位符 2"/>
          <p:cNvSpPr>
            <a:spLocks noGrp="1"/>
          </p:cNvSpPr>
          <p:nvPr>
            <p:ph idx="1"/>
          </p:nvPr>
        </p:nvSpPr>
        <p:spPr/>
        <p:txBody>
          <a:bodyPr>
            <a:normAutofit/>
          </a:bodyPr>
          <a:lstStyle/>
          <a:p>
            <a:pPr>
              <a:buFont typeface="Wingdings" pitchFamily="2" charset="2"/>
              <a:buChar char="l"/>
            </a:pPr>
            <a:r>
              <a:rPr lang="zh-CN" altLang="en-US" dirty="0" smtClean="0">
                <a:latin typeface="+mn-ea"/>
                <a:sym typeface="Wingdings" pitchFamily="2" charset="2"/>
              </a:rPr>
              <a:t>信息的提取与存储就是从爬取过程中获得的一条条帖子的原始网页中抽取需要的信息，并保存到分布式文件系统</a:t>
            </a:r>
            <a:r>
              <a:rPr lang="en-US" altLang="zh-CN" dirty="0" smtClean="0">
                <a:latin typeface="+mn-ea"/>
                <a:sym typeface="Wingdings" pitchFamily="2" charset="2"/>
              </a:rPr>
              <a:t>(HDFS)</a:t>
            </a:r>
            <a:r>
              <a:rPr lang="zh-CN" altLang="en-US" dirty="0" smtClean="0">
                <a:latin typeface="+mn-ea"/>
                <a:sym typeface="Wingdings" pitchFamily="2" charset="2"/>
              </a:rPr>
              <a:t>。</a:t>
            </a:r>
            <a:endParaRPr lang="en-US" altLang="zh-CN" dirty="0" smtClean="0">
              <a:latin typeface="+mn-ea"/>
              <a:sym typeface="Wingdings" pitchFamily="2" charset="2"/>
            </a:endParaRPr>
          </a:p>
          <a:p>
            <a:pPr>
              <a:buFont typeface="Wingdings" pitchFamily="2" charset="2"/>
              <a:buChar char="l"/>
            </a:pPr>
            <a:r>
              <a:rPr lang="zh-CN" altLang="en-US" dirty="0" smtClean="0">
                <a:latin typeface="+mn-ea"/>
                <a:sym typeface="Wingdings" pitchFamily="2" charset="2"/>
              </a:rPr>
              <a:t>提取信息主要包括：帖子地址</a:t>
            </a:r>
            <a:r>
              <a:rPr lang="en-US" altLang="zh-CN" dirty="0" smtClean="0">
                <a:latin typeface="+mn-ea"/>
                <a:sym typeface="Wingdings" pitchFamily="2" charset="2"/>
              </a:rPr>
              <a:t>(URL), </a:t>
            </a:r>
            <a:r>
              <a:rPr lang="zh-CN" altLang="en-US" dirty="0" smtClean="0">
                <a:latin typeface="+mn-ea"/>
                <a:sym typeface="Wingdings" pitchFamily="2" charset="2"/>
              </a:rPr>
              <a:t>帖子人气</a:t>
            </a:r>
            <a:r>
              <a:rPr lang="en-US" altLang="zh-CN" dirty="0" smtClean="0">
                <a:latin typeface="+mn-ea"/>
                <a:sym typeface="Wingdings" pitchFamily="2" charset="2"/>
              </a:rPr>
              <a:t>(HOT), </a:t>
            </a:r>
            <a:r>
              <a:rPr lang="zh-CN" altLang="en-US" dirty="0" smtClean="0">
                <a:latin typeface="+mn-ea"/>
                <a:sym typeface="Wingdings" pitchFamily="2" charset="2"/>
              </a:rPr>
              <a:t>帖子作者</a:t>
            </a:r>
            <a:r>
              <a:rPr lang="en-US" altLang="zh-CN" dirty="0" smtClean="0">
                <a:latin typeface="+mn-ea"/>
                <a:sym typeface="Wingdings" pitchFamily="2" charset="2"/>
              </a:rPr>
              <a:t>(AUTHOR),</a:t>
            </a:r>
            <a:r>
              <a:rPr lang="zh-CN" altLang="en-US" dirty="0" smtClean="0">
                <a:latin typeface="+mn-ea"/>
                <a:sym typeface="Wingdings" pitchFamily="2" charset="2"/>
              </a:rPr>
              <a:t>帖子标题</a:t>
            </a:r>
            <a:r>
              <a:rPr lang="en-US" altLang="zh-CN" dirty="0" smtClean="0">
                <a:latin typeface="+mn-ea"/>
                <a:sym typeface="Wingdings" pitchFamily="2" charset="2"/>
              </a:rPr>
              <a:t>(TITLE), </a:t>
            </a:r>
            <a:r>
              <a:rPr lang="zh-CN" altLang="en-US" dirty="0" smtClean="0">
                <a:latin typeface="+mn-ea"/>
                <a:sym typeface="Wingdings" pitchFamily="2" charset="2"/>
              </a:rPr>
              <a:t>帖子正文</a:t>
            </a:r>
            <a:r>
              <a:rPr lang="en-US" altLang="zh-CN" dirty="0" smtClean="0">
                <a:latin typeface="+mn-ea"/>
                <a:sym typeface="Wingdings" pitchFamily="2" charset="2"/>
              </a:rPr>
              <a:t>(CONTENT).</a:t>
            </a:r>
          </a:p>
          <a:p>
            <a:pPr>
              <a:buFont typeface="Wingdings" pitchFamily="2" charset="2"/>
              <a:buChar char="l"/>
            </a:pPr>
            <a:r>
              <a:rPr lang="zh-CN" altLang="en-US" dirty="0" smtClean="0">
                <a:latin typeface="+mn-ea"/>
                <a:sym typeface="Wingdings" pitchFamily="2" charset="2"/>
              </a:rPr>
              <a:t>每条信息记录存储以上</a:t>
            </a:r>
            <a:r>
              <a:rPr lang="en-US" altLang="zh-CN" dirty="0" smtClean="0">
                <a:latin typeface="+mn-ea"/>
                <a:sym typeface="Wingdings" pitchFamily="2" charset="2"/>
              </a:rPr>
              <a:t>5</a:t>
            </a:r>
            <a:r>
              <a:rPr lang="zh-CN" altLang="en-US" dirty="0" smtClean="0">
                <a:latin typeface="+mn-ea"/>
                <a:sym typeface="Wingdings" pitchFamily="2" charset="2"/>
              </a:rPr>
              <a:t>个信息。</a:t>
            </a:r>
            <a:endParaRPr lang="en-US" altLang="zh-CN" dirty="0" smtClean="0">
              <a:latin typeface="+mn-ea"/>
              <a:sym typeface="Wingdings" pitchFamily="2" charset="2"/>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a:t>
            </a:r>
            <a:r>
              <a:rPr lang="en-US" altLang="zh-CN" dirty="0" err="1" smtClean="0"/>
              <a:t>MapReduce</a:t>
            </a:r>
            <a:r>
              <a:rPr lang="zh-CN" altLang="en-US" dirty="0" smtClean="0"/>
              <a:t>的预处理</a:t>
            </a:r>
            <a:endParaRPr lang="zh-CN" altLang="en-US" dirty="0"/>
          </a:p>
        </p:txBody>
      </p:sp>
      <p:sp>
        <p:nvSpPr>
          <p:cNvPr id="3" name="内容占位符 2"/>
          <p:cNvSpPr>
            <a:spLocks noGrp="1"/>
          </p:cNvSpPr>
          <p:nvPr>
            <p:ph idx="1"/>
          </p:nvPr>
        </p:nvSpPr>
        <p:spPr/>
        <p:txBody>
          <a:bodyPr/>
          <a:lstStyle/>
          <a:p>
            <a:r>
              <a:rPr lang="zh-CN" altLang="en-US" dirty="0" smtClean="0"/>
              <a:t>由于爬取过程中可能会提取出错误的信息，例如可能会生成出</a:t>
            </a:r>
            <a:r>
              <a:rPr lang="en-US" altLang="zh-CN" dirty="0" smtClean="0"/>
              <a:t>null</a:t>
            </a:r>
            <a:r>
              <a:rPr lang="zh-CN" altLang="en-US" dirty="0" smtClean="0"/>
              <a:t>的记录等，所以首先对源数据进行一次过滤。</a:t>
            </a:r>
            <a:endParaRPr lang="zh-CN" altLang="en-US" dirty="0"/>
          </a:p>
        </p:txBody>
      </p:sp>
    </p:spTree>
    <p:extLst>
      <p:ext uri="{BB962C8B-B14F-4D97-AF65-F5344CB8AC3E}">
        <p14:creationId xmlns:p14="http://schemas.microsoft.com/office/powerpoint/2010/main" val="7997516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生成倒排文件</a:t>
            </a:r>
            <a:endParaRPr lang="zh-CN" altLang="en-US" dirty="0"/>
          </a:p>
        </p:txBody>
      </p:sp>
      <p:sp>
        <p:nvSpPr>
          <p:cNvPr id="3" name="内容占位符 2"/>
          <p:cNvSpPr>
            <a:spLocks noGrp="1"/>
          </p:cNvSpPr>
          <p:nvPr>
            <p:ph idx="1"/>
          </p:nvPr>
        </p:nvSpPr>
        <p:spPr/>
        <p:txBody>
          <a:bodyPr/>
          <a:lstStyle/>
          <a:p>
            <a:r>
              <a:rPr lang="zh-CN" altLang="en-US" dirty="0" smtClean="0"/>
              <a:t>倒排文件是用文档中所含的关键词作为索引，把文档作为索引目标的一种结构。（这部分工作是重点工作，大致分为三个过程）</a:t>
            </a:r>
            <a:endParaRPr lang="en-US" altLang="zh-CN" dirty="0" smtClean="0"/>
          </a:p>
          <a:p>
            <a:r>
              <a:rPr lang="en-US" altLang="zh-CN" dirty="0" smtClean="0"/>
              <a:t>(1) </a:t>
            </a:r>
            <a:r>
              <a:rPr lang="zh-CN" altLang="en-US" dirty="0" smtClean="0"/>
              <a:t>对已过滤的源文件中的每条记录进行切分， 并将每条记录中的</a:t>
            </a:r>
            <a:r>
              <a:rPr lang="en-US" altLang="zh-CN" dirty="0" smtClean="0"/>
              <a:t>TITLE</a:t>
            </a:r>
            <a:r>
              <a:rPr lang="zh-CN" altLang="en-US" dirty="0" smtClean="0"/>
              <a:t>和</a:t>
            </a:r>
            <a:r>
              <a:rPr lang="en-US" altLang="zh-CN" dirty="0" smtClean="0"/>
              <a:t>CONTENT</a:t>
            </a:r>
            <a:r>
              <a:rPr lang="zh-CN" altLang="en-US" dirty="0" smtClean="0"/>
              <a:t>转化为一组词的集合及进行分词（</a:t>
            </a:r>
            <a:r>
              <a:rPr lang="zh-CN" altLang="en-US" dirty="0"/>
              <a:t>可以采用开源分词软件</a:t>
            </a:r>
            <a:r>
              <a:rPr lang="en-US" altLang="zh-CN" dirty="0" err="1"/>
              <a:t>IKAnalyzer</a:t>
            </a:r>
            <a:r>
              <a:rPr lang="zh-CN" altLang="en-US" dirty="0"/>
              <a:t>对帖子内容进行分词</a:t>
            </a:r>
            <a:r>
              <a:rPr lang="zh-CN" altLang="en-US" dirty="0" smtClean="0"/>
              <a:t>）。</a:t>
            </a:r>
            <a:endParaRPr lang="en-US" altLang="zh-CN" dirty="0" smtClean="0"/>
          </a:p>
        </p:txBody>
      </p:sp>
    </p:spTree>
    <p:extLst>
      <p:ext uri="{BB962C8B-B14F-4D97-AF65-F5344CB8AC3E}">
        <p14:creationId xmlns:p14="http://schemas.microsoft.com/office/powerpoint/2010/main" val="15153923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生成倒排文件</a:t>
            </a:r>
          </a:p>
        </p:txBody>
      </p:sp>
      <p:sp>
        <p:nvSpPr>
          <p:cNvPr id="3" name="内容占位符 2"/>
          <p:cNvSpPr>
            <a:spLocks noGrp="1"/>
          </p:cNvSpPr>
          <p:nvPr>
            <p:ph idx="1"/>
          </p:nvPr>
        </p:nvSpPr>
        <p:spPr/>
        <p:txBody>
          <a:bodyPr/>
          <a:lstStyle/>
          <a:p>
            <a:r>
              <a:rPr lang="en-US" altLang="zh-CN" dirty="0" smtClean="0"/>
              <a:t>(2) </a:t>
            </a:r>
            <a:r>
              <a:rPr lang="zh-CN" altLang="en-US" dirty="0" smtClean="0"/>
              <a:t>为了能够在后期对用户查询结果进行排序并显示摘要，对帖子进行分词的过程中，还需计算每个索引词对该帖子的相关度</a:t>
            </a:r>
            <a:r>
              <a:rPr lang="en-US" altLang="zh-CN" dirty="0" smtClean="0"/>
              <a:t>(Rank), </a:t>
            </a:r>
            <a:r>
              <a:rPr lang="zh-CN" altLang="en-US" dirty="0" smtClean="0"/>
              <a:t>以及出现的位置</a:t>
            </a:r>
            <a:r>
              <a:rPr lang="en-US" altLang="zh-CN" dirty="0" smtClean="0"/>
              <a:t>(Position)</a:t>
            </a:r>
            <a:r>
              <a:rPr lang="zh-CN" altLang="en-US" dirty="0" smtClean="0"/>
              <a:t>。</a:t>
            </a:r>
            <a:endParaRPr lang="en-US" altLang="zh-CN" dirty="0" smtClean="0"/>
          </a:p>
          <a:p>
            <a:r>
              <a:rPr lang="en-US" altLang="zh-CN" dirty="0" smtClean="0"/>
              <a:t>Rank </a:t>
            </a:r>
            <a:r>
              <a:rPr lang="zh-CN" altLang="en-US" dirty="0" smtClean="0"/>
              <a:t>可以简单的根据索引词在帖子中的词频来计算，词频越高，</a:t>
            </a:r>
            <a:r>
              <a:rPr lang="en-US" altLang="zh-CN" dirty="0" smtClean="0"/>
              <a:t>Rank</a:t>
            </a:r>
            <a:r>
              <a:rPr lang="zh-CN" altLang="en-US" dirty="0" smtClean="0"/>
              <a:t>就越高。</a:t>
            </a:r>
            <a:endParaRPr lang="en-US" altLang="zh-CN" dirty="0" smtClean="0"/>
          </a:p>
          <a:p>
            <a:r>
              <a:rPr lang="en-US" altLang="zh-CN" dirty="0" smtClean="0"/>
              <a:t>Position </a:t>
            </a:r>
            <a:r>
              <a:rPr lang="en-US" altLang="zh-CN" dirty="0" err="1" smtClean="0"/>
              <a:t>IKAnalyzer</a:t>
            </a:r>
            <a:r>
              <a:rPr lang="zh-CN" altLang="en-US" dirty="0" smtClean="0"/>
              <a:t>分词时会返回这个词在帖子中的位置偏移量</a:t>
            </a:r>
            <a:endParaRPr lang="zh-CN" altLang="en-US" dirty="0"/>
          </a:p>
        </p:txBody>
      </p:sp>
    </p:spTree>
    <p:extLst>
      <p:ext uri="{BB962C8B-B14F-4D97-AF65-F5344CB8AC3E}">
        <p14:creationId xmlns:p14="http://schemas.microsoft.com/office/powerpoint/2010/main" val="30026090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947</TotalTime>
  <Words>484</Words>
  <Application>Microsoft Macintosh PowerPoint</Application>
  <PresentationFormat>On-screen Show (4:3)</PresentationFormat>
  <Paragraphs>86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夏至</vt:lpstr>
      <vt:lpstr>Project 1(上交时间：11月22号)</vt:lpstr>
      <vt:lpstr>实现目标</vt:lpstr>
      <vt:lpstr>实现要求</vt:lpstr>
      <vt:lpstr>系统结构 </vt:lpstr>
      <vt:lpstr>网页搜集与信息提取 </vt:lpstr>
      <vt:lpstr>信息的提取与存储</vt:lpstr>
      <vt:lpstr>基于MapReduce的预处理</vt:lpstr>
      <vt:lpstr>生成倒排文件</vt:lpstr>
      <vt:lpstr>生成倒排文件</vt:lpstr>
      <vt:lpstr>生成倒排文件</vt:lpstr>
      <vt:lpstr>生成倒排文件</vt:lpstr>
      <vt:lpstr>PowerPoint Presentation</vt:lpstr>
      <vt:lpstr>建立二级索引</vt:lpstr>
      <vt:lpstr>建立二级索引</vt:lpstr>
      <vt:lpstr>建立Web信息查询服务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cloud computing</dc:title>
  <cp:lastModifiedBy>littleheaven Yao</cp:lastModifiedBy>
  <cp:revision>148</cp:revision>
  <dcterms:modified xsi:type="dcterms:W3CDTF">2015-11-05T05:24:48Z</dcterms:modified>
</cp:coreProperties>
</file>