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77" autoAdjust="0"/>
  </p:normalViewPr>
  <p:slideViewPr>
    <p:cSldViewPr>
      <p:cViewPr>
        <p:scale>
          <a:sx n="89" d="100"/>
          <a:sy n="89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EE2D0-E45A-4A59-820E-3D657912B42D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FD9A-D1EF-4DF8-9457-C3E8C5ACA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6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15/12/7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cs.se/humle/socialcomputing/download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Project 2</a:t>
            </a:r>
            <a:r>
              <a:rPr lang="zh-CN" altLang="en-US" sz="3600" dirty="0" smtClean="0"/>
              <a:t>（上交时间：</a:t>
            </a:r>
            <a:r>
              <a:rPr lang="en-US" altLang="zh-CN" sz="3600" dirty="0" smtClean="0"/>
              <a:t>12</a:t>
            </a:r>
            <a:r>
              <a:rPr lang="zh-CN" altLang="en-US" sz="3600" dirty="0" smtClean="0"/>
              <a:t>月</a:t>
            </a:r>
            <a:r>
              <a:rPr lang="en-US" altLang="zh-CN" sz="3600" smtClean="0"/>
              <a:t>20</a:t>
            </a:r>
            <a:r>
              <a:rPr lang="zh-CN" altLang="en-US" sz="3600" smtClean="0"/>
              <a:t>号</a:t>
            </a:r>
            <a:r>
              <a:rPr lang="zh-CN" altLang="en-US" sz="3600" dirty="0" smtClean="0"/>
              <a:t>）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2319342"/>
            <a:ext cx="7406640" cy="17526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zh-CN" alt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基于</a:t>
            </a:r>
            <a:r>
              <a:rPr lang="en-US" altLang="zh-CN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Hive</a:t>
            </a:r>
            <a:r>
              <a:rPr lang="zh-CN" alt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构建</a:t>
            </a:r>
            <a:r>
              <a:rPr lang="en-US" altLang="zh-CN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B-Tree</a:t>
            </a:r>
            <a:r>
              <a:rPr lang="zh-CN" alt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索引</a:t>
            </a:r>
            <a:endParaRPr lang="zh-CN" altLang="en-US" sz="40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CN" altLang="en-US" sz="2400" dirty="0"/>
              <a:t>基于</a:t>
            </a:r>
            <a:r>
              <a:rPr lang="en-US" altLang="zh-CN" sz="2400" dirty="0"/>
              <a:t>HDFS</a:t>
            </a:r>
            <a:r>
              <a:rPr lang="zh-CN" altLang="en-US" sz="2400" dirty="0"/>
              <a:t>建立</a:t>
            </a:r>
            <a:r>
              <a:rPr lang="en-US" altLang="zh-CN" sz="2400" dirty="0" err="1"/>
              <a:t>B+Tree</a:t>
            </a:r>
            <a:endParaRPr lang="en-US" altLang="zh-CN" sz="2400" dirty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问题：怎样高效的建立索引。由于原表被拆分为很多的子表，因此建立索引的时候应考虑怎样并行的建立这些表的索引。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解决思路：可以利用</a:t>
            </a:r>
            <a:r>
              <a:rPr lang="en-US" altLang="zh-CN" sz="2000" dirty="0" err="1" smtClean="0"/>
              <a:t>Hadoop</a:t>
            </a:r>
            <a:r>
              <a:rPr lang="zh-CN" altLang="en-US" sz="2000" dirty="0" smtClean="0"/>
              <a:t>中</a:t>
            </a:r>
            <a:r>
              <a:rPr lang="en-US" altLang="zh-CN" sz="2000" dirty="0" err="1" smtClean="0"/>
              <a:t>MapReduce</a:t>
            </a:r>
            <a:r>
              <a:rPr lang="zh-CN" altLang="en-US" sz="2000" dirty="0" smtClean="0"/>
              <a:t>框架。将建立索引的过程看作是一个</a:t>
            </a:r>
            <a:r>
              <a:rPr lang="en-US" altLang="zh-CN" sz="2000" dirty="0" err="1" smtClean="0"/>
              <a:t>MapReduce</a:t>
            </a:r>
            <a:r>
              <a:rPr lang="zh-CN" altLang="en-US" sz="2000" dirty="0" smtClean="0"/>
              <a:t>作业，在</a:t>
            </a:r>
            <a:r>
              <a:rPr lang="en-US" altLang="zh-CN" sz="2000" dirty="0" smtClean="0"/>
              <a:t>Map</a:t>
            </a:r>
            <a:r>
              <a:rPr lang="zh-CN" altLang="en-US" sz="2000" dirty="0" smtClean="0"/>
              <a:t>时，将每张子表的数据文件路径当作键值对输入，使不同的表被划分到不同的</a:t>
            </a:r>
            <a:r>
              <a:rPr lang="en-US" altLang="zh-CN" sz="2000" dirty="0" smtClean="0"/>
              <a:t>reduce</a:t>
            </a:r>
            <a:r>
              <a:rPr lang="zh-CN" altLang="en-US" sz="2000" dirty="0" smtClean="0"/>
              <a:t>节点上。在</a:t>
            </a:r>
            <a:r>
              <a:rPr lang="en-US" altLang="zh-CN" sz="2000" dirty="0" smtClean="0"/>
              <a:t>Reduce</a:t>
            </a:r>
            <a:r>
              <a:rPr lang="zh-CN" altLang="en-US" sz="2000" dirty="0" smtClean="0"/>
              <a:t>时，根据</a:t>
            </a:r>
            <a:r>
              <a:rPr lang="en-US" altLang="zh-CN" sz="2000" dirty="0" smtClean="0"/>
              <a:t>Map</a:t>
            </a:r>
            <a:r>
              <a:rPr lang="zh-CN" altLang="en-US" sz="2000" dirty="0" smtClean="0"/>
              <a:t>的输入，建立索引，然后将索引文件的位置输出。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6859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CN" altLang="en-US" sz="2400" dirty="0"/>
              <a:t>预处理及</a:t>
            </a:r>
            <a:r>
              <a:rPr lang="zh-CN" altLang="en-US" sz="2400" dirty="0" smtClean="0"/>
              <a:t>系统优化</a:t>
            </a:r>
            <a:endParaRPr lang="en-US" altLang="zh-CN" sz="24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问题：由于使用</a:t>
            </a:r>
            <a:r>
              <a:rPr lang="en-US" altLang="zh-CN" sz="2000" dirty="0" err="1" smtClean="0"/>
              <a:t>Bulkload</a:t>
            </a:r>
            <a:r>
              <a:rPr lang="zh-CN" altLang="en-US" sz="2000" dirty="0" smtClean="0"/>
              <a:t>创建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，所以首先应该对数据进行排序</a:t>
            </a:r>
            <a:r>
              <a:rPr lang="zh-CN" altLang="en-US" sz="2000" dirty="0"/>
              <a:t>。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解决</a:t>
            </a:r>
            <a:r>
              <a:rPr lang="zh-CN" altLang="en-US" sz="2000" dirty="0"/>
              <a:t>思路</a:t>
            </a:r>
            <a:r>
              <a:rPr lang="zh-CN" altLang="en-US" sz="2000" dirty="0" smtClean="0"/>
              <a:t>：对于大规模数据排序最主要是分区函数应该使每个</a:t>
            </a:r>
            <a:r>
              <a:rPr lang="en-US" altLang="zh-CN" sz="2000" dirty="0" smtClean="0"/>
              <a:t>reduce</a:t>
            </a:r>
            <a:r>
              <a:rPr lang="zh-CN" altLang="en-US" sz="2000" dirty="0" smtClean="0"/>
              <a:t>都得到差不多数量的数据，也就是负载均衡。为此，首先应对待排序的数据进行采样，然后再划分</a:t>
            </a:r>
            <a:r>
              <a:rPr lang="zh-CN" altLang="en-US" sz="2000" dirty="0"/>
              <a:t>。</a:t>
            </a:r>
            <a:r>
              <a:rPr lang="zh-CN" altLang="en-US" sz="2000" dirty="0" smtClean="0"/>
              <a:t>可以考虑使用</a:t>
            </a:r>
            <a:r>
              <a:rPr lang="en-US" altLang="zh-CN" sz="2000" dirty="0" err="1" smtClean="0"/>
              <a:t>Hadoop</a:t>
            </a:r>
            <a:r>
              <a:rPr lang="zh-CN" altLang="en-US" sz="2000" dirty="0" smtClean="0"/>
              <a:t>自带的采样工具</a:t>
            </a:r>
            <a:r>
              <a:rPr lang="en-US" altLang="zh-CN" sz="2000" dirty="0" err="1" smtClean="0"/>
              <a:t>RandomSampler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InputSampler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IntervalSampler</a:t>
            </a:r>
            <a:r>
              <a:rPr lang="zh-CN" altLang="en-US" sz="2000" dirty="0" smtClean="0"/>
              <a:t> 和分区函数</a:t>
            </a:r>
            <a:r>
              <a:rPr lang="en-US" altLang="zh-CN" sz="2000" dirty="0" err="1" smtClean="0"/>
              <a:t>TotalOrderPartitioner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当对原始数据排完序后，每个</a:t>
            </a:r>
            <a:r>
              <a:rPr lang="en-US" altLang="zh-CN" sz="2000" dirty="0" smtClean="0"/>
              <a:t>reduce</a:t>
            </a:r>
            <a:r>
              <a:rPr lang="zh-CN" altLang="en-US" sz="2000" dirty="0" smtClean="0"/>
              <a:t>的输出文件可以直接作为构建索引过程的输入文件。</a:t>
            </a:r>
            <a:endParaRPr lang="zh-CN" altLang="en-US" sz="2000" dirty="0"/>
          </a:p>
          <a:p>
            <a:pPr marL="329184" lvl="2" indent="0">
              <a:spcBef>
                <a:spcPts val="600"/>
              </a:spcBef>
              <a:buSzPct val="80000"/>
              <a:buNone/>
            </a:pPr>
            <a:endParaRPr lang="en-US" altLang="zh-CN" sz="2000" dirty="0" smtClean="0"/>
          </a:p>
          <a:p>
            <a:pPr marL="329184" lvl="2" indent="0">
              <a:spcBef>
                <a:spcPts val="600"/>
              </a:spcBef>
              <a:buSzPct val="80000"/>
              <a:buNone/>
            </a:pPr>
            <a:endParaRPr lang="en-US" altLang="zh-CN" sz="20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919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CN" altLang="en-US" sz="2400" dirty="0"/>
              <a:t>预处理及系统优化</a:t>
            </a:r>
            <a:endParaRPr lang="en-US" altLang="zh-CN" sz="2400" dirty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/>
              <a:t>问题</a:t>
            </a:r>
            <a:r>
              <a:rPr lang="zh-CN" altLang="en-US" sz="2000" dirty="0" smtClean="0"/>
              <a:t>：查询优化。每次查询都要从一个</a:t>
            </a:r>
            <a:r>
              <a:rPr lang="en-US" altLang="zh-CN" sz="2000" dirty="0" smtClean="0"/>
              <a:t>HDFS</a:t>
            </a:r>
            <a:r>
              <a:rPr lang="zh-CN" altLang="en-US" sz="2000" dirty="0" smtClean="0"/>
              <a:t>文件中加载数据块到内存，对于经常使用的数据块会比较浪费</a:t>
            </a:r>
            <a:r>
              <a:rPr lang="en-US" altLang="zh-CN" sz="2000" dirty="0" smtClean="0"/>
              <a:t>I/O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解决</a:t>
            </a:r>
            <a:r>
              <a:rPr lang="zh-CN" altLang="en-US" sz="2000" dirty="0"/>
              <a:t>思路</a:t>
            </a:r>
            <a:r>
              <a:rPr lang="zh-CN" altLang="en-US" sz="2000" dirty="0" smtClean="0"/>
              <a:t>：实现一个缓存机制，对于经常使用的数据块保存在缓存中，当有查询到来时，首先到缓存内查找，如果没有，则再从文件中查找。</a:t>
            </a:r>
            <a:endParaRPr lang="en-US" altLang="zh-CN" sz="2000" dirty="0"/>
          </a:p>
          <a:p>
            <a:pPr marL="329184" lvl="2" indent="0">
              <a:spcBef>
                <a:spcPts val="600"/>
              </a:spcBef>
              <a:buSzPct val="80000"/>
              <a:buNone/>
            </a:pPr>
            <a:endParaRPr lang="en-US" altLang="zh-CN" sz="2000" dirty="0">
              <a:solidFill>
                <a:srgbClr val="FF0000"/>
              </a:solidFill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078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B+Tree</a:t>
            </a:r>
            <a:r>
              <a:rPr lang="en-US" sz="3600" dirty="0" smtClean="0"/>
              <a:t> Index </a:t>
            </a:r>
            <a:r>
              <a:rPr lang="zh-CN" altLang="en-US" sz="3600" dirty="0" smtClean="0"/>
              <a:t>与</a:t>
            </a:r>
            <a:r>
              <a:rPr lang="en-US" altLang="zh-CN" sz="3600" dirty="0" smtClean="0"/>
              <a:t>Compact Index </a:t>
            </a:r>
            <a:r>
              <a:rPr lang="zh-CN" altLang="en-US" sz="3600" dirty="0" smtClean="0"/>
              <a:t>比较</a:t>
            </a:r>
            <a:endParaRPr 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生成随机数据，数据大小最好超</a:t>
            </a:r>
            <a:r>
              <a:rPr lang="en-US" altLang="zh-CN" dirty="0" smtClean="0"/>
              <a:t>1GB</a:t>
            </a:r>
            <a:r>
              <a:rPr lang="zh-CN" altLang="en-US" dirty="0" smtClean="0"/>
              <a:t>条。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建立 </a:t>
            </a:r>
            <a:r>
              <a:rPr lang="en-US" altLang="zh-CN" dirty="0" smtClean="0"/>
              <a:t>Hive</a:t>
            </a:r>
            <a:r>
              <a:rPr lang="zh-CN" altLang="en-US" dirty="0" smtClean="0"/>
              <a:t>表，并分别对该表建立</a:t>
            </a:r>
            <a:r>
              <a:rPr lang="en-US" altLang="zh-CN" dirty="0" err="1" smtClean="0"/>
              <a:t>B+Tree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Compact Index</a:t>
            </a:r>
            <a:r>
              <a:rPr lang="zh-CN" altLang="en-US" dirty="0" smtClean="0"/>
              <a:t>索引。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查询比较，分别基于上述两</a:t>
            </a:r>
            <a:r>
              <a:rPr lang="zh-CN" altLang="en-US" smtClean="0"/>
              <a:t>个索引和不基于索引进行</a:t>
            </a:r>
            <a:r>
              <a:rPr lang="zh-CN" altLang="en-US" dirty="0" smtClean="0"/>
              <a:t>等值查询和范围查询，比较其效率。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比较试验最好能在一台以上的机器上进行。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1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400" dirty="0" smtClean="0"/>
              <a:t>Hive</a:t>
            </a:r>
            <a:r>
              <a:rPr lang="zh-CN" altLang="en-US" sz="2400" dirty="0" smtClean="0"/>
              <a:t>是一个构建在</a:t>
            </a:r>
            <a:r>
              <a:rPr lang="en-US" altLang="zh-CN" sz="2400" dirty="0" err="1" smtClean="0"/>
              <a:t>Hadoop</a:t>
            </a:r>
            <a:r>
              <a:rPr lang="zh-CN" altLang="en-US" sz="2400" dirty="0" smtClean="0"/>
              <a:t>上的数据仓库平台，并且提供了类</a:t>
            </a:r>
            <a:r>
              <a:rPr lang="en-US" altLang="zh-CN" sz="2400" dirty="0" smtClean="0"/>
              <a:t>SQL</a:t>
            </a:r>
            <a:r>
              <a:rPr lang="zh-CN" altLang="en-US" sz="2400" dirty="0" smtClean="0"/>
              <a:t>语言对存储在</a:t>
            </a:r>
            <a:r>
              <a:rPr lang="en-US" altLang="zh-CN" sz="2400" dirty="0" smtClean="0"/>
              <a:t>HDFS</a:t>
            </a:r>
            <a:r>
              <a:rPr lang="zh-CN" altLang="en-US" sz="2400" dirty="0" smtClean="0"/>
              <a:t>上的数据进行查询，从</a:t>
            </a:r>
            <a:r>
              <a:rPr lang="en-US" altLang="zh-CN" sz="2400" dirty="0" smtClean="0"/>
              <a:t>0.7</a:t>
            </a:r>
            <a:r>
              <a:rPr lang="zh-CN" altLang="en-US" sz="2400" dirty="0" smtClean="0"/>
              <a:t>版本以后</a:t>
            </a:r>
            <a:r>
              <a:rPr lang="en-US" altLang="zh-CN" sz="2400" dirty="0" smtClean="0"/>
              <a:t>Hive</a:t>
            </a:r>
            <a:r>
              <a:rPr lang="zh-CN" altLang="en-US" sz="2400" dirty="0" smtClean="0"/>
              <a:t>提供了</a:t>
            </a:r>
            <a:r>
              <a:rPr lang="zh-CN" altLang="en-US" sz="2400" dirty="0"/>
              <a:t>一</a:t>
            </a:r>
            <a:r>
              <a:rPr lang="zh-CN" altLang="en-US" sz="2400" dirty="0" smtClean="0"/>
              <a:t>个名为</a:t>
            </a:r>
            <a:r>
              <a:rPr lang="en-US" altLang="zh-CN" sz="2400" dirty="0" err="1" smtClean="0"/>
              <a:t>CompactIndex</a:t>
            </a:r>
            <a:r>
              <a:rPr lang="zh-CN" altLang="en-US" sz="2400" dirty="0" smtClean="0"/>
              <a:t>的索引，用来提高查询效率，下面简单解释一下</a:t>
            </a:r>
            <a:r>
              <a:rPr lang="en-US" altLang="zh-CN" sz="2400" dirty="0" smtClean="0"/>
              <a:t>compact index</a:t>
            </a:r>
            <a:r>
              <a:rPr lang="zh-CN" altLang="en-US" sz="2400" dirty="0" smtClean="0"/>
              <a:t>的实现和运行过程。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Compact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Compact index</a:t>
            </a:r>
            <a:r>
              <a:rPr lang="zh-CN" altLang="en-US" sz="2400" dirty="0" smtClean="0"/>
              <a:t>是以表的形式存储在</a:t>
            </a:r>
            <a:r>
              <a:rPr lang="en-US" altLang="zh-CN" sz="2400" dirty="0" smtClean="0"/>
              <a:t>Hive</a:t>
            </a:r>
            <a:r>
              <a:rPr lang="zh-CN" altLang="en-US" sz="2400" dirty="0" smtClean="0"/>
              <a:t>上的，对于原表中的某个列值， 它在索引表中存储了包含这个列值的</a:t>
            </a:r>
            <a:r>
              <a:rPr lang="en-US" altLang="zh-CN" sz="2400" dirty="0" smtClean="0"/>
              <a:t>HDFS block</a:t>
            </a:r>
            <a:r>
              <a:rPr lang="zh-CN" altLang="en-US" sz="2400" dirty="0" smtClean="0"/>
              <a:t>的地址。它的索引表的格式为：</a:t>
            </a:r>
            <a:endParaRPr lang="en-US" altLang="zh-CN" sz="2400" dirty="0" smtClean="0"/>
          </a:p>
          <a:p>
            <a:pPr marL="82296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zh-CN" altLang="en-US" sz="2400" dirty="0" smtClean="0"/>
              <a:t>索引列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从原表中得到</a:t>
            </a:r>
            <a:r>
              <a:rPr lang="en-US" altLang="zh-CN" sz="2400" dirty="0" smtClean="0"/>
              <a:t>) + </a:t>
            </a:r>
            <a:r>
              <a:rPr lang="en-US" altLang="zh-CN" sz="2400" dirty="0" err="1" smtClean="0"/>
              <a:t>bucketname</a:t>
            </a:r>
            <a:r>
              <a:rPr lang="en-US" altLang="zh-CN" sz="2400" dirty="0" smtClean="0"/>
              <a:t> + offset</a:t>
            </a:r>
          </a:p>
          <a:p>
            <a:pPr marL="82296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en-US" altLang="zh-CN" sz="2400" dirty="0" err="1" smtClean="0"/>
              <a:t>bucketname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是包含索引列的文件名</a:t>
            </a:r>
            <a:endParaRPr lang="en-US" altLang="zh-CN" sz="2400" dirty="0" smtClean="0"/>
          </a:p>
          <a:p>
            <a:pPr marL="82296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offset: </a:t>
            </a:r>
            <a:r>
              <a:rPr lang="zh-CN" altLang="en-US" sz="2400" dirty="0" smtClean="0"/>
              <a:t>包含索引列的</a:t>
            </a:r>
            <a:r>
              <a:rPr lang="en-US" altLang="zh-CN" sz="2400" dirty="0" smtClean="0"/>
              <a:t>block</a:t>
            </a:r>
            <a:r>
              <a:rPr lang="zh-CN" altLang="en-US" sz="2400" dirty="0" smtClean="0"/>
              <a:t>在文件中的偏移量</a:t>
            </a:r>
            <a:r>
              <a:rPr lang="en-US" altLang="zh-CN" sz="2400" dirty="0" smtClean="0"/>
              <a:t>.</a:t>
            </a:r>
          </a:p>
          <a:p>
            <a:pPr marL="82296" indent="0">
              <a:buNone/>
            </a:pPr>
            <a:endParaRPr lang="en-US" altLang="zh-CN" sz="2400" dirty="0" smtClean="0"/>
          </a:p>
          <a:p>
            <a:r>
              <a:rPr lang="zh-CN" altLang="en-US" sz="2400" dirty="0" smtClean="0"/>
              <a:t>当具有相同列值的记录在同一个文件块内时，</a:t>
            </a:r>
            <a:r>
              <a:rPr lang="en-US" altLang="zh-CN" sz="2400" dirty="0" err="1" smtClean="0"/>
              <a:t>CompactIndex</a:t>
            </a:r>
            <a:r>
              <a:rPr lang="zh-CN" altLang="en-US" sz="2400" dirty="0" smtClean="0"/>
              <a:t>比较有效，因为只需一条记录就可以表示原表中所有值的位置。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CompactIndex</a:t>
            </a:r>
            <a:r>
              <a:rPr lang="zh-CN" altLang="en-US" sz="2400" dirty="0" smtClean="0"/>
              <a:t>只针对特定的情形，在一般情况下不能明显提高查询效率。根据</a:t>
            </a:r>
            <a:r>
              <a:rPr lang="en-US" altLang="zh-CN" sz="2400" dirty="0" smtClean="0"/>
              <a:t>Hive</a:t>
            </a:r>
            <a:r>
              <a:rPr lang="zh-CN" altLang="en-US" sz="2400" dirty="0" smtClean="0"/>
              <a:t>表的结构，可以考虑使用树形索引，例如</a:t>
            </a:r>
            <a:r>
              <a:rPr lang="en-US" altLang="zh-CN" sz="2400" dirty="0" err="1" smtClean="0"/>
              <a:t>B+Tree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82296" indent="0">
              <a:buNone/>
            </a:pPr>
            <a:endParaRPr lang="en-US" altLang="zh-CN" sz="2400" dirty="0" smtClean="0"/>
          </a:p>
          <a:p>
            <a:r>
              <a:rPr lang="en-US" altLang="zh-CN" sz="2400" dirty="0" smtClean="0"/>
              <a:t>Hive </a:t>
            </a:r>
            <a:r>
              <a:rPr lang="zh-CN" altLang="en-US" sz="2400" dirty="0" smtClean="0"/>
              <a:t>中，数据是以文件的形式存储在</a:t>
            </a:r>
            <a:r>
              <a:rPr lang="en-US" altLang="zh-CN" sz="2400" dirty="0" smtClean="0"/>
              <a:t>HDFS</a:t>
            </a:r>
            <a:r>
              <a:rPr lang="zh-CN" altLang="en-US" sz="2400" dirty="0" smtClean="0"/>
              <a:t>上的，所以建立的索引也应该存储在</a:t>
            </a:r>
            <a:r>
              <a:rPr lang="en-US" altLang="zh-CN" sz="2400" dirty="0" smtClean="0"/>
              <a:t>HDFS</a:t>
            </a:r>
            <a:r>
              <a:rPr lang="zh-CN" altLang="en-US" sz="2400" dirty="0" smtClean="0"/>
              <a:t>上。对于</a:t>
            </a:r>
            <a:r>
              <a:rPr lang="en-US" altLang="zh-CN" sz="2400" dirty="0" smtClean="0"/>
              <a:t>Hive</a:t>
            </a:r>
            <a:r>
              <a:rPr lang="zh-CN" altLang="en-US" sz="2400" dirty="0" smtClean="0"/>
              <a:t>上的</a:t>
            </a:r>
            <a:r>
              <a:rPr lang="en-US" altLang="zh-CN" sz="2400" dirty="0" err="1" smtClean="0"/>
              <a:t>B+Tree</a:t>
            </a:r>
            <a:r>
              <a:rPr lang="zh-CN" altLang="en-US" sz="2400" dirty="0" smtClean="0"/>
              <a:t>索引应注意一下几点：</a:t>
            </a:r>
            <a:endParaRPr lang="en-US" altLang="zh-CN" sz="2400" dirty="0"/>
          </a:p>
          <a:p>
            <a:pPr marL="699516" lvl="1" indent="-342900">
              <a:buFont typeface="Wingdings" pitchFamily="2" charset="2"/>
              <a:buChar char="Ø"/>
            </a:pPr>
            <a:r>
              <a:rPr lang="en-US" altLang="zh-CN" sz="2000" dirty="0" smtClean="0"/>
              <a:t> </a:t>
            </a:r>
            <a:r>
              <a:rPr lang="zh-CN" altLang="en-US" sz="2000" dirty="0" smtClean="0"/>
              <a:t>大规模数据</a:t>
            </a:r>
            <a:endParaRPr lang="en-US" altLang="zh-CN" sz="2000" dirty="0" smtClean="0"/>
          </a:p>
          <a:p>
            <a:pPr marL="699516" lvl="1" indent="-342900">
              <a:buFont typeface="Wingdings" pitchFamily="2" charset="2"/>
              <a:buChar char="Ø"/>
            </a:pPr>
            <a:r>
              <a:rPr lang="zh-CN" altLang="en-US" sz="2000" dirty="0" smtClean="0"/>
              <a:t>基于</a:t>
            </a:r>
            <a:r>
              <a:rPr lang="en-US" altLang="zh-CN" sz="2000" dirty="0" smtClean="0"/>
              <a:t>HDFS</a:t>
            </a:r>
            <a:r>
              <a:rPr lang="zh-CN" altLang="en-US" sz="2000" dirty="0" smtClean="0"/>
              <a:t>建立</a:t>
            </a:r>
            <a:r>
              <a:rPr lang="en-US" altLang="zh-CN" sz="2000" dirty="0" err="1" smtClean="0"/>
              <a:t>B+Tree</a:t>
            </a:r>
            <a:endParaRPr lang="en-US" altLang="zh-CN" sz="1600" dirty="0"/>
          </a:p>
          <a:p>
            <a:pPr marL="699516" lvl="1" indent="-342900">
              <a:buFont typeface="Wingdings" pitchFamily="2" charset="2"/>
              <a:buChar char="Ø"/>
            </a:pPr>
            <a:r>
              <a:rPr lang="zh-CN" altLang="en-US" sz="2000" dirty="0" smtClean="0"/>
              <a:t>预处理及系统优化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0209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大规模数据</a:t>
            </a:r>
            <a:endParaRPr lang="en-US" altLang="zh-CN" sz="2400" dirty="0" smtClean="0"/>
          </a:p>
          <a:p>
            <a:pPr marL="699516" lvl="1" indent="-342900">
              <a:buFont typeface="Wingdings" pitchFamily="2" charset="2"/>
              <a:buChar char="Ø"/>
            </a:pPr>
            <a:r>
              <a:rPr lang="zh-CN" altLang="en-US" sz="2000" dirty="0" smtClean="0"/>
              <a:t>问题：</a:t>
            </a:r>
            <a:r>
              <a:rPr lang="en-US" altLang="zh-CN" sz="2000" dirty="0" smtClean="0"/>
              <a:t>Hive</a:t>
            </a:r>
            <a:r>
              <a:rPr lang="zh-CN" altLang="en-US" sz="2000" dirty="0" smtClean="0"/>
              <a:t>是一个构建在</a:t>
            </a:r>
            <a:r>
              <a:rPr lang="en-US" altLang="zh-CN" sz="2000" dirty="0" err="1" smtClean="0"/>
              <a:t>Hadoop</a:t>
            </a:r>
            <a:r>
              <a:rPr lang="zh-CN" altLang="en-US" sz="2000" dirty="0" smtClean="0"/>
              <a:t>上的数据仓库，一般情况下一张表会包含很大的数据。若直接对整个表数据构建索引，可能会导致建立和查询的过程都比较慢，达不到提高查询效率的要求。</a:t>
            </a:r>
            <a:endParaRPr lang="en-US" altLang="zh-CN" sz="2000" dirty="0" smtClean="0"/>
          </a:p>
          <a:p>
            <a:pPr marL="699516" lvl="1" indent="-342900">
              <a:buFont typeface="Wingdings" pitchFamily="2" charset="2"/>
              <a:buChar char="Ø"/>
            </a:pPr>
            <a:r>
              <a:rPr lang="zh-CN" altLang="en-US" sz="2000" dirty="0" smtClean="0"/>
              <a:t>解决思路：可以将一张表</a:t>
            </a:r>
            <a:r>
              <a:rPr lang="en-US" altLang="zh-CN" sz="2000" dirty="0" smtClean="0"/>
              <a:t>(t1)</a:t>
            </a:r>
            <a:r>
              <a:rPr lang="zh-CN" altLang="en-US" sz="2000" dirty="0" smtClean="0"/>
              <a:t>拆分为大小相等的</a:t>
            </a:r>
            <a:r>
              <a:rPr lang="en-US" altLang="zh-CN" sz="2000" dirty="0" smtClean="0"/>
              <a:t>n</a:t>
            </a:r>
            <a:r>
              <a:rPr lang="zh-CN" altLang="en-US" sz="2000" dirty="0" smtClean="0"/>
              <a:t>张子表，分别对每张表建立索引，将每张子表所包含的数据区间和他对应的索引位置记录到另一张</a:t>
            </a:r>
            <a:r>
              <a:rPr lang="en-US" altLang="zh-CN" sz="2000" dirty="0" smtClean="0"/>
              <a:t>Hive</a:t>
            </a:r>
            <a:r>
              <a:rPr lang="zh-CN" altLang="en-US" sz="2000" dirty="0" smtClean="0"/>
              <a:t>表</a:t>
            </a:r>
            <a:r>
              <a:rPr lang="en-US" altLang="zh-CN" sz="2000" dirty="0" smtClean="0"/>
              <a:t>(t2)</a:t>
            </a:r>
            <a:r>
              <a:rPr lang="zh-CN" altLang="en-US" sz="2000" dirty="0" smtClean="0"/>
              <a:t>中。当进行查询时，首先在</a:t>
            </a:r>
            <a:r>
              <a:rPr lang="en-US" altLang="zh-CN" sz="2000" dirty="0" smtClean="0"/>
              <a:t>t2</a:t>
            </a:r>
            <a:r>
              <a:rPr lang="zh-CN" altLang="en-US" sz="2000" dirty="0" smtClean="0"/>
              <a:t>中查询出符合条件的索引，然后分别在这些索引上进行查询。</a:t>
            </a:r>
            <a:endParaRPr lang="en-US" altLang="zh-CN" sz="2000" dirty="0" smtClean="0"/>
          </a:p>
          <a:p>
            <a:pPr marL="699516" lvl="1" indent="-342900">
              <a:buFont typeface="Wingdings" pitchFamily="2" charset="2"/>
              <a:buChar char="Ø"/>
            </a:pPr>
            <a:r>
              <a:rPr lang="zh-CN" altLang="en-US" sz="2000" dirty="0" smtClean="0"/>
              <a:t>例如，对一个包含</a:t>
            </a:r>
            <a:r>
              <a:rPr lang="en-US" altLang="zh-CN" sz="2000" dirty="0" smtClean="0"/>
              <a:t>6</a:t>
            </a:r>
            <a:r>
              <a:rPr lang="zh-CN" altLang="en-US" sz="2000" dirty="0" smtClean="0"/>
              <a:t>条记录的</a:t>
            </a:r>
            <a:r>
              <a:rPr lang="en-US" altLang="zh-CN" sz="2000" dirty="0" smtClean="0"/>
              <a:t>Hive</a:t>
            </a:r>
            <a:r>
              <a:rPr lang="zh-CN" altLang="en-US" sz="2000" dirty="0" smtClean="0"/>
              <a:t>构建索引：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0099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altLang="zh-CN" dirty="0" smtClean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endParaRPr lang="en-US" altLang="zh-CN" dirty="0" smtClean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endParaRPr lang="en-US" altLang="zh-CN" dirty="0" smtClean="0"/>
          </a:p>
          <a:p>
            <a:pPr marL="82296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sz="1600" dirty="0" smtClean="0"/>
              <a:t>原始表               拆分         子表                               索引</a:t>
            </a:r>
            <a:endParaRPr lang="zh-CN" altLang="en-US" sz="1600" dirty="0"/>
          </a:p>
        </p:txBody>
      </p:sp>
      <p:cxnSp>
        <p:nvCxnSpPr>
          <p:cNvPr id="9" name="直接箭头连接符 8"/>
          <p:cNvCxnSpPr>
            <a:stCxn id="39" idx="3"/>
            <a:endCxn id="40" idx="1"/>
          </p:cNvCxnSpPr>
          <p:nvPr/>
        </p:nvCxnSpPr>
        <p:spPr>
          <a:xfrm flipV="1">
            <a:off x="3203848" y="2235556"/>
            <a:ext cx="814691" cy="808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endCxn id="42" idx="1"/>
          </p:cNvCxnSpPr>
          <p:nvPr/>
        </p:nvCxnSpPr>
        <p:spPr>
          <a:xfrm>
            <a:off x="3203848" y="3789041"/>
            <a:ext cx="808971" cy="370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39" idx="3"/>
            <a:endCxn id="41" idx="1"/>
          </p:cNvCxnSpPr>
          <p:nvPr/>
        </p:nvCxnSpPr>
        <p:spPr>
          <a:xfrm>
            <a:off x="3203848" y="3044414"/>
            <a:ext cx="817988" cy="107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40" idx="3"/>
            <a:endCxn id="23" idx="1"/>
          </p:cNvCxnSpPr>
          <p:nvPr/>
        </p:nvCxnSpPr>
        <p:spPr>
          <a:xfrm>
            <a:off x="5796135" y="2235556"/>
            <a:ext cx="904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41" idx="3"/>
            <a:endCxn id="25" idx="1"/>
          </p:cNvCxnSpPr>
          <p:nvPr/>
        </p:nvCxnSpPr>
        <p:spPr>
          <a:xfrm>
            <a:off x="5796136" y="3151768"/>
            <a:ext cx="9043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2" idx="3"/>
            <a:endCxn id="24" idx="1"/>
          </p:cNvCxnSpPr>
          <p:nvPr/>
        </p:nvCxnSpPr>
        <p:spPr>
          <a:xfrm flipV="1">
            <a:off x="5796135" y="4149080"/>
            <a:ext cx="904333" cy="1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等腰三角形 22"/>
          <p:cNvSpPr/>
          <p:nvPr/>
        </p:nvSpPr>
        <p:spPr>
          <a:xfrm>
            <a:off x="6538450" y="1875516"/>
            <a:ext cx="648072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6538450" y="3789040"/>
            <a:ext cx="648072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6538450" y="2791728"/>
            <a:ext cx="648072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09898"/>
              </p:ext>
            </p:extLst>
          </p:nvPr>
        </p:nvGraphicFramePr>
        <p:xfrm>
          <a:off x="2123729" y="5013176"/>
          <a:ext cx="473875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586"/>
                <a:gridCol w="1579586"/>
                <a:gridCol w="1579586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起始值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末尾值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索引位置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…….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91940"/>
              </p:ext>
            </p:extLst>
          </p:nvPr>
        </p:nvGraphicFramePr>
        <p:xfrm>
          <a:off x="1187624" y="1931894"/>
          <a:ext cx="20162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great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hive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hadoop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hdfs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mapred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65170"/>
              </p:ext>
            </p:extLst>
          </p:nvPr>
        </p:nvGraphicFramePr>
        <p:xfrm>
          <a:off x="4018539" y="1864716"/>
          <a:ext cx="17775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477"/>
                <a:gridCol w="1080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great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表格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00010"/>
              </p:ext>
            </p:extLst>
          </p:nvPr>
        </p:nvGraphicFramePr>
        <p:xfrm>
          <a:off x="4021836" y="2780928"/>
          <a:ext cx="1774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8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hive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hadoop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表格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1750"/>
              </p:ext>
            </p:extLst>
          </p:nvPr>
        </p:nvGraphicFramePr>
        <p:xfrm>
          <a:off x="4012819" y="3789040"/>
          <a:ext cx="17833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97"/>
                <a:gridCol w="1080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hdfs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mapred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CN" altLang="en-US" sz="2400" dirty="0"/>
              <a:t>基于</a:t>
            </a:r>
            <a:r>
              <a:rPr lang="en-US" altLang="zh-CN" sz="2400" dirty="0"/>
              <a:t>HDFS</a:t>
            </a:r>
            <a:r>
              <a:rPr lang="zh-CN" altLang="en-US" sz="2400" dirty="0"/>
              <a:t>建立</a:t>
            </a:r>
            <a:r>
              <a:rPr lang="en-US" altLang="zh-CN" sz="2400" dirty="0" err="1"/>
              <a:t>B+Tree</a:t>
            </a:r>
            <a:endParaRPr lang="en-US" altLang="zh-CN" sz="2400" dirty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问题：对</a:t>
            </a:r>
            <a:r>
              <a:rPr lang="en-US" altLang="zh-CN" sz="2000" dirty="0" smtClean="0"/>
              <a:t>HDFS</a:t>
            </a:r>
            <a:r>
              <a:rPr lang="zh-CN" altLang="en-US" sz="2000" dirty="0" smtClean="0"/>
              <a:t>文件操作没有对本地文件操作灵活，在</a:t>
            </a:r>
            <a:r>
              <a:rPr lang="en-US" altLang="zh-CN" sz="2000" dirty="0" smtClean="0"/>
              <a:t>HDFS</a:t>
            </a:r>
            <a:r>
              <a:rPr lang="zh-CN" altLang="en-US" sz="2000" dirty="0" smtClean="0"/>
              <a:t>中，写文件只能追加，不能在文件的任意位置进行写操作，所以对于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中</a:t>
            </a:r>
            <a:r>
              <a:rPr lang="en-US" altLang="zh-CN" sz="2000" dirty="0" smtClean="0"/>
              <a:t>insert</a:t>
            </a:r>
            <a:r>
              <a:rPr lang="zh-CN" altLang="en-US" sz="2000" dirty="0" smtClean="0"/>
              <a:t>等操作不能支持。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解决思路：在数据仓库中的数据不存在更新等操作，所以，构造的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可以没有</a:t>
            </a:r>
            <a:r>
              <a:rPr lang="en-US" altLang="zh-CN" sz="2000" dirty="0" smtClean="0"/>
              <a:t>insert</a:t>
            </a:r>
            <a:r>
              <a:rPr lang="zh-CN" altLang="en-US" sz="2000" dirty="0" smtClean="0"/>
              <a:t>操作，即构造完成后，就不对索引进行更新操作，除非重新构造。另外，对大数据创建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索引时，用</a:t>
            </a:r>
            <a:r>
              <a:rPr lang="en-US" altLang="zh-CN" sz="2000" dirty="0" smtClean="0"/>
              <a:t>insert</a:t>
            </a:r>
            <a:r>
              <a:rPr lang="zh-CN" altLang="en-US" sz="2000" dirty="0" smtClean="0"/>
              <a:t>操作来把数据一条一条插入的效率很差，可以用</a:t>
            </a:r>
            <a:r>
              <a:rPr lang="en-US" altLang="zh-CN" sz="2000" dirty="0" err="1" smtClean="0"/>
              <a:t>BulkLoad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技术来进行插数据。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进行</a:t>
            </a:r>
            <a:r>
              <a:rPr lang="en-US" altLang="zh-CN" sz="2000" dirty="0" err="1" smtClean="0"/>
              <a:t>BulkLoad</a:t>
            </a:r>
            <a:r>
              <a:rPr lang="zh-CN" altLang="en-US" sz="2000" dirty="0" smtClean="0"/>
              <a:t>时，数据为有序的。然后依次按块将数据插入到当前的节点中，当节点满了以后，按照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的规则进行分裂处理，依次类推，只到所有数据</a:t>
            </a:r>
            <a:r>
              <a:rPr lang="zh-CN" altLang="en-US" sz="2000" smtClean="0"/>
              <a:t>都插入索引中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79132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推荐</a:t>
            </a:r>
            <a:r>
              <a:rPr lang="en-US" altLang="zh-CN" sz="2400" dirty="0" err="1" smtClean="0"/>
              <a:t>B+Tree</a:t>
            </a:r>
            <a:r>
              <a:rPr lang="zh-CN" altLang="en-US" sz="2400" dirty="0" smtClean="0"/>
              <a:t>库</a:t>
            </a:r>
            <a:endParaRPr lang="en-US" altLang="zh-CN" sz="24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en-US" altLang="zh-CN" sz="2000" dirty="0" smtClean="0">
                <a:hlinkClick r:id="rId2"/>
              </a:rPr>
              <a:t>http</a:t>
            </a:r>
            <a:r>
              <a:rPr lang="en-US" altLang="zh-CN" sz="2000" dirty="0">
                <a:hlinkClick r:id="rId2"/>
              </a:rPr>
              <a:t>://www.sics.se/humle/socialcomputing/download</a:t>
            </a:r>
            <a:r>
              <a:rPr lang="en-US" altLang="zh-CN" sz="2000" dirty="0" smtClean="0">
                <a:hlinkClick r:id="rId2"/>
              </a:rPr>
              <a:t>/</a:t>
            </a:r>
            <a:endParaRPr lang="en-US" altLang="zh-CN" sz="2000" dirty="0" smtClean="0"/>
          </a:p>
          <a:p>
            <a:pPr marL="813816" lvl="1" indent="-457200">
              <a:buFont typeface="Wingdings" pitchFamily="2" charset="2"/>
              <a:buChar char="Ø"/>
            </a:pPr>
            <a:r>
              <a:rPr lang="zh-CN" altLang="en-US" sz="2000" dirty="0" smtClean="0"/>
              <a:t>下载以下包</a:t>
            </a:r>
            <a:r>
              <a:rPr lang="en-US" altLang="zh-CN" sz="2000" dirty="0" smtClean="0"/>
              <a:t>Collections, Disc, </a:t>
            </a:r>
            <a:r>
              <a:rPr lang="en-US" altLang="zh-CN" sz="2000" dirty="0" err="1" smtClean="0"/>
              <a:t>Util</a:t>
            </a:r>
            <a:endParaRPr lang="en-US" altLang="zh-CN" sz="2000" dirty="0" smtClean="0"/>
          </a:p>
          <a:p>
            <a:r>
              <a:rPr lang="en-US" altLang="zh-CN" sz="2400" dirty="0" smtClean="0"/>
              <a:t>Collections</a:t>
            </a:r>
            <a:r>
              <a:rPr lang="zh-CN" altLang="en-US" sz="2400" dirty="0" smtClean="0"/>
              <a:t>提供了一个</a:t>
            </a:r>
            <a:r>
              <a:rPr lang="en-US" altLang="zh-CN" sz="2400" dirty="0" err="1" smtClean="0"/>
              <a:t>B+Tree</a:t>
            </a:r>
            <a:r>
              <a:rPr lang="zh-CN" altLang="en-US" sz="2400" dirty="0" smtClean="0"/>
              <a:t>的实现。</a:t>
            </a:r>
            <a:endParaRPr lang="en-US" altLang="zh-CN" sz="2400" dirty="0" smtClean="0"/>
          </a:p>
          <a:p>
            <a:r>
              <a:rPr lang="en-US" altLang="zh-CN" sz="2400" dirty="0" smtClean="0"/>
              <a:t>Disc</a:t>
            </a:r>
            <a:r>
              <a:rPr lang="zh-CN" altLang="en-US" sz="2400" dirty="0" smtClean="0"/>
              <a:t>提供了</a:t>
            </a:r>
            <a:r>
              <a:rPr lang="en-US" altLang="zh-CN" sz="2400" dirty="0" err="1" smtClean="0"/>
              <a:t>B+Tree</a:t>
            </a:r>
            <a:r>
              <a:rPr lang="zh-CN" altLang="en-US" sz="2400" dirty="0" smtClean="0"/>
              <a:t>底层存储的实现。</a:t>
            </a:r>
            <a:endParaRPr lang="en-US" altLang="zh-CN" sz="2400" dirty="0" smtClean="0"/>
          </a:p>
          <a:p>
            <a:r>
              <a:rPr lang="zh-CN" altLang="en-US" sz="2400" dirty="0" smtClean="0"/>
              <a:t>具体框架如下：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1972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Hive B-Tree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466216"/>
            <a:ext cx="7498080" cy="5203144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Disc</a:t>
            </a:r>
            <a:r>
              <a:rPr lang="zh-CN" altLang="en-US" sz="2000" dirty="0" smtClean="0"/>
              <a:t>：实现了</a:t>
            </a:r>
            <a:r>
              <a:rPr lang="en-US" altLang="zh-CN" sz="2000" dirty="0" err="1" smtClean="0"/>
              <a:t>BlockFile</a:t>
            </a:r>
            <a:r>
              <a:rPr lang="zh-CN" altLang="en-US" sz="2000" dirty="0" smtClean="0"/>
              <a:t>， </a:t>
            </a:r>
            <a:r>
              <a:rPr lang="en-US" altLang="zh-CN" sz="2000" dirty="0" err="1" smtClean="0"/>
              <a:t>SortedBlock</a:t>
            </a:r>
            <a:r>
              <a:rPr lang="zh-CN" altLang="en-US" sz="2000" dirty="0" smtClean="0"/>
              <a:t>，其中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是以</a:t>
            </a:r>
            <a:r>
              <a:rPr lang="en-US" altLang="zh-CN" sz="2000" dirty="0" err="1" smtClean="0"/>
              <a:t>BlockFile</a:t>
            </a:r>
            <a:r>
              <a:rPr lang="zh-CN" altLang="en-US" sz="2000" dirty="0" smtClean="0"/>
              <a:t>的形式存储在磁盘上的，</a:t>
            </a:r>
            <a:r>
              <a:rPr lang="en-US" altLang="zh-CN" sz="2000" dirty="0" err="1" smtClean="0"/>
              <a:t>BlockFile</a:t>
            </a:r>
            <a:r>
              <a:rPr lang="zh-CN" altLang="en-US" sz="2000" dirty="0" smtClean="0"/>
              <a:t>又由</a:t>
            </a:r>
            <a:r>
              <a:rPr lang="en-US" altLang="zh-CN" sz="2000" dirty="0" smtClean="0"/>
              <a:t>Block</a:t>
            </a:r>
            <a:r>
              <a:rPr lang="zh-CN" altLang="en-US" sz="2000" dirty="0" smtClean="0"/>
              <a:t>组成，一个</a:t>
            </a:r>
            <a:r>
              <a:rPr lang="en-US" altLang="zh-CN" sz="2000" dirty="0" smtClean="0"/>
              <a:t>Block</a:t>
            </a:r>
            <a:r>
              <a:rPr lang="zh-CN" altLang="en-US" sz="2000" dirty="0" smtClean="0"/>
              <a:t>就对应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中一个节点。</a:t>
            </a:r>
            <a:endParaRPr lang="en-US" altLang="zh-CN" sz="2000" dirty="0" smtClean="0"/>
          </a:p>
          <a:p>
            <a:r>
              <a:rPr lang="en-US" altLang="zh-CN" sz="2000" dirty="0" smtClean="0"/>
              <a:t>Collections</a:t>
            </a:r>
            <a:r>
              <a:rPr lang="zh-CN" altLang="en-US" sz="2000" dirty="0" smtClean="0"/>
              <a:t>：实现了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，一个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由两个</a:t>
            </a:r>
            <a:r>
              <a:rPr lang="en-US" altLang="zh-CN" sz="2000" dirty="0" err="1" smtClean="0"/>
              <a:t>BlockFile</a:t>
            </a:r>
            <a:r>
              <a:rPr lang="zh-CN" altLang="en-US" sz="2000" dirty="0" smtClean="0"/>
              <a:t>文件组成，一个存储</a:t>
            </a:r>
            <a:r>
              <a:rPr lang="en-US" altLang="zh-CN" sz="2000" dirty="0" err="1" smtClean="0"/>
              <a:t>B+Tree</a:t>
            </a:r>
            <a:r>
              <a:rPr lang="zh-CN" altLang="en-US" sz="2000" dirty="0" smtClean="0"/>
              <a:t>的键值，另一个则存储实际的记录值。</a:t>
            </a:r>
            <a:endParaRPr lang="en-US" altLang="zh-CN" sz="2000" dirty="0" smtClean="0"/>
          </a:p>
          <a:p>
            <a:pPr marL="82296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</a:t>
            </a:r>
          </a:p>
          <a:p>
            <a:pPr marL="82296" indent="0">
              <a:buNone/>
            </a:pPr>
            <a:r>
              <a:rPr lang="en-US" altLang="zh-CN" sz="2400" dirty="0" smtClean="0"/>
              <a:t>                                              </a:t>
            </a:r>
          </a:p>
          <a:p>
            <a:pPr marL="82296" indent="0">
              <a:buNone/>
            </a:pPr>
            <a:r>
              <a:rPr lang="en-US" altLang="zh-CN" sz="1600" dirty="0" smtClean="0"/>
              <a:t>                                                                                    Key File</a:t>
            </a:r>
            <a:endParaRPr lang="en-US" altLang="zh-CN" sz="1600" dirty="0"/>
          </a:p>
          <a:p>
            <a:pPr marL="82296" indent="0">
              <a:buNone/>
            </a:pPr>
            <a:endParaRPr lang="en-US" altLang="zh-CN" sz="1600" dirty="0" smtClean="0"/>
          </a:p>
          <a:p>
            <a:pPr marL="82296" indent="0">
              <a:buNone/>
            </a:pPr>
            <a:r>
              <a:rPr lang="en-US" altLang="zh-CN" sz="1600" dirty="0" smtClean="0"/>
              <a:t>                                                            </a:t>
            </a:r>
            <a:endParaRPr lang="en-US" altLang="zh-CN" sz="1600" dirty="0"/>
          </a:p>
          <a:p>
            <a:pPr marL="82296" indent="0">
              <a:buNone/>
            </a:pPr>
            <a:r>
              <a:rPr lang="en-US" altLang="zh-CN" sz="1600" dirty="0" smtClean="0"/>
              <a:t>                                          </a:t>
            </a:r>
          </a:p>
          <a:p>
            <a:pPr marL="82296" indent="0">
              <a:buNone/>
            </a:pPr>
            <a:r>
              <a:rPr lang="en-US" altLang="zh-CN" sz="2400" dirty="0" smtClean="0"/>
              <a:t>                                           </a:t>
            </a:r>
            <a:r>
              <a:rPr lang="en-US" altLang="zh-CN" sz="1600" dirty="0" smtClean="0"/>
              <a:t>                     Value File</a:t>
            </a:r>
            <a:endParaRPr lang="en-US" altLang="zh-CN" sz="2400" dirty="0" smtClean="0"/>
          </a:p>
        </p:txBody>
      </p:sp>
      <p:sp>
        <p:nvSpPr>
          <p:cNvPr id="24" name="矩形 23"/>
          <p:cNvSpPr/>
          <p:nvPr/>
        </p:nvSpPr>
        <p:spPr>
          <a:xfrm>
            <a:off x="4513843" y="3412693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271897" y="472592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046669" y="4122444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991305" y="4122444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707904" y="472592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755535" y="472592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292080" y="472592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7" name="直接箭头连接符 36"/>
          <p:cNvCxnSpPr>
            <a:endCxn id="26" idx="0"/>
          </p:cNvCxnSpPr>
          <p:nvPr/>
        </p:nvCxnSpPr>
        <p:spPr>
          <a:xfrm flipH="1">
            <a:off x="4190685" y="3772733"/>
            <a:ext cx="467174" cy="349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24" idx="2"/>
            <a:endCxn id="27" idx="0"/>
          </p:cNvCxnSpPr>
          <p:nvPr/>
        </p:nvCxnSpPr>
        <p:spPr>
          <a:xfrm>
            <a:off x="4657859" y="3772733"/>
            <a:ext cx="477462" cy="349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26" idx="2"/>
            <a:endCxn id="29" idx="0"/>
          </p:cNvCxnSpPr>
          <p:nvPr/>
        </p:nvCxnSpPr>
        <p:spPr>
          <a:xfrm flipH="1">
            <a:off x="3851920" y="4482484"/>
            <a:ext cx="338765" cy="24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26" idx="2"/>
            <a:endCxn id="25" idx="0"/>
          </p:cNvCxnSpPr>
          <p:nvPr/>
        </p:nvCxnSpPr>
        <p:spPr>
          <a:xfrm>
            <a:off x="4190685" y="4482484"/>
            <a:ext cx="225228" cy="24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27" idx="2"/>
            <a:endCxn id="30" idx="0"/>
          </p:cNvCxnSpPr>
          <p:nvPr/>
        </p:nvCxnSpPr>
        <p:spPr>
          <a:xfrm flipH="1">
            <a:off x="4899551" y="4482484"/>
            <a:ext cx="235770" cy="24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27" idx="2"/>
            <a:endCxn id="31" idx="0"/>
          </p:cNvCxnSpPr>
          <p:nvPr/>
        </p:nvCxnSpPr>
        <p:spPr>
          <a:xfrm>
            <a:off x="5135321" y="4482484"/>
            <a:ext cx="300775" cy="24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419872" y="548086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4007805" y="548086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4801875" y="5469327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5555693" y="548086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箭头连接符 46"/>
          <p:cNvCxnSpPr>
            <a:stCxn id="29" idx="2"/>
            <a:endCxn id="35" idx="0"/>
          </p:cNvCxnSpPr>
          <p:nvPr/>
        </p:nvCxnSpPr>
        <p:spPr>
          <a:xfrm flipH="1">
            <a:off x="3563888" y="5085960"/>
            <a:ext cx="288032" cy="39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9" idx="2"/>
            <a:endCxn id="36" idx="0"/>
          </p:cNvCxnSpPr>
          <p:nvPr/>
        </p:nvCxnSpPr>
        <p:spPr>
          <a:xfrm>
            <a:off x="3851920" y="5085960"/>
            <a:ext cx="299901" cy="39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endCxn id="38" idx="0"/>
          </p:cNvCxnSpPr>
          <p:nvPr/>
        </p:nvCxnSpPr>
        <p:spPr>
          <a:xfrm>
            <a:off x="4424273" y="5092084"/>
            <a:ext cx="521618" cy="377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>
            <a:stCxn id="30" idx="2"/>
            <a:endCxn id="39" idx="0"/>
          </p:cNvCxnSpPr>
          <p:nvPr/>
        </p:nvCxnSpPr>
        <p:spPr>
          <a:xfrm>
            <a:off x="4899551" y="5085960"/>
            <a:ext cx="800158" cy="39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右大括号 65"/>
          <p:cNvSpPr/>
          <p:nvPr/>
        </p:nvSpPr>
        <p:spPr>
          <a:xfrm>
            <a:off x="6156176" y="3412693"/>
            <a:ext cx="216024" cy="1673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右大括号 66"/>
          <p:cNvSpPr/>
          <p:nvPr/>
        </p:nvSpPr>
        <p:spPr>
          <a:xfrm>
            <a:off x="6182366" y="5491649"/>
            <a:ext cx="193369" cy="3715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90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1393</TotalTime>
  <Words>802</Words>
  <Application>Microsoft Macintosh PowerPoint</Application>
  <PresentationFormat>On-screen Show (4:3)</PresentationFormat>
  <Paragraphs>104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夏至</vt:lpstr>
      <vt:lpstr>Project 2（上交时间：12月20号）</vt:lpstr>
      <vt:lpstr>背景介绍</vt:lpstr>
      <vt:lpstr>Compact index</vt:lpstr>
      <vt:lpstr>Hive B-Tree Index</vt:lpstr>
      <vt:lpstr>Hive B-Tree Index</vt:lpstr>
      <vt:lpstr>Hive B-Tree Index</vt:lpstr>
      <vt:lpstr>Hive B-Tree Index</vt:lpstr>
      <vt:lpstr>Hive B-Tree Index</vt:lpstr>
      <vt:lpstr>Hive B-Tree Index</vt:lpstr>
      <vt:lpstr>Hive B-Tree Index</vt:lpstr>
      <vt:lpstr>Hive B-Tree Index</vt:lpstr>
      <vt:lpstr>Hive B-Tree Index</vt:lpstr>
      <vt:lpstr>B+Tree Index 与Compact Index 比较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cloud computing</dc:title>
  <cp:lastModifiedBy>littleheaven Yao</cp:lastModifiedBy>
  <cp:revision>208</cp:revision>
  <dcterms:modified xsi:type="dcterms:W3CDTF">2015-12-06T23:14:32Z</dcterms:modified>
</cp:coreProperties>
</file>