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810" autoAdjust="0"/>
  </p:normalViewPr>
  <p:slideViewPr>
    <p:cSldViewPr>
      <p:cViewPr>
        <p:scale>
          <a:sx n="89" d="100"/>
          <a:sy n="89" d="100"/>
        </p:scale>
        <p:origin x="-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EE2D0-E45A-4A59-820E-3D657912B42D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6FD9A-D1EF-4DF8-9457-C3E8C5ACA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6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FD9A-D1EF-4DF8-9457-C3E8C5ACA03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FD9A-D1EF-4DF8-9457-C3E8C5ACA03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15/11/17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Homework </a:t>
            </a:r>
            <a:r>
              <a:rPr lang="en-US" altLang="zh-CN" dirty="0"/>
              <a:t>3</a:t>
            </a:r>
            <a:r>
              <a:rPr lang="en-US" altLang="zh-CN" sz="2800" dirty="0"/>
              <a:t>(</a:t>
            </a:r>
            <a:r>
              <a:rPr lang="zh-CN" altLang="en-US" sz="2800" dirty="0"/>
              <a:t>上交时间：</a:t>
            </a:r>
            <a:r>
              <a:rPr lang="en-US" altLang="zh-CN" sz="2800" dirty="0" smtClean="0"/>
              <a:t>11</a:t>
            </a:r>
            <a:r>
              <a:rPr lang="zh-CN" altLang="en-US" sz="2800" dirty="0" smtClean="0"/>
              <a:t>月</a:t>
            </a:r>
            <a:r>
              <a:rPr lang="en-US" altLang="zh-CN" sz="2800" dirty="0"/>
              <a:t>2</a:t>
            </a:r>
            <a:r>
              <a:rPr lang="en-US" altLang="zh-CN" sz="2800" dirty="0" smtClean="0"/>
              <a:t>9</a:t>
            </a:r>
            <a:r>
              <a:rPr lang="zh-CN" altLang="en-US" sz="2800" dirty="0" smtClean="0"/>
              <a:t>号</a:t>
            </a:r>
            <a:r>
              <a:rPr lang="en-US" altLang="zh-CN" sz="2800" dirty="0"/>
              <a:t>)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32560" y="2319342"/>
            <a:ext cx="7406640" cy="175260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zh-CN" altLang="en-US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使用</a:t>
            </a:r>
            <a:r>
              <a:rPr lang="en-US" altLang="zh-CN" sz="40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MapReduce</a:t>
            </a:r>
            <a:r>
              <a:rPr lang="zh-CN" altLang="en-US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构建</a:t>
            </a:r>
            <a:r>
              <a:rPr lang="en-US" altLang="zh-CN" sz="40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Hbase</a:t>
            </a:r>
            <a:r>
              <a:rPr lang="zh-CN" altLang="en-US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索引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背景介绍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400" dirty="0" err="1" smtClean="0"/>
              <a:t>Hbase</a:t>
            </a:r>
            <a:r>
              <a:rPr lang="zh-CN" altLang="en-US" sz="2400" dirty="0" smtClean="0"/>
              <a:t>中的表根据行健被分成了多个</a:t>
            </a:r>
            <a:r>
              <a:rPr lang="en-US" altLang="zh-CN" sz="2400" dirty="0" smtClean="0"/>
              <a:t>Regions</a:t>
            </a:r>
            <a:r>
              <a:rPr lang="zh-CN" altLang="en-US" sz="2400" dirty="0" smtClean="0"/>
              <a:t>，通常一个</a:t>
            </a:r>
            <a:r>
              <a:rPr lang="en-US" altLang="zh-CN" sz="2400" dirty="0" smtClean="0"/>
              <a:t>Region</a:t>
            </a:r>
            <a:r>
              <a:rPr lang="zh-CN" altLang="en-US" sz="2400" dirty="0" smtClean="0"/>
              <a:t>的一行会包含较多的数据，如果以列值作为查询条件，就只能从第一行开始往下查找。这显然很低效。相反，如果将经常被查询的列作为行健，行健作为列重新构造一张表，既可以实现根据列值快速的定位相关数据所在的行。因为</a:t>
            </a:r>
            <a:r>
              <a:rPr lang="en-US" altLang="zh-CN" sz="2400" dirty="0" err="1" smtClean="0"/>
              <a:t>Hbase</a:t>
            </a:r>
            <a:r>
              <a:rPr lang="zh-CN" altLang="en-US" sz="2400" dirty="0" smtClean="0"/>
              <a:t>的表中，行健是以</a:t>
            </a:r>
            <a:r>
              <a:rPr lang="en-US" altLang="zh-CN" sz="2400" dirty="0" smtClean="0"/>
              <a:t>B-Tree</a:t>
            </a:r>
            <a:r>
              <a:rPr lang="zh-CN" altLang="en-US" sz="2400" dirty="0" smtClean="0"/>
              <a:t>的形式组织的，所以即使列值较多的时候，也能较快的查询到相关的行健。这就是索引。</a:t>
            </a:r>
            <a:endParaRPr lang="en-US" altLang="zh-CN" sz="24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2400" dirty="0"/>
              <a:t>下</a:t>
            </a:r>
            <a:r>
              <a:rPr lang="zh-CN" altLang="en-US" sz="2400" dirty="0" smtClean="0"/>
              <a:t>图给出了索引表的示例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索引表示例</a:t>
            </a:r>
            <a:r>
              <a:rPr lang="en-US" altLang="zh-CN" dirty="0" smtClean="0"/>
              <a:t>	(</a:t>
            </a:r>
            <a:r>
              <a:rPr lang="zh-CN" altLang="en-US" dirty="0" smtClean="0"/>
              <a:t>原始表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841063"/>
              </p:ext>
            </p:extLst>
          </p:nvPr>
        </p:nvGraphicFramePr>
        <p:xfrm>
          <a:off x="1331640" y="1700808"/>
          <a:ext cx="749935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368152"/>
                <a:gridCol w="2304256"/>
                <a:gridCol w="260280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行健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列族</a:t>
                      </a:r>
                      <a:r>
                        <a:rPr lang="en-US" altLang="zh-CN" dirty="0" smtClean="0"/>
                        <a:t>info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email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power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peter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peter@heroes.com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Absorb abilities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hiro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hiro@heroes.com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Bend time and space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sylar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sylar@heroes.com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Know how</a:t>
                      </a:r>
                      <a:r>
                        <a:rPr lang="en-US" altLang="zh-CN" baseline="0" dirty="0" smtClean="0"/>
                        <a:t> things work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claire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claire@heroes.com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Heal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noah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noah@heroes.com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Cath</a:t>
                      </a:r>
                      <a:r>
                        <a:rPr lang="en-US" altLang="zh-CN" dirty="0" smtClean="0"/>
                        <a:t> the people</a:t>
                      </a:r>
                      <a:r>
                        <a:rPr lang="en-US" altLang="zh-CN" baseline="0" dirty="0" smtClean="0"/>
                        <a:t> with abilities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索引表示例</a:t>
            </a:r>
            <a:r>
              <a:rPr lang="en-US" altLang="zh-CN" dirty="0"/>
              <a:t>	</a:t>
            </a:r>
            <a:r>
              <a:rPr lang="zh-CN" altLang="en-US" dirty="0" smtClean="0"/>
              <a:t>（索引表）</a:t>
            </a:r>
            <a:r>
              <a:rPr lang="en-US" altLang="zh-CN" dirty="0" smtClean="0"/>
              <a:t>	</a:t>
            </a:r>
            <a:endParaRPr lang="en-US" dirty="0" smtClean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564588"/>
              </p:ext>
            </p:extLst>
          </p:nvPr>
        </p:nvGraphicFramePr>
        <p:xfrm>
          <a:off x="1259632" y="1772816"/>
          <a:ext cx="18722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36104"/>
              </a:tblGrid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err="1" smtClean="0"/>
                        <a:t>clair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hiro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noah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peter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sylar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470165"/>
              </p:ext>
            </p:extLst>
          </p:nvPr>
        </p:nvGraphicFramePr>
        <p:xfrm>
          <a:off x="4067944" y="1772816"/>
          <a:ext cx="46805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336"/>
                <a:gridCol w="2102842"/>
                <a:gridCol w="963238"/>
                <a:gridCol w="936104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info</a:t>
                      </a:r>
                      <a:r>
                        <a:rPr lang="en-US" altLang="zh-CN" baseline="0" dirty="0" err="1" smtClean="0"/>
                        <a:t>:name</a:t>
                      </a:r>
                      <a:r>
                        <a:rPr lang="en-US" altLang="zh-CN" baseline="0" dirty="0" smtClean="0"/>
                        <a:t>=</a:t>
                      </a:r>
                      <a:r>
                        <a:rPr lang="en-US" altLang="zh-CN" baseline="0" dirty="0" err="1" smtClean="0"/>
                        <a:t>pteter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..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info:name</a:t>
                      </a:r>
                      <a:r>
                        <a:rPr lang="en-US" altLang="zh-CN" dirty="0" smtClean="0"/>
                        <a:t>=</a:t>
                      </a:r>
                      <a:r>
                        <a:rPr lang="en-US" altLang="zh-CN" dirty="0" err="1" smtClean="0"/>
                        <a:t>hiro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info:name</a:t>
                      </a:r>
                      <a:r>
                        <a:rPr lang="en-US" altLang="zh-CN" dirty="0" smtClean="0"/>
                        <a:t>=</a:t>
                      </a:r>
                      <a:r>
                        <a:rPr lang="en-US" altLang="zh-CN" dirty="0" err="1" smtClean="0"/>
                        <a:t>sylar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info:name</a:t>
                      </a:r>
                      <a:r>
                        <a:rPr lang="en-US" altLang="zh-CN" dirty="0" smtClean="0"/>
                        <a:t>=</a:t>
                      </a:r>
                      <a:r>
                        <a:rPr lang="en-US" altLang="zh-CN" dirty="0" err="1" smtClean="0"/>
                        <a:t>clair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info:name</a:t>
                      </a:r>
                      <a:r>
                        <a:rPr lang="en-US" altLang="zh-CN" dirty="0" smtClean="0"/>
                        <a:t>=</a:t>
                      </a:r>
                      <a:r>
                        <a:rPr lang="en-US" altLang="zh-CN" dirty="0" err="1" smtClean="0"/>
                        <a:t>noah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接箭头连接符 5"/>
          <p:cNvCxnSpPr/>
          <p:nvPr/>
        </p:nvCxnSpPr>
        <p:spPr>
          <a:xfrm>
            <a:off x="3131840" y="1916832"/>
            <a:ext cx="93610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3131840" y="234888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>
            <a:stCxn id="4" idx="3"/>
          </p:cNvCxnSpPr>
          <p:nvPr/>
        </p:nvCxnSpPr>
        <p:spPr>
          <a:xfrm>
            <a:off x="3131840" y="2687216"/>
            <a:ext cx="936104" cy="741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3131840" y="1916832"/>
            <a:ext cx="936104" cy="1141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endCxn id="5" idx="1"/>
          </p:cNvCxnSpPr>
          <p:nvPr/>
        </p:nvCxnSpPr>
        <p:spPr>
          <a:xfrm flipV="1">
            <a:off x="3131840" y="2687216"/>
            <a:ext cx="936104" cy="741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实现过程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000" dirty="0" err="1" smtClean="0">
                <a:latin typeface="+mn-ea"/>
                <a:sym typeface="Wingdings" pitchFamily="2" charset="2"/>
              </a:rPr>
              <a:t>InpuFormat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类。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Hbase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实现了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TableInputFormatBase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类，该类提供了对表数据大部分操作，其子类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TableInputFormat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则提供了完整的实现。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TableInputFormat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类将数据按照</a:t>
            </a:r>
            <a:r>
              <a:rPr lang="en-US" altLang="zh-CN" sz="2000" dirty="0" smtClean="0">
                <a:latin typeface="+mn-ea"/>
                <a:sym typeface="Wingdings" pitchFamily="2" charset="2"/>
              </a:rPr>
              <a:t>Region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分割成</a:t>
            </a:r>
            <a:r>
              <a:rPr lang="en-US" altLang="zh-CN" sz="2000" dirty="0" smtClean="0">
                <a:latin typeface="+mn-ea"/>
                <a:sym typeface="Wingdings" pitchFamily="2" charset="2"/>
              </a:rPr>
              <a:t>split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，即有多少个</a:t>
            </a:r>
            <a:r>
              <a:rPr lang="en-US" altLang="zh-CN" sz="2000" dirty="0" smtClean="0">
                <a:latin typeface="+mn-ea"/>
                <a:sym typeface="Wingdings" pitchFamily="2" charset="2"/>
              </a:rPr>
              <a:t>Regions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就有多少个</a:t>
            </a:r>
            <a:r>
              <a:rPr lang="en-US" altLang="zh-CN" sz="2000" dirty="0" smtClean="0">
                <a:latin typeface="+mn-ea"/>
                <a:sym typeface="Wingdings" pitchFamily="2" charset="2"/>
              </a:rPr>
              <a:t>splits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。然后将</a:t>
            </a:r>
            <a:r>
              <a:rPr lang="en-US" altLang="zh-CN" sz="2000" dirty="0" smtClean="0">
                <a:latin typeface="+mn-ea"/>
                <a:sym typeface="Wingdings" pitchFamily="2" charset="2"/>
              </a:rPr>
              <a:t>Region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按行键分成</a:t>
            </a:r>
            <a:r>
              <a:rPr lang="en-US" altLang="zh-CN" sz="2000" dirty="0" smtClean="0">
                <a:latin typeface="+mn-ea"/>
                <a:sym typeface="Wingdings" pitchFamily="2" charset="2"/>
              </a:rPr>
              <a:t>&lt;key, value&gt;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形式，</a:t>
            </a:r>
            <a:r>
              <a:rPr lang="en-US" altLang="zh-CN" sz="2000" dirty="0" smtClean="0">
                <a:latin typeface="+mn-ea"/>
                <a:sym typeface="Wingdings" pitchFamily="2" charset="2"/>
              </a:rPr>
              <a:t>key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对应行键，</a:t>
            </a:r>
            <a:r>
              <a:rPr lang="en-US" altLang="zh-CN" sz="2000" dirty="0" smtClean="0">
                <a:latin typeface="+mn-ea"/>
                <a:sym typeface="Wingdings" pitchFamily="2" charset="2"/>
              </a:rPr>
              <a:t>value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为改行所包含的数据。</a:t>
            </a:r>
            <a:endParaRPr lang="en-US" altLang="zh-CN" sz="2000" dirty="0" smtClean="0">
              <a:latin typeface="+mn-ea"/>
              <a:sym typeface="Wingdings" pitchFamily="2" charset="2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2000" dirty="0" smtClean="0">
                <a:latin typeface="+mn-ea"/>
                <a:sym typeface="Wingdings" pitchFamily="2" charset="2"/>
              </a:rPr>
              <a:t>Mapper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类。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Hbase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实现了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TableMapper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类和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TableReducer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类，其中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TableMapper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类并没有实现具体的功能只是将输入的</a:t>
            </a:r>
            <a:r>
              <a:rPr lang="en-US" altLang="zh-CN" sz="2000" dirty="0" smtClean="0">
                <a:latin typeface="+mn-ea"/>
                <a:sym typeface="Wingdings" pitchFamily="2" charset="2"/>
              </a:rPr>
              <a:t>&lt;key, value&gt;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对的类型限定为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ImmutableBytesWritable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和</a:t>
            </a:r>
            <a:r>
              <a:rPr lang="en-US" altLang="zh-CN" sz="2000" dirty="0" smtClean="0">
                <a:latin typeface="+mn-ea"/>
                <a:sym typeface="Wingdings" pitchFamily="2" charset="2"/>
              </a:rPr>
              <a:t>Result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。</a:t>
            </a:r>
            <a:endParaRPr lang="en-US" altLang="zh-CN" sz="2000" dirty="0" smtClean="0">
              <a:latin typeface="+mn-ea"/>
              <a:sym typeface="Wingdings" pitchFamily="2" charset="2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2000" dirty="0" err="1" smtClean="0">
                <a:latin typeface="+mn-ea"/>
                <a:sym typeface="Wingdings" pitchFamily="2" charset="2"/>
              </a:rPr>
              <a:t>OutPutFormat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类。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Hbase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实现的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TableOutputFormat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将输出的</a:t>
            </a:r>
            <a:r>
              <a:rPr lang="en-US" altLang="zh-CN" sz="2000" dirty="0" smtClean="0">
                <a:latin typeface="+mn-ea"/>
                <a:sym typeface="Wingdings" pitchFamily="2" charset="2"/>
              </a:rPr>
              <a:t>&lt;key, value&gt;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对写到指定的</a:t>
            </a:r>
            <a:r>
              <a:rPr lang="en-US" altLang="zh-CN" sz="2000" dirty="0" err="1" smtClean="0">
                <a:latin typeface="+mn-ea"/>
                <a:sym typeface="Wingdings" pitchFamily="2" charset="2"/>
              </a:rPr>
              <a:t>Hbase</a:t>
            </a:r>
            <a:r>
              <a:rPr lang="zh-CN" altLang="en-US" sz="2000" dirty="0" smtClean="0">
                <a:latin typeface="+mn-ea"/>
                <a:sym typeface="Wingdings" pitchFamily="2" charset="2"/>
              </a:rPr>
              <a:t>表中。</a:t>
            </a:r>
            <a:endParaRPr lang="en-US" altLang="zh-CN" sz="2000" dirty="0" smtClean="0">
              <a:latin typeface="+mn-ea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实现过程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利用</a:t>
            </a:r>
            <a:r>
              <a:rPr lang="en-US" altLang="zh-CN" sz="2400" dirty="0" err="1" smtClean="0"/>
              <a:t>TableInputFormat</a:t>
            </a:r>
            <a:r>
              <a:rPr lang="zh-CN" altLang="en-US" sz="2400" dirty="0" smtClean="0"/>
              <a:t>类从</a:t>
            </a:r>
            <a:r>
              <a:rPr lang="en-US" altLang="zh-CN" sz="2400" dirty="0" err="1" smtClean="0"/>
              <a:t>Hbase</a:t>
            </a:r>
            <a:r>
              <a:rPr lang="zh-CN" altLang="en-US" sz="2400" dirty="0" smtClean="0"/>
              <a:t>表中提取数据。</a:t>
            </a:r>
            <a:endParaRPr lang="en-US" altLang="zh-CN" sz="2400" dirty="0" smtClean="0"/>
          </a:p>
          <a:p>
            <a:r>
              <a:rPr lang="zh-CN" altLang="en-US" sz="2400" dirty="0" smtClean="0"/>
              <a:t>在</a:t>
            </a:r>
            <a:r>
              <a:rPr lang="en-US" altLang="zh-CN" sz="2400" dirty="0" smtClean="0"/>
              <a:t>Map</a:t>
            </a:r>
            <a:r>
              <a:rPr lang="zh-CN" altLang="en-US" sz="2400" dirty="0" smtClean="0"/>
              <a:t>中，对每一行的数据提取出需要建立索引的列的值，加入到索引</a:t>
            </a:r>
            <a:r>
              <a:rPr lang="zh-CN" altLang="en-US" sz="2400" smtClean="0"/>
              <a:t>表中输出。</a:t>
            </a:r>
            <a:endParaRPr lang="en-US" altLang="zh-CN" sz="2400" dirty="0" smtClean="0"/>
          </a:p>
          <a:p>
            <a:r>
              <a:rPr lang="zh-CN" altLang="en-US" sz="2400" dirty="0" smtClean="0"/>
              <a:t>本实验不用</a:t>
            </a:r>
            <a:r>
              <a:rPr lang="en-US" altLang="zh-CN" sz="2400" dirty="0" smtClean="0"/>
              <a:t>Reduce</a:t>
            </a:r>
            <a:r>
              <a:rPr lang="zh-CN" altLang="en-US" sz="2400" dirty="0" smtClean="0"/>
              <a:t>函数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209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实现过程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程序</a:t>
            </a:r>
            <a:r>
              <a:rPr lang="en-US" altLang="zh-CN" sz="2400" dirty="0" smtClean="0"/>
              <a:t>Map</a:t>
            </a:r>
            <a:r>
              <a:rPr lang="zh-CN" altLang="en-US" sz="2400" dirty="0" smtClean="0"/>
              <a:t>大致框架</a:t>
            </a:r>
            <a:endParaRPr lang="en-US" altLang="zh-CN" sz="2400" dirty="0" smtClean="0"/>
          </a:p>
          <a:p>
            <a:pPr marL="82296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</a:t>
            </a:r>
            <a:r>
              <a:rPr lang="en-US" altLang="zh-CN" sz="1600" dirty="0" smtClean="0"/>
              <a:t>map(</a:t>
            </a:r>
            <a:r>
              <a:rPr lang="en-US" altLang="zh-CN" sz="1600" dirty="0" err="1" smtClean="0"/>
              <a:t>ImutableBytesWritable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rowKey</a:t>
            </a:r>
            <a:r>
              <a:rPr lang="en-US" altLang="zh-CN" sz="1600" dirty="0" smtClean="0"/>
              <a:t>, Result </a:t>
            </a:r>
            <a:r>
              <a:rPr lang="en-US" altLang="zh-CN" sz="1600" dirty="0" err="1" smtClean="0"/>
              <a:t>result</a:t>
            </a:r>
            <a:r>
              <a:rPr lang="en-US" altLang="zh-CN" sz="1600" dirty="0" smtClean="0"/>
              <a:t>, Context </a:t>
            </a:r>
            <a:r>
              <a:rPr lang="en-US" altLang="zh-CN" sz="1600" dirty="0" err="1" smtClean="0"/>
              <a:t>contex</a:t>
            </a:r>
            <a:r>
              <a:rPr lang="en-US" altLang="zh-CN" sz="1600" dirty="0" smtClean="0"/>
              <a:t>)</a:t>
            </a:r>
          </a:p>
          <a:p>
            <a:pPr marL="82296" indent="0">
              <a:buNone/>
            </a:pPr>
            <a:r>
              <a:rPr lang="en-US" altLang="zh-CN" sz="1600" dirty="0" smtClean="0"/>
              <a:t>     {</a:t>
            </a:r>
          </a:p>
          <a:p>
            <a:pPr marL="82296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for (</a:t>
            </a:r>
            <a:r>
              <a:rPr lang="zh-CN" altLang="en-US" sz="1600" dirty="0" smtClean="0"/>
              <a:t>对于每个需要建立索引的列</a:t>
            </a:r>
            <a:r>
              <a:rPr lang="en-US" altLang="zh-CN" sz="1600" dirty="0" smtClean="0"/>
              <a:t>) //</a:t>
            </a:r>
            <a:r>
              <a:rPr lang="zh-CN" altLang="en-US" sz="1600" dirty="0" smtClean="0"/>
              <a:t>列用 列簇</a:t>
            </a:r>
            <a:r>
              <a:rPr lang="en-US" altLang="zh-CN" sz="1600" dirty="0" smtClean="0"/>
              <a:t>:</a:t>
            </a:r>
            <a:r>
              <a:rPr lang="zh-CN" altLang="en-US" sz="1600" dirty="0" smtClean="0"/>
              <a:t>标示符 表示</a:t>
            </a:r>
            <a:endParaRPr lang="en-US" altLang="zh-CN" sz="1600" dirty="0" smtClean="0"/>
          </a:p>
          <a:p>
            <a:pPr marL="82296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{</a:t>
            </a:r>
          </a:p>
          <a:p>
            <a:pPr marL="82296" indent="0">
              <a:buNone/>
            </a:pPr>
            <a:r>
              <a:rPr lang="en-US" altLang="zh-CN" sz="1600" dirty="0"/>
              <a:t>	 </a:t>
            </a:r>
            <a:r>
              <a:rPr lang="en-US" altLang="zh-CN" sz="1600" dirty="0" smtClean="0"/>
              <a:t>       byte[] value = </a:t>
            </a:r>
            <a:r>
              <a:rPr lang="en-US" altLang="zh-CN" sz="1600" dirty="0" err="1" smtClean="0"/>
              <a:t>result.getValue</a:t>
            </a:r>
            <a:r>
              <a:rPr lang="en-US" altLang="zh-CN" sz="1600" dirty="0" smtClean="0"/>
              <a:t>(family, qualifier);</a:t>
            </a:r>
          </a:p>
          <a:p>
            <a:pPr marL="82296" indent="0">
              <a:buNone/>
            </a:pPr>
            <a:r>
              <a:rPr lang="en-US" altLang="zh-CN" sz="1600" dirty="0" smtClean="0"/>
              <a:t>	        //</a:t>
            </a:r>
            <a:r>
              <a:rPr lang="zh-CN" altLang="en-US" sz="1600" dirty="0" smtClean="0"/>
              <a:t>插入索引表中，这里</a:t>
            </a:r>
            <a:r>
              <a:rPr lang="en-US" altLang="zh-CN" sz="1600" dirty="0" smtClean="0"/>
              <a:t>value</a:t>
            </a:r>
            <a:r>
              <a:rPr lang="zh-CN" altLang="en-US" sz="1600" dirty="0" smtClean="0"/>
              <a:t>作为行键</a:t>
            </a:r>
            <a:endParaRPr lang="en-US" altLang="zh-CN" sz="1600" dirty="0" smtClean="0"/>
          </a:p>
          <a:p>
            <a:pPr marL="82296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               Put </a:t>
            </a:r>
            <a:r>
              <a:rPr lang="en-US" altLang="zh-CN" sz="1600" dirty="0" err="1" smtClean="0"/>
              <a:t>put</a:t>
            </a:r>
            <a:r>
              <a:rPr lang="en-US" altLang="zh-CN" sz="1600" dirty="0" smtClean="0"/>
              <a:t> = new Put(value);//</a:t>
            </a:r>
            <a:r>
              <a:rPr lang="zh-CN" altLang="en-US" sz="1600" dirty="0" smtClean="0"/>
              <a:t>加入一行</a:t>
            </a:r>
            <a:endParaRPr lang="en-US" altLang="zh-CN" sz="1600" dirty="0" smtClean="0"/>
          </a:p>
          <a:p>
            <a:pPr marL="82296" indent="0">
              <a:buNone/>
            </a:pPr>
            <a:r>
              <a:rPr lang="en-US" altLang="zh-CN" sz="1600" dirty="0"/>
              <a:t>	 </a:t>
            </a:r>
            <a:r>
              <a:rPr lang="en-US" altLang="zh-CN" sz="1600" dirty="0" smtClean="0"/>
              <a:t>       //</a:t>
            </a:r>
            <a:r>
              <a:rPr lang="zh-CN" altLang="en-US" sz="1600" dirty="0" smtClean="0"/>
              <a:t>然后在索引表的指定列中插入</a:t>
            </a:r>
            <a:r>
              <a:rPr lang="en-US" altLang="zh-CN" sz="1600" dirty="0" err="1" smtClean="0"/>
              <a:t>rowKey</a:t>
            </a:r>
            <a:endParaRPr lang="en-US" altLang="zh-CN" sz="1600" dirty="0" smtClean="0"/>
          </a:p>
          <a:p>
            <a:pPr marL="82296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         </a:t>
            </a:r>
            <a:r>
              <a:rPr lang="en-US" altLang="zh-CN" sz="1600" dirty="0" err="1" smtClean="0"/>
              <a:t>put.add</a:t>
            </a:r>
            <a:r>
              <a:rPr lang="en-US" altLang="zh-CN" sz="1600" dirty="0" smtClean="0"/>
              <a:t>(</a:t>
            </a:r>
            <a:r>
              <a:rPr lang="en-US" altLang="zh-CN" sz="1600" dirty="0" err="1" smtClean="0"/>
              <a:t>index_col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index_qualifer</a:t>
            </a:r>
            <a:r>
              <a:rPr lang="en-US" altLang="zh-CN" sz="1600" dirty="0" smtClean="0"/>
              <a:t>,  </a:t>
            </a:r>
            <a:r>
              <a:rPr lang="en-US" altLang="zh-CN" sz="1600" dirty="0" err="1" smtClean="0"/>
              <a:t>rowKey.get</a:t>
            </a:r>
            <a:r>
              <a:rPr lang="en-US" altLang="zh-CN" sz="1600" dirty="0" smtClean="0"/>
              <a:t>())</a:t>
            </a:r>
          </a:p>
          <a:p>
            <a:pPr marL="82296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        //</a:t>
            </a:r>
            <a:r>
              <a:rPr lang="zh-CN" altLang="en-US" sz="1600" dirty="0" smtClean="0"/>
              <a:t>最后输出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tableName</a:t>
            </a:r>
            <a:r>
              <a:rPr lang="zh-CN" altLang="en-US" sz="1600" dirty="0" smtClean="0"/>
              <a:t>为索引表名</a:t>
            </a:r>
            <a:endParaRPr lang="en-US" altLang="zh-CN" sz="1600" dirty="0" smtClean="0"/>
          </a:p>
          <a:p>
            <a:pPr marL="82296" indent="0">
              <a:buNone/>
            </a:pPr>
            <a:r>
              <a:rPr lang="en-US" altLang="zh-CN" sz="1600" dirty="0"/>
              <a:t>	 </a:t>
            </a:r>
            <a:r>
              <a:rPr lang="en-US" altLang="zh-CN" sz="1600" dirty="0" smtClean="0"/>
              <a:t>      </a:t>
            </a:r>
            <a:r>
              <a:rPr lang="en-US" altLang="zh-CN" sz="1600" dirty="0" err="1" smtClean="0"/>
              <a:t>context.write</a:t>
            </a:r>
            <a:r>
              <a:rPr lang="en-US" altLang="zh-CN" sz="1600" dirty="0" smtClean="0"/>
              <a:t>(</a:t>
            </a:r>
            <a:r>
              <a:rPr lang="en-US" altLang="zh-CN" sz="1600" dirty="0" err="1" smtClean="0"/>
              <a:t>tableName</a:t>
            </a:r>
            <a:r>
              <a:rPr lang="en-US" altLang="zh-CN" sz="1600" dirty="0" smtClean="0"/>
              <a:t>, put); </a:t>
            </a:r>
          </a:p>
          <a:p>
            <a:pPr marL="82296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}</a:t>
            </a:r>
          </a:p>
          <a:p>
            <a:pPr marL="82296" indent="0">
              <a:buNone/>
            </a:pPr>
            <a:r>
              <a:rPr lang="en-US" altLang="zh-CN" sz="1600" dirty="0" smtClean="0"/>
              <a:t>     }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35411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944</TotalTime>
  <Words>319</Words>
  <Application>Microsoft Macintosh PowerPoint</Application>
  <PresentationFormat>On-screen Show (4:3)</PresentationFormat>
  <Paragraphs>79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夏至</vt:lpstr>
      <vt:lpstr>Homework 3(上交时间：11月29号)</vt:lpstr>
      <vt:lpstr>背景介绍</vt:lpstr>
      <vt:lpstr>索引表示例 (原始表)</vt:lpstr>
      <vt:lpstr>索引表示例 （索引表） </vt:lpstr>
      <vt:lpstr>实现过程</vt:lpstr>
      <vt:lpstr>实现过程</vt:lpstr>
      <vt:lpstr>实现过程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cloud computing</dc:title>
  <cp:lastModifiedBy>littleheaven Yao</cp:lastModifiedBy>
  <cp:revision>147</cp:revision>
  <dcterms:modified xsi:type="dcterms:W3CDTF">2015-11-17T08:09:22Z</dcterms:modified>
</cp:coreProperties>
</file>