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sldIdLst>
    <p:sldId id="335" r:id="rId2"/>
    <p:sldId id="30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1" r:id="rId25"/>
    <p:sldId id="330" r:id="rId26"/>
    <p:sldId id="333" r:id="rId27"/>
    <p:sldId id="332" r:id="rId28"/>
    <p:sldId id="334" r:id="rId29"/>
    <p:sldId id="336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 snapToGrid="0" snapToObjects="1">
      <p:cViewPr varScale="1">
        <p:scale>
          <a:sx n="81" d="100"/>
          <a:sy n="8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1D38-8434-4A95-B258-7426099382B2}" type="datetimeFigureOut">
              <a:rPr lang="en-US" smtClean="0"/>
              <a:pPr/>
              <a:t>6/5/15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2867-85F4-4706-90F4-556F3E51A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C3BB-9EBF-3044-BE47-A9807EA3390F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9607-A62A-3A48-9AF2-C108EF057BA4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EC18-5B51-7C45-A617-4FDE6763EB44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2EA-7EAC-5844-96A2-F0438005DECE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F5-C37F-CE46-A5AE-A0AA7C6EA284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AB2D-3B1D-734C-83A3-7F767DD178A4}" type="datetime1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016C-479F-8B40-B2DB-DE649264CBAC}" type="datetime1">
              <a:rPr lang="en-US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1DDA-089B-224E-8356-D317766C60FC}" type="datetime1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8D29-91A1-FB42-BB61-1CFFF133AA74}" type="datetime1">
              <a:rPr lang="en-US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052-C03E-C641-A89D-D9474759E4BD}" type="datetime1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9671-9C15-D747-8113-1919CDD12A70}" type="datetime1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7596-5EE0-EF4B-B99D-41CE78DCD61F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Array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3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have we seen the word index before?</a:t>
            </a:r>
          </a:p>
          <a:p>
            <a:pPr lvl="1"/>
            <a:r>
              <a:rPr lang="en-US" dirty="0" smtClean="0"/>
              <a:t>String’s </a:t>
            </a:r>
            <a:r>
              <a:rPr lang="en-US" dirty="0" err="1" smtClean="0"/>
              <a:t>indexOf</a:t>
            </a:r>
            <a:r>
              <a:rPr lang="en-US" dirty="0" smtClean="0"/>
              <a:t> method</a:t>
            </a:r>
          </a:p>
          <a:p>
            <a:endParaRPr lang="en-US" dirty="0" smtClean="0"/>
          </a:p>
          <a:p>
            <a:r>
              <a:rPr lang="en-US" dirty="0" smtClean="0"/>
              <a:t>Index numbers start with </a:t>
            </a:r>
            <a:r>
              <a:rPr lang="en-US" b="1" dirty="0" smtClean="0"/>
              <a:t>0</a:t>
            </a:r>
            <a:r>
              <a:rPr lang="en-US" dirty="0" smtClean="0"/>
              <a:t>. They do NOT start with 1 or any other number.</a:t>
            </a:r>
          </a:p>
          <a:p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26E1FC11-B1C7-4A60-8407-D315E50EE6B1}" type="slidenum">
              <a:rPr lang="en-US" sz="1000"/>
              <a:pPr/>
              <a:t>10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95079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5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number inside square brackets can be any integer expression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An integer:				                       scores[3]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Variable of type </a:t>
            </a:r>
            <a:r>
              <a:rPr lang="en-US" sz="2200" dirty="0" err="1" smtClean="0"/>
              <a:t>int</a:t>
            </a:r>
            <a:r>
              <a:rPr lang="en-US" sz="2200" dirty="0" smtClean="0"/>
              <a:t>:			                 scores[index]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Expression that evaluates to </a:t>
            </a:r>
            <a:r>
              <a:rPr lang="en-US" sz="2200" dirty="0" err="1" smtClean="0"/>
              <a:t>int</a:t>
            </a:r>
            <a:r>
              <a:rPr lang="en-US" sz="2200" dirty="0" smtClean="0"/>
              <a:t>:	     scores[index*3]</a:t>
            </a:r>
          </a:p>
          <a:p>
            <a:pPr lvl="1"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Can use these strangely named variables just like any other variables: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Consolas" pitchFamily="49" charset="0"/>
              </a:rPr>
              <a:t>scores[3] = 68;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Consolas" pitchFamily="49" charset="0"/>
              </a:rPr>
              <a:t>scores[4] = scores[4] + 3; 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</a:rPr>
              <a:t>// just made a 3-pointer!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Consolas" pitchFamily="49" charset="0"/>
              </a:rPr>
              <a:t>System.out.println(scores[1]);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F6880B95-5E4C-4162-945A-50F13E981454}" type="slidenum">
              <a:rPr lang="en-US" sz="1000"/>
              <a:pPr/>
              <a:t>11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5204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array itself is referred to by the name </a:t>
            </a:r>
            <a:r>
              <a:rPr lang="en-US" i="1" smtClean="0"/>
              <a:t>scores</a:t>
            </a:r>
            <a:r>
              <a:rPr lang="en-US" smtClean="0"/>
              <a:t> (in this particular case)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0261DD91-E648-4C04-A978-E402BCB56B9A}" type="slidenum">
              <a:rPr lang="en-US" sz="1000"/>
              <a:pPr/>
              <a:t>12</a:t>
            </a:fld>
            <a:endParaRPr lang="en-US" sz="1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81401"/>
              </p:ext>
            </p:extLst>
          </p:nvPr>
        </p:nvGraphicFramePr>
        <p:xfrm>
          <a:off x="2199148" y="3851766"/>
          <a:ext cx="6096000" cy="741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0" marB="457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</a:t>
                      </a:r>
                      <a:endParaRPr lang="en-US" sz="1800" dirty="0"/>
                    </a:p>
                  </a:txBody>
                  <a:tcPr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73</a:t>
                      </a:r>
                      <a:endParaRPr lang="en-US" sz="1800" dirty="0"/>
                    </a:p>
                  </a:txBody>
                  <a:tcPr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102</a:t>
                      </a:r>
                      <a:endParaRPr lang="en-US" sz="1800" dirty="0"/>
                    </a:p>
                  </a:txBody>
                  <a:tcPr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</a:t>
                      </a:r>
                      <a:endParaRPr lang="en-US" sz="1800" dirty="0"/>
                    </a:p>
                  </a:txBody>
                  <a:tcPr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61373" y="3140566"/>
            <a:ext cx="915988" cy="4000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>
                <a:latin typeface="Calibri" pitchFamily="34" charset="0"/>
              </a:rPr>
              <a:t>Indices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80148" y="3864466"/>
            <a:ext cx="5276850" cy="3143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>
              <a:lnSpc>
                <a:spcPct val="80000"/>
              </a:lnSpc>
            </a:pPr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6" idx="2"/>
            <a:endCxn id="11" idx="0"/>
          </p:cNvCxnSpPr>
          <p:nvPr/>
        </p:nvCxnSpPr>
        <p:spPr>
          <a:xfrm rot="5400000">
            <a:off x="5056648" y="3702541"/>
            <a:ext cx="323850" cy="0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5623" y="4969366"/>
            <a:ext cx="1827213" cy="4000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>
                <a:latin typeface="Calibri" pitchFamily="34" charset="0"/>
              </a:rPr>
              <a:t>the array </a:t>
            </a:r>
            <a:r>
              <a:rPr lang="en-US" i="1">
                <a:latin typeface="Calibri" pitchFamily="34" charset="0"/>
              </a:rPr>
              <a:t>scores</a:t>
            </a:r>
          </a:p>
        </p:txBody>
      </p:sp>
      <p:cxnSp>
        <p:nvCxnSpPr>
          <p:cNvPr id="18" name="Straight Arrow Connector 17"/>
          <p:cNvCxnSpPr>
            <a:stCxn id="14" idx="0"/>
          </p:cNvCxnSpPr>
          <p:nvPr/>
        </p:nvCxnSpPr>
        <p:spPr>
          <a:xfrm rot="5400000" flipH="1" flipV="1">
            <a:off x="1612567" y="4382785"/>
            <a:ext cx="552450" cy="62071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961523" y="5283691"/>
            <a:ext cx="1130300" cy="4000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>
                <a:latin typeface="Calibri" pitchFamily="34" charset="0"/>
              </a:rPr>
              <a:t>scores[3]</a:t>
            </a:r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rot="16200000" flipV="1">
            <a:off x="6177423" y="4934441"/>
            <a:ext cx="647700" cy="50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29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 Back to </a:t>
            </a:r>
            <a:r>
              <a:rPr lang="en-US" dirty="0"/>
              <a:t>O</a:t>
            </a:r>
            <a:r>
              <a:rPr lang="en-US" dirty="0" smtClean="0"/>
              <a:t>ur </a:t>
            </a:r>
            <a:r>
              <a:rPr lang="en-US" dirty="0"/>
              <a:t>E</a:t>
            </a:r>
            <a:r>
              <a:rPr lang="en-US" dirty="0" smtClean="0"/>
              <a:t>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63" y="1447800"/>
            <a:ext cx="7499350" cy="5000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System.out.println(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"Enter 5 basketball scores:"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6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[] scores =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[5];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scoreSum</a:t>
            </a:r>
            <a:r>
              <a:rPr lang="en-US" sz="1600" dirty="0" smtClean="0">
                <a:latin typeface="Consolas" pitchFamily="49" charset="0"/>
              </a:rPr>
              <a:t>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</a:rPr>
              <a:t> (</a:t>
            </a: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 &lt; 5; 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++)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scores[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 = </a:t>
            </a:r>
            <a:r>
              <a:rPr lang="en-US" sz="1600" dirty="0" err="1" smtClean="0">
                <a:latin typeface="Consolas" pitchFamily="49" charset="0"/>
              </a:rPr>
              <a:t>keyboard.nextInt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</a:rPr>
              <a:t>scoreSum</a:t>
            </a:r>
            <a:r>
              <a:rPr lang="en-US" sz="1600" dirty="0" smtClean="0">
                <a:latin typeface="Consolas" pitchFamily="49" charset="0"/>
              </a:rPr>
              <a:t> += scores[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double </a:t>
            </a:r>
            <a:r>
              <a:rPr lang="en-US" sz="1600" dirty="0" smtClean="0">
                <a:latin typeface="Consolas" pitchFamily="49" charset="0"/>
              </a:rPr>
              <a:t>average = (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600" dirty="0" smtClean="0">
                <a:latin typeface="Consolas" pitchFamily="49" charset="0"/>
              </a:rPr>
              <a:t>) </a:t>
            </a:r>
            <a:r>
              <a:rPr lang="en-US" sz="1600" dirty="0" err="1" smtClean="0">
                <a:latin typeface="Consolas" pitchFamily="49" charset="0"/>
              </a:rPr>
              <a:t>scoreSum</a:t>
            </a:r>
            <a:r>
              <a:rPr lang="en-US" sz="1600" dirty="0" smtClean="0">
                <a:latin typeface="Consolas" pitchFamily="49" charset="0"/>
              </a:rPr>
              <a:t> / 5;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System.out.println(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"Average score: "</a:t>
            </a:r>
            <a:r>
              <a:rPr lang="en-US" sz="1600" dirty="0" smtClean="0">
                <a:latin typeface="Consolas" pitchFamily="49" charset="0"/>
              </a:rPr>
              <a:t> + average);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6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</a:rPr>
              <a:t> (</a:t>
            </a: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 &lt; 5; 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++)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   if</a:t>
            </a:r>
            <a:r>
              <a:rPr lang="en-US" sz="1600" dirty="0" smtClean="0">
                <a:latin typeface="Consolas" pitchFamily="49" charset="0"/>
              </a:rPr>
              <a:t> (scores[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 &gt; average)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System.out.println(scores[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 + 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": above average"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   else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</a:rPr>
              <a:t> (scores[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 &lt; average)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System.out.println(scores[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 + 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": below average"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   else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System.out.println(scores[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 + 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": equal to the average"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}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102D96D3-022B-4156-9406-E2FF7FE335EF}" type="slidenum">
              <a:rPr lang="en-US" sz="1000"/>
              <a:pPr/>
              <a:t>13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64081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 Details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 for creating an </a:t>
            </a:r>
            <a:r>
              <a:rPr lang="en-US" dirty="0" smtClean="0"/>
              <a:t>array</a:t>
            </a:r>
            <a:endParaRPr lang="en-US" dirty="0" smtClean="0"/>
          </a:p>
          <a:p>
            <a:pPr lvl="1">
              <a:buFont typeface="Verdana" pitchFamily="34" charset="0"/>
              <a:buNone/>
            </a:pP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</a:rPr>
              <a:t>Base_Type</a:t>
            </a:r>
            <a:r>
              <a:rPr lang="en-US" sz="2000" dirty="0" smtClean="0">
                <a:latin typeface="Consolas" pitchFamily="49" charset="0"/>
              </a:rPr>
              <a:t>[]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</a:rPr>
              <a:t>Array_Name</a:t>
            </a:r>
            <a:r>
              <a:rPr lang="en-US" sz="2000" dirty="0" smtClean="0">
                <a:latin typeface="Consolas" pitchFamily="49" charset="0"/>
              </a:rPr>
              <a:t>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</a:rPr>
              <a:t>Base_Type</a:t>
            </a:r>
            <a:r>
              <a:rPr lang="en-US" sz="2000" dirty="0" smtClean="0">
                <a:latin typeface="Consolas" pitchFamily="49" charset="0"/>
              </a:rPr>
              <a:t>[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</a:rPr>
              <a:t>Length</a:t>
            </a:r>
            <a:r>
              <a:rPr lang="en-US" sz="2000" dirty="0" smtClean="0">
                <a:latin typeface="Consolas" pitchFamily="49" charset="0"/>
              </a:rPr>
              <a:t>]</a:t>
            </a:r>
          </a:p>
          <a:p>
            <a:pPr lvl="1">
              <a:buFont typeface="Verdana" pitchFamily="34" charset="0"/>
              <a:buNone/>
            </a:pPr>
            <a:endParaRPr lang="en-US" sz="2000" dirty="0" smtClean="0">
              <a:latin typeface="Consolas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Example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rgbClr val="3891A7"/>
              </a:buClr>
              <a:buFont typeface="Verdana" pitchFamily="34" charset="0"/>
              <a:buNone/>
            </a:pP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[] pressure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[100];</a:t>
            </a:r>
          </a:p>
          <a:p>
            <a:pPr>
              <a:buClr>
                <a:srgbClr val="3891A7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Alternatively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rgbClr val="3891A7"/>
              </a:buClr>
              <a:buFont typeface="Verdana" pitchFamily="34" charset="0"/>
              <a:buNone/>
            </a:pP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[] pressure;</a:t>
            </a:r>
          </a:p>
          <a:p>
            <a:pPr lvl="1">
              <a:buClr>
                <a:srgbClr val="3891A7"/>
              </a:buClr>
              <a:buFont typeface="Verdana" pitchFamily="34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pressure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[100];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DD8EFB43-4E48-48EB-B7AE-C9725100796E}" type="slidenum">
              <a:rPr lang="en-US" sz="1000"/>
              <a:pPr/>
              <a:t>14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4938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 Details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base type can be any type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r>
              <a:rPr lang="en-US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dirty="0" smtClean="0">
                <a:latin typeface="Consolas" pitchFamily="49" charset="0"/>
              </a:rPr>
              <a:t>[] temperature = </a:t>
            </a:r>
            <a:r>
              <a:rPr lang="en-US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dirty="0" smtClean="0">
                <a:latin typeface="Consolas" pitchFamily="49" charset="0"/>
              </a:rPr>
              <a:t>[7];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r>
              <a:rPr lang="en-US" dirty="0" smtClean="0">
                <a:latin typeface="Consolas" pitchFamily="49" charset="0"/>
              </a:rPr>
              <a:t>Student[] students = </a:t>
            </a:r>
            <a:r>
              <a:rPr lang="en-US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</a:rPr>
              <a:t> Student[35];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The number of elements in an array is its </a:t>
            </a:r>
            <a:r>
              <a:rPr lang="en-US" b="1" dirty="0" smtClean="0"/>
              <a:t>length</a:t>
            </a:r>
            <a:r>
              <a:rPr lang="en-US" dirty="0" smtClean="0"/>
              <a:t>, </a:t>
            </a:r>
            <a:r>
              <a:rPr lang="en-US" b="1" dirty="0" smtClean="0"/>
              <a:t>size</a:t>
            </a:r>
            <a:r>
              <a:rPr lang="en-US" dirty="0" smtClean="0"/>
              <a:t>, or </a:t>
            </a:r>
            <a:r>
              <a:rPr lang="en-US" b="1" dirty="0" smtClean="0"/>
              <a:t>capacity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temperature has 7 elements, temperature[0] through temperature[6]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students has 35 elements, students[0] through students[34]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4E48F032-B455-4729-90D4-D512BD0D0829}" type="slidenum">
              <a:rPr lang="en-US" sz="1000"/>
              <a:pPr/>
              <a:t>15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6023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56625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 smtClean="0"/>
              <a:t>Finding the Length of an Existing </a:t>
            </a:r>
            <a:r>
              <a:rPr lang="en-US" sz="3800" dirty="0"/>
              <a:t>A</a:t>
            </a:r>
            <a:r>
              <a:rPr lang="en-US" sz="3800" dirty="0" smtClean="0"/>
              <a:t>rray</a:t>
            </a:r>
            <a:endParaRPr lang="en-US" sz="3800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is a special kind of object</a:t>
            </a:r>
          </a:p>
          <a:p>
            <a:pPr lvl="1"/>
            <a:r>
              <a:rPr lang="en-US" dirty="0" smtClean="0"/>
              <a:t>It has one public instance variable: </a:t>
            </a:r>
            <a:r>
              <a:rPr lang="en-US" b="1" i="1" dirty="0" smtClean="0"/>
              <a:t>length</a:t>
            </a:r>
          </a:p>
          <a:p>
            <a:pPr lvl="1"/>
            <a:r>
              <a:rPr lang="en-US" b="1" i="1" dirty="0" smtClean="0"/>
              <a:t>length</a:t>
            </a:r>
            <a:r>
              <a:rPr lang="en-US" dirty="0" smtClean="0"/>
              <a:t> is equal to the length of the array</a:t>
            </a:r>
          </a:p>
          <a:p>
            <a:pPr lvl="2"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Pet[] pets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</a:rPr>
              <a:t> Pet[20];</a:t>
            </a:r>
          </a:p>
          <a:p>
            <a:pPr lvl="2">
              <a:buFont typeface="Wingdings 2" pitchFamily="18" charset="2"/>
              <a:buNone/>
            </a:pPr>
            <a:r>
              <a:rPr lang="en-US" sz="2000" dirty="0" err="1" smtClean="0">
                <a:latin typeface="Consolas" pitchFamily="49" charset="0"/>
              </a:rPr>
              <a:t>pets.length</a:t>
            </a:r>
            <a:r>
              <a:rPr lang="en-US" sz="2000" dirty="0" smtClean="0">
                <a:latin typeface="Consolas" pitchFamily="49" charset="0"/>
              </a:rPr>
              <a:t> has the value 20</a:t>
            </a:r>
          </a:p>
          <a:p>
            <a:pPr lvl="1"/>
            <a:r>
              <a:rPr lang="en-US" dirty="0" smtClean="0"/>
              <a:t>You cannot change the value of </a:t>
            </a:r>
            <a:r>
              <a:rPr lang="en-US" i="1" dirty="0" smtClean="0"/>
              <a:t>length</a:t>
            </a:r>
          </a:p>
          <a:p>
            <a:pPr lvl="1"/>
            <a:r>
              <a:rPr lang="en-US" b="1" i="1" dirty="0" smtClean="0">
                <a:solidFill>
                  <a:srgbClr val="941EDF"/>
                </a:solidFill>
              </a:rPr>
              <a:t>Once declared, an array cannot be resized</a:t>
            </a:r>
            <a:r>
              <a:rPr lang="en-US" b="1" i="1" dirty="0" smtClean="0">
                <a:solidFill>
                  <a:srgbClr val="941EDF"/>
                </a:solidFill>
              </a:rPr>
              <a:t>!</a:t>
            </a:r>
            <a:endParaRPr lang="en-US" b="1" i="1" dirty="0" smtClean="0">
              <a:solidFill>
                <a:srgbClr val="941EDF"/>
              </a:solidFill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E0781B0F-F6BA-4B9D-B0A5-3E2AF014339C}" type="slidenum">
              <a:rPr lang="en-US" sz="1000"/>
              <a:pPr/>
              <a:t>16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5738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Returning to Our </a:t>
            </a:r>
            <a:r>
              <a:rPr lang="en-US" dirty="0"/>
              <a:t>E</a:t>
            </a:r>
            <a:r>
              <a:rPr lang="en-US" dirty="0" smtClean="0"/>
              <a:t>xample…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92162" y="1324610"/>
            <a:ext cx="7499350" cy="50006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"Enter 5 basketball scores:"</a:t>
            </a:r>
            <a:r>
              <a:rPr lang="en-US" sz="17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</a:rPr>
              <a:t>[] scores =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</a:rPr>
              <a:t>[5];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</a:rPr>
              <a:t>scoreSum</a:t>
            </a:r>
            <a:r>
              <a:rPr lang="en-US" sz="1700" dirty="0" smtClean="0">
                <a:latin typeface="Consolas" pitchFamily="49" charset="0"/>
              </a:rPr>
              <a:t>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700" dirty="0" smtClean="0">
                <a:latin typeface="Consolas" pitchFamily="49" charset="0"/>
              </a:rPr>
              <a:t> (</a:t>
            </a: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 = 0; 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 &lt; </a:t>
            </a:r>
            <a:r>
              <a:rPr lang="en-US" sz="1700" dirty="0" err="1" smtClean="0">
                <a:latin typeface="Consolas" pitchFamily="49" charset="0"/>
              </a:rPr>
              <a:t>scores.length</a:t>
            </a:r>
            <a:r>
              <a:rPr lang="en-US" sz="1700" dirty="0" smtClean="0">
                <a:latin typeface="Consolas" pitchFamily="49" charset="0"/>
              </a:rPr>
              <a:t>; 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++)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scores[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] = </a:t>
            </a:r>
            <a:r>
              <a:rPr lang="en-US" sz="1700" dirty="0" err="1" smtClean="0">
                <a:latin typeface="Consolas" pitchFamily="49" charset="0"/>
              </a:rPr>
              <a:t>keyboard.nextInt</a:t>
            </a:r>
            <a:r>
              <a:rPr lang="en-US" sz="17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</a:t>
            </a:r>
            <a:r>
              <a:rPr lang="en-US" sz="1700" dirty="0" err="1" smtClean="0">
                <a:latin typeface="Consolas" pitchFamily="49" charset="0"/>
              </a:rPr>
              <a:t>scoreSum</a:t>
            </a:r>
            <a:r>
              <a:rPr lang="en-US" sz="1700" dirty="0" smtClean="0">
                <a:latin typeface="Consolas" pitchFamily="49" charset="0"/>
              </a:rPr>
              <a:t> += scores[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double </a:t>
            </a:r>
            <a:r>
              <a:rPr lang="en-US" sz="1700" dirty="0" smtClean="0">
                <a:latin typeface="Consolas" pitchFamily="49" charset="0"/>
              </a:rPr>
              <a:t>average = (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700" dirty="0" smtClean="0">
                <a:latin typeface="Consolas" pitchFamily="49" charset="0"/>
              </a:rPr>
              <a:t>) </a:t>
            </a:r>
            <a:r>
              <a:rPr lang="en-US" sz="1700" dirty="0" err="1" smtClean="0">
                <a:latin typeface="Consolas" pitchFamily="49" charset="0"/>
              </a:rPr>
              <a:t>scoreSum</a:t>
            </a:r>
            <a:r>
              <a:rPr lang="en-US" sz="1700" dirty="0" smtClean="0">
                <a:latin typeface="Consolas" pitchFamily="49" charset="0"/>
              </a:rPr>
              <a:t> / 5;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"Average score: "</a:t>
            </a:r>
            <a:r>
              <a:rPr lang="en-US" sz="1700" dirty="0" smtClean="0">
                <a:latin typeface="Consolas" pitchFamily="49" charset="0"/>
              </a:rPr>
              <a:t> + average);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700" dirty="0" smtClean="0">
                <a:latin typeface="Consolas" pitchFamily="49" charset="0"/>
              </a:rPr>
              <a:t> (</a:t>
            </a: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 = 0; 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 &lt; </a:t>
            </a:r>
            <a:r>
              <a:rPr lang="en-US" sz="1700" dirty="0" err="1" smtClean="0">
                <a:latin typeface="Consolas" pitchFamily="49" charset="0"/>
              </a:rPr>
              <a:t>scores.length</a:t>
            </a:r>
            <a:r>
              <a:rPr lang="en-US" sz="1700" dirty="0" smtClean="0">
                <a:latin typeface="Consolas" pitchFamily="49" charset="0"/>
              </a:rPr>
              <a:t>; 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++)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   if</a:t>
            </a:r>
            <a:r>
              <a:rPr lang="en-US" sz="1700" dirty="0" smtClean="0">
                <a:latin typeface="Consolas" pitchFamily="49" charset="0"/>
              </a:rPr>
              <a:t> (scores[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] &gt; average)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(scores[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] + 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": above average"</a:t>
            </a:r>
            <a:r>
              <a:rPr lang="en-US" sz="17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   else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if</a:t>
            </a:r>
            <a:r>
              <a:rPr lang="en-US" sz="1700" dirty="0" smtClean="0">
                <a:latin typeface="Consolas" pitchFamily="49" charset="0"/>
              </a:rPr>
              <a:t> (scores[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] &lt; average)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(scores[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] + 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": below average"</a:t>
            </a:r>
            <a:r>
              <a:rPr lang="en-US" sz="17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   else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(scores[</a:t>
            </a:r>
            <a:r>
              <a:rPr lang="en-US" sz="1700" dirty="0" err="1" smtClean="0">
                <a:latin typeface="Consolas" pitchFamily="49" charset="0"/>
              </a:rPr>
              <a:t>i</a:t>
            </a:r>
            <a:r>
              <a:rPr lang="en-US" sz="1700" dirty="0" smtClean="0">
                <a:latin typeface="Consolas" pitchFamily="49" charset="0"/>
              </a:rPr>
              <a:t>] + 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": equal to the average"</a:t>
            </a:r>
            <a:r>
              <a:rPr lang="en-US" sz="17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}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5B3707EA-0C6F-4728-805A-8F8FE12FDA49}" type="slidenum">
              <a:rPr lang="en-US" sz="1000"/>
              <a:pPr/>
              <a:t>17</a:t>
            </a:fld>
            <a:endParaRPr lang="en-US" sz="1000"/>
          </a:p>
        </p:txBody>
      </p:sp>
      <p:sp>
        <p:nvSpPr>
          <p:cNvPr id="5" name="Rounded Rectangle 4"/>
          <p:cNvSpPr/>
          <p:nvPr/>
        </p:nvSpPr>
        <p:spPr>
          <a:xfrm>
            <a:off x="3227583" y="4108137"/>
            <a:ext cx="1695204" cy="3596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>
              <a:lnSpc>
                <a:spcPct val="80000"/>
              </a:lnSpc>
            </a:pPr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47086" y="1771831"/>
            <a:ext cx="1533525" cy="3623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>
              <a:lnSpc>
                <a:spcPct val="80000"/>
              </a:lnSpc>
            </a:pPr>
            <a:endParaRPr 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 Careful with Your </a:t>
            </a:r>
            <a:r>
              <a:rPr lang="en-US" dirty="0"/>
              <a:t>I</a:t>
            </a:r>
            <a:r>
              <a:rPr lang="en-US" dirty="0" smtClean="0"/>
              <a:t>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662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Indices MUST be within bounds</a:t>
            </a:r>
          </a:p>
          <a:p>
            <a:pPr lvl="1">
              <a:buFont typeface="Verdana" pitchFamily="34" charset="0"/>
              <a:buNone/>
            </a:pP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400" dirty="0" smtClean="0">
                <a:latin typeface="Consolas" pitchFamily="49" charset="0"/>
              </a:rPr>
              <a:t>[] entries = </a:t>
            </a: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400" dirty="0" smtClean="0">
                <a:latin typeface="Consolas" pitchFamily="49" charset="0"/>
              </a:rPr>
              <a:t>[5];</a:t>
            </a:r>
          </a:p>
          <a:p>
            <a:pPr lvl="1">
              <a:buFont typeface="Verdana" pitchFamily="34" charset="0"/>
              <a:buNone/>
            </a:pPr>
            <a:r>
              <a:rPr lang="en-US" sz="2400" dirty="0" smtClean="0">
                <a:latin typeface="Consolas" pitchFamily="49" charset="0"/>
              </a:rPr>
              <a:t>entries[5] = 3.7; </a:t>
            </a:r>
            <a:r>
              <a:rPr lang="en-US" sz="2400" dirty="0" smtClean="0">
                <a:solidFill>
                  <a:srgbClr val="878BB8"/>
                </a:solidFill>
                <a:latin typeface="Consolas" pitchFamily="49" charset="0"/>
              </a:rPr>
              <a:t>// ERROR! Index out of bounds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Your code will compile if you are using an index that is out of bounds, but it will give you an error when you run your program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FE1AA8E8-69A3-497A-8A98-9059F6D39891}" type="slidenum">
              <a:rPr lang="en-US" sz="1000"/>
              <a:pPr/>
              <a:t>18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53300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Typical </a:t>
            </a:r>
            <a:r>
              <a:rPr lang="en-US" dirty="0"/>
              <a:t>P</a:t>
            </a:r>
            <a:r>
              <a:rPr lang="en-US" dirty="0" smtClean="0"/>
              <a:t>roblem in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do not know the size of input data</a:t>
            </a:r>
          </a:p>
          <a:p>
            <a:r>
              <a:rPr lang="en-US" dirty="0" smtClean="0"/>
              <a:t>E.g., a program reads a list of numbers from user or a file.</a:t>
            </a:r>
          </a:p>
          <a:p>
            <a:endParaRPr lang="en-US" sz="1100" dirty="0"/>
          </a:p>
          <a:p>
            <a:r>
              <a:rPr lang="en-US" dirty="0" smtClean="0"/>
              <a:t>The program does not know how many numbers are there beforehand.</a:t>
            </a:r>
          </a:p>
          <a:p>
            <a:r>
              <a:rPr lang="en-US" dirty="0" smtClean="0"/>
              <a:t>But we have to create an array beforehand to store input and the array cannot be resized!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8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Revisit Lab 4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wrote a program to read in a list of basketball scores from the user and output a bunch of statistics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C08E5BB5-107A-4D6D-8149-8273D9D617B3}" type="slidenum">
              <a:rPr lang="en-US" sz="1000"/>
              <a:pPr/>
              <a:t>2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84973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</a:t>
            </a: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P</a:t>
            </a:r>
            <a:r>
              <a:rPr lang="en-US" dirty="0" smtClean="0"/>
              <a:t>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array size VS unknown data size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naïve solution: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Declare a very large array.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But how large is large enough?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Also it is a waste of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0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137478"/>
            <a:ext cx="8229600" cy="770391"/>
          </a:xfrm>
        </p:spPr>
        <p:txBody>
          <a:bodyPr/>
          <a:lstStyle/>
          <a:p>
            <a:r>
              <a:rPr lang="en-US" dirty="0" smtClean="0"/>
              <a:t>A More </a:t>
            </a:r>
            <a:r>
              <a:rPr lang="en-US" dirty="0"/>
              <a:t>P</a:t>
            </a:r>
            <a:r>
              <a:rPr lang="en-US" dirty="0" smtClean="0"/>
              <a:t>ractical </a:t>
            </a:r>
            <a:r>
              <a:rPr lang="en-US" dirty="0"/>
              <a:t>S</a:t>
            </a:r>
            <a:r>
              <a:rPr lang="en-US" dirty="0" smtClean="0"/>
              <a:t>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176310"/>
            <a:ext cx="8229600" cy="5383203"/>
          </a:xfrm>
        </p:spPr>
        <p:txBody>
          <a:bodyPr/>
          <a:lstStyle/>
          <a:p>
            <a:r>
              <a:rPr lang="en-US" sz="2800" dirty="0" smtClean="0"/>
              <a:t>Replace the old array with a new bigger array when it gets full</a:t>
            </a:r>
            <a:endParaRPr lang="en-US" sz="2800" dirty="0"/>
          </a:p>
          <a:p>
            <a:pPr lvl="1"/>
            <a:r>
              <a:rPr lang="en-US" sz="2400" dirty="0" smtClean="0"/>
              <a:t>Initialize an array</a:t>
            </a:r>
          </a:p>
          <a:p>
            <a:pPr lvl="2"/>
            <a:r>
              <a:rPr lang="en-US" sz="2200" dirty="0" smtClean="0"/>
              <a:t>Fill in data. </a:t>
            </a:r>
          </a:p>
          <a:p>
            <a:pPr lvl="2"/>
            <a:r>
              <a:rPr lang="en-US" sz="2200" dirty="0" smtClean="0"/>
              <a:t>If the array is full, </a:t>
            </a:r>
          </a:p>
          <a:p>
            <a:pPr lvl="3"/>
            <a:r>
              <a:rPr lang="en-US" sz="2200" dirty="0" smtClean="0"/>
              <a:t>we create a new array of twice the size</a:t>
            </a:r>
          </a:p>
          <a:p>
            <a:pPr lvl="3"/>
            <a:r>
              <a:rPr lang="en-US" sz="2200" dirty="0" smtClean="0"/>
              <a:t>Copy all data from the old array to the new array</a:t>
            </a:r>
          </a:p>
          <a:p>
            <a:pPr lvl="3"/>
            <a:r>
              <a:rPr lang="en-US" sz="2200" dirty="0" smtClean="0"/>
              <a:t>Make the new array the “current” array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800" dirty="0" smtClean="0"/>
              <a:t>How many copy operations do we need in the worst case?</a:t>
            </a:r>
            <a:endParaRPr lang="en-US" sz="2800" dirty="0"/>
          </a:p>
        </p:txBody>
      </p:sp>
      <p:sp>
        <p:nvSpPr>
          <p:cNvPr id="4" name="Curved Left Arrow 3"/>
          <p:cNvSpPr/>
          <p:nvPr/>
        </p:nvSpPr>
        <p:spPr>
          <a:xfrm flipH="1" flipV="1">
            <a:off x="540824" y="2524465"/>
            <a:ext cx="896112" cy="2266991"/>
          </a:xfrm>
          <a:prstGeom prst="curvedLeftArrow">
            <a:avLst>
              <a:gd name="adj1" fmla="val 12494"/>
              <a:gd name="adj2" fmla="val 22861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0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256"/>
            <a:ext cx="8229600" cy="4412267"/>
          </a:xfrm>
        </p:spPr>
        <p:txBody>
          <a:bodyPr>
            <a:normAutofit/>
          </a:bodyPr>
          <a:lstStyle/>
          <a:p>
            <a:r>
              <a:rPr lang="en-US" dirty="0" smtClean="0"/>
              <a:t>“Dynamic Array”</a:t>
            </a:r>
          </a:p>
          <a:p>
            <a:r>
              <a:rPr lang="en-US" dirty="0" smtClean="0"/>
              <a:t>This </a:t>
            </a:r>
            <a:r>
              <a:rPr lang="en-US" dirty="0"/>
              <a:t>is a common problem and </a:t>
            </a:r>
            <a:r>
              <a:rPr lang="en-US" dirty="0" smtClean="0"/>
              <a:t>the solution is quite complicated</a:t>
            </a:r>
          </a:p>
          <a:p>
            <a:r>
              <a:rPr lang="en-US" dirty="0" smtClean="0"/>
              <a:t>Java has several built-in classes that implements a “dynamic array” – array that can be resized</a:t>
            </a:r>
          </a:p>
          <a:p>
            <a:endParaRPr lang="en-US" sz="1000" dirty="0"/>
          </a:p>
          <a:p>
            <a:r>
              <a:rPr lang="en-US" dirty="0" smtClean="0"/>
              <a:t>A popular one is </a:t>
            </a:r>
            <a:r>
              <a:rPr lang="en-US" dirty="0" err="1" smtClean="0"/>
              <a:t>ArrayList</a:t>
            </a:r>
            <a:r>
              <a:rPr lang="en-US" dirty="0" smtClean="0"/>
              <a:t> in </a:t>
            </a:r>
            <a:r>
              <a:rPr lang="en-US" dirty="0" err="1" smtClean="0"/>
              <a:t>java.util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3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" y="1554503"/>
            <a:ext cx="8942832" cy="472585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Internally, it maintains an array of specified type</a:t>
            </a:r>
          </a:p>
          <a:p>
            <a:r>
              <a:rPr lang="en-US" sz="2800" dirty="0" smtClean="0"/>
              <a:t>You can view it as a list of data</a:t>
            </a:r>
          </a:p>
          <a:p>
            <a:r>
              <a:rPr lang="en-US" sz="2800" dirty="0" smtClean="0"/>
              <a:t>To initialize a list of particular type:</a:t>
            </a:r>
          </a:p>
          <a:p>
            <a:endParaRPr lang="en-US" sz="1100" dirty="0" smtClean="0"/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ArrayList</a:t>
            </a:r>
            <a:r>
              <a:rPr lang="en-US" sz="2400" dirty="0" smtClean="0"/>
              <a:t>&lt;</a:t>
            </a:r>
            <a:r>
              <a:rPr lang="en-US" sz="2400" dirty="0" err="1" smtClean="0"/>
              <a:t>Data_type</a:t>
            </a:r>
            <a:r>
              <a:rPr lang="en-US" sz="2400" dirty="0" smtClean="0"/>
              <a:t>&gt;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var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0000FF"/>
                </a:solidFill>
              </a:rPr>
              <a:t> new </a:t>
            </a:r>
            <a:r>
              <a:rPr lang="en-US" sz="2400" dirty="0" err="1" smtClean="0">
                <a:solidFill>
                  <a:srgbClr val="0000FF"/>
                </a:solidFill>
              </a:rPr>
              <a:t>ArrayList</a:t>
            </a:r>
            <a:r>
              <a:rPr lang="en-US" sz="2400" dirty="0" smtClean="0"/>
              <a:t>&lt;</a:t>
            </a:r>
            <a:r>
              <a:rPr lang="en-US" sz="2400" dirty="0" err="1" smtClean="0"/>
              <a:t>Data_type</a:t>
            </a:r>
            <a:r>
              <a:rPr lang="en-US" sz="2400" dirty="0" smtClean="0"/>
              <a:t>&gt;();</a:t>
            </a:r>
          </a:p>
          <a:p>
            <a:pPr marL="0" indent="0">
              <a:buNone/>
            </a:pPr>
            <a:r>
              <a:rPr lang="en-US" sz="2400" dirty="0" smtClean="0"/>
              <a:t>	e.g.: </a:t>
            </a:r>
            <a:r>
              <a:rPr lang="en-US" sz="2400" dirty="0" err="1" smtClean="0">
                <a:solidFill>
                  <a:srgbClr val="7030A0"/>
                </a:solidFill>
              </a:rPr>
              <a:t>ArrayList</a:t>
            </a:r>
            <a:r>
              <a:rPr lang="en-US" sz="2400" dirty="0" smtClean="0"/>
              <a:t>&lt;</a:t>
            </a:r>
            <a:r>
              <a:rPr lang="en-US" sz="2400" b="1" dirty="0" smtClean="0"/>
              <a:t>Student</a:t>
            </a:r>
            <a:r>
              <a:rPr lang="en-US" sz="2400" dirty="0" smtClean="0"/>
              <a:t>&gt;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myList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new </a:t>
            </a:r>
            <a:r>
              <a:rPr lang="en-US" sz="2400" dirty="0" err="1" smtClean="0">
                <a:solidFill>
                  <a:srgbClr val="7030A0"/>
                </a:solidFill>
              </a:rPr>
              <a:t>ArrayList</a:t>
            </a:r>
            <a:r>
              <a:rPr lang="en-US" sz="2400" dirty="0" smtClean="0"/>
              <a:t>&lt;</a:t>
            </a:r>
            <a:r>
              <a:rPr lang="en-US" sz="2400" b="1" dirty="0" smtClean="0"/>
              <a:t>Student</a:t>
            </a:r>
            <a:r>
              <a:rPr lang="en-US" sz="2400" dirty="0" smtClean="0"/>
              <a:t>&gt;();</a:t>
            </a:r>
            <a:endParaRPr lang="en-US" sz="24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 smtClean="0"/>
              <a:t>or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ArrayList</a:t>
            </a:r>
            <a:r>
              <a:rPr lang="en-US" sz="2400" dirty="0" smtClean="0"/>
              <a:t>&lt;</a:t>
            </a:r>
            <a:r>
              <a:rPr lang="en-US" sz="2400" dirty="0" err="1" smtClean="0"/>
              <a:t>Data_type</a:t>
            </a:r>
            <a:r>
              <a:rPr lang="en-US" sz="2400" dirty="0"/>
              <a:t>&gt;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var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						new </a:t>
            </a:r>
            <a:r>
              <a:rPr lang="en-US" sz="2400" dirty="0" err="1" smtClean="0">
                <a:solidFill>
                  <a:srgbClr val="7030A0"/>
                </a:solidFill>
              </a:rPr>
              <a:t>ArrayList</a:t>
            </a:r>
            <a:r>
              <a:rPr lang="en-US" sz="2400" dirty="0" smtClean="0"/>
              <a:t>&lt;</a:t>
            </a:r>
            <a:r>
              <a:rPr lang="en-US" sz="2400" dirty="0" err="1" smtClean="0"/>
              <a:t>Data_type</a:t>
            </a:r>
            <a:r>
              <a:rPr lang="en-US" sz="2400" dirty="0" smtClean="0"/>
              <a:t>&gt;(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initial_capacity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0000FF"/>
                </a:solidFill>
              </a:rPr>
              <a:t>;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5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cannot access </a:t>
            </a:r>
            <a:r>
              <a:rPr lang="en-US" dirty="0" err="1" smtClean="0"/>
              <a:t>ArrayList</a:t>
            </a:r>
            <a:r>
              <a:rPr lang="en-US" dirty="0" smtClean="0"/>
              <a:t> elements with direct indices: [..]</a:t>
            </a:r>
          </a:p>
          <a:p>
            <a:r>
              <a:rPr lang="en-US" dirty="0" smtClean="0"/>
              <a:t>But you can use many methods provided: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add( </a:t>
            </a:r>
            <a:r>
              <a:rPr lang="en-US" sz="2400" dirty="0" smtClean="0"/>
              <a:t>Type element</a:t>
            </a:r>
            <a:r>
              <a:rPr lang="en-US" sz="2400" dirty="0" smtClean="0">
                <a:solidFill>
                  <a:srgbClr val="0000FF"/>
                </a:solidFill>
              </a:rPr>
              <a:t> ),  </a:t>
            </a:r>
            <a:r>
              <a:rPr lang="en-US" sz="2400" dirty="0" smtClean="0">
                <a:sym typeface="Wingdings" pitchFamily="2" charset="2"/>
              </a:rPr>
              <a:t> element must be of the same type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get( </a:t>
            </a:r>
            <a:r>
              <a:rPr lang="en-US" sz="2400" dirty="0" err="1" smtClean="0"/>
              <a:t>int</a:t>
            </a:r>
            <a:r>
              <a:rPr lang="en-US" sz="2400" dirty="0" smtClean="0"/>
              <a:t> index </a:t>
            </a:r>
            <a:r>
              <a:rPr lang="en-US" sz="2400" dirty="0" smtClean="0">
                <a:solidFill>
                  <a:srgbClr val="0000FF"/>
                </a:solidFill>
              </a:rPr>
              <a:t>),  </a:t>
            </a:r>
            <a:r>
              <a:rPr lang="en-US" sz="2400" dirty="0" smtClean="0">
                <a:sym typeface="Wingdings" pitchFamily="2" charset="2"/>
              </a:rPr>
              <a:t> get the element at the index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remove( </a:t>
            </a:r>
            <a:r>
              <a:rPr lang="en-US" sz="2400" dirty="0" err="1" smtClean="0">
                <a:sym typeface="Wingdings" pitchFamily="2" charset="2"/>
              </a:rPr>
              <a:t>int</a:t>
            </a:r>
            <a:r>
              <a:rPr lang="en-US" sz="2400" dirty="0" smtClean="0">
                <a:sym typeface="Wingdings" pitchFamily="2" charset="2"/>
              </a:rPr>
              <a:t> index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),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indexOf</a:t>
            </a:r>
            <a:r>
              <a:rPr lang="en-US" sz="2400" dirty="0" smtClean="0">
                <a:solidFill>
                  <a:srgbClr val="0000FF"/>
                </a:solidFill>
              </a:rPr>
              <a:t>( </a:t>
            </a:r>
            <a:r>
              <a:rPr lang="en-US" sz="2400" dirty="0" smtClean="0"/>
              <a:t>Type element </a:t>
            </a:r>
            <a:r>
              <a:rPr lang="en-US" sz="2400" dirty="0" smtClean="0">
                <a:solidFill>
                  <a:srgbClr val="0000FF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set( </a:t>
            </a:r>
            <a:r>
              <a:rPr lang="en-US" sz="2400" dirty="0" err="1" smtClean="0"/>
              <a:t>int</a:t>
            </a:r>
            <a:r>
              <a:rPr lang="en-US" sz="2400" dirty="0" smtClean="0"/>
              <a:t> index, Type element </a:t>
            </a:r>
            <a:r>
              <a:rPr lang="en-US" sz="2400" dirty="0" smtClean="0">
                <a:solidFill>
                  <a:srgbClr val="0000FF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size()</a:t>
            </a:r>
          </a:p>
        </p:txBody>
      </p:sp>
    </p:spTree>
    <p:extLst>
      <p:ext uri="{BB962C8B-B14F-4D97-AF65-F5344CB8AC3E}">
        <p14:creationId xmlns:p14="http://schemas.microsoft.com/office/powerpoint/2010/main" val="169003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1459974"/>
            <a:ext cx="8769096" cy="4752267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ArrayList</a:t>
            </a:r>
            <a:r>
              <a:rPr lang="en-US" dirty="0" smtClean="0"/>
              <a:t> can only store objects ( class type ). It cannot store primitive types ( </a:t>
            </a:r>
            <a:r>
              <a:rPr lang="en-US" dirty="0" err="1" smtClean="0"/>
              <a:t>int</a:t>
            </a:r>
            <a:r>
              <a:rPr lang="en-US" dirty="0" smtClean="0"/>
              <a:t>, double … 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ArrayList</a:t>
            </a:r>
            <a:r>
              <a:rPr lang="en-US" dirty="0" smtClean="0">
                <a:solidFill>
                  <a:srgbClr val="7030A0"/>
                </a:solidFill>
              </a:rPr>
              <a:t>&lt;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&gt; numbers =  new </a:t>
            </a:r>
            <a:r>
              <a:rPr lang="en-US" dirty="0" err="1">
                <a:solidFill>
                  <a:srgbClr val="7030A0"/>
                </a:solidFill>
              </a:rPr>
              <a:t>ArrayList</a:t>
            </a:r>
            <a:r>
              <a:rPr lang="en-US" dirty="0">
                <a:solidFill>
                  <a:srgbClr val="7030A0"/>
                </a:solidFill>
              </a:rPr>
              <a:t>&lt;</a:t>
            </a:r>
            <a:r>
              <a:rPr lang="en-US" b="1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&gt;();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	This cannot be compiled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What if we want to store a list of integer numbers?</a:t>
            </a:r>
          </a:p>
          <a:p>
            <a:r>
              <a:rPr lang="en-US" b="1" dirty="0" smtClean="0"/>
              <a:t>Use wrapper class!</a:t>
            </a:r>
            <a:endParaRPr lang="en-US" b="1" dirty="0"/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5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538"/>
          </a:xfrm>
        </p:spPr>
        <p:txBody>
          <a:bodyPr>
            <a:normAutofit lnSpcReduction="10000"/>
          </a:bodyPr>
          <a:lstStyle/>
          <a:p>
            <a:pPr marL="566928" indent="-457200">
              <a:defRPr/>
            </a:pPr>
            <a:r>
              <a:rPr lang="en-US" dirty="0" smtClean="0"/>
              <a:t>All primitive types have an associated wrapper class</a:t>
            </a:r>
          </a:p>
          <a:p>
            <a:pPr marL="566928" indent="-457200">
              <a:defRPr/>
            </a:pPr>
            <a:r>
              <a:rPr lang="en-US" dirty="0" smtClean="0"/>
              <a:t>Start with upper case letters</a:t>
            </a: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Byte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Short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Integer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Long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Float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Double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Character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Boolean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F95BB58D-0265-482C-B5AB-B054CF0DCA0B}" type="slidenum">
              <a:rPr lang="en-US" sz="1000"/>
              <a:pPr eaLnBrk="1" hangingPunct="1"/>
              <a:t>26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8639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10426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Use </a:t>
            </a:r>
            <a:r>
              <a:rPr lang="en-US" sz="3800" dirty="0" err="1" smtClean="0"/>
              <a:t>ArrayList</a:t>
            </a:r>
            <a:r>
              <a:rPr lang="en-US" sz="3800" dirty="0" smtClean="0"/>
              <a:t> to Store </a:t>
            </a:r>
            <a:r>
              <a:rPr lang="en-US" sz="3800" dirty="0"/>
              <a:t>P</a:t>
            </a:r>
            <a:r>
              <a:rPr lang="en-US" sz="3800" dirty="0" smtClean="0"/>
              <a:t>rimitive </a:t>
            </a:r>
            <a:r>
              <a:rPr lang="en-US" sz="3800" dirty="0"/>
              <a:t>V</a:t>
            </a:r>
            <a:r>
              <a:rPr lang="en-US" sz="3800" dirty="0" smtClean="0"/>
              <a:t>alues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1687320"/>
            <a:ext cx="8860536" cy="47705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ArrayList</a:t>
            </a:r>
            <a:r>
              <a:rPr lang="en-US" sz="2000" dirty="0" smtClean="0">
                <a:solidFill>
                  <a:srgbClr val="0000FF"/>
                </a:solidFill>
              </a:rPr>
              <a:t>&lt;</a:t>
            </a:r>
            <a:r>
              <a:rPr lang="en-US" sz="2000" b="1" dirty="0" smtClean="0">
                <a:solidFill>
                  <a:srgbClr val="0000FF"/>
                </a:solidFill>
              </a:rPr>
              <a:t>Integer</a:t>
            </a:r>
            <a:r>
              <a:rPr lang="en-US" sz="2000" dirty="0" smtClean="0">
                <a:solidFill>
                  <a:srgbClr val="0000FF"/>
                </a:solidFill>
              </a:rPr>
              <a:t>&gt; </a:t>
            </a:r>
            <a:r>
              <a:rPr lang="en-US" sz="2000" dirty="0">
                <a:solidFill>
                  <a:srgbClr val="0000FF"/>
                </a:solidFill>
              </a:rPr>
              <a:t>numbers =  new </a:t>
            </a:r>
            <a:r>
              <a:rPr lang="en-US" sz="2000" dirty="0" err="1" smtClean="0">
                <a:solidFill>
                  <a:srgbClr val="0000FF"/>
                </a:solidFill>
              </a:rPr>
              <a:t>ArrayList</a:t>
            </a:r>
            <a:r>
              <a:rPr lang="en-US" sz="2000" dirty="0" smtClean="0">
                <a:solidFill>
                  <a:srgbClr val="0000FF"/>
                </a:solidFill>
              </a:rPr>
              <a:t>&lt;</a:t>
            </a:r>
            <a:r>
              <a:rPr lang="en-US" sz="2000" b="1" dirty="0">
                <a:solidFill>
                  <a:srgbClr val="0000FF"/>
                </a:solidFill>
              </a:rPr>
              <a:t>Integer</a:t>
            </a:r>
            <a:r>
              <a:rPr lang="en-US" sz="2000" dirty="0" smtClean="0">
                <a:solidFill>
                  <a:srgbClr val="0000FF"/>
                </a:solidFill>
              </a:rPr>
              <a:t>&gt;();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numbers.add</a:t>
            </a:r>
            <a:r>
              <a:rPr lang="en-US" sz="2000" dirty="0" smtClean="0">
                <a:solidFill>
                  <a:srgbClr val="0000FF"/>
                </a:solidFill>
              </a:rPr>
              <a:t>( 1 );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// a shortcut to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numbers.add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( new Integer( 1 ) 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numbers.add</a:t>
            </a:r>
            <a:r>
              <a:rPr lang="en-US" sz="2000" dirty="0">
                <a:solidFill>
                  <a:srgbClr val="0000FF"/>
                </a:solidFill>
              </a:rPr>
              <a:t>( </a:t>
            </a:r>
            <a:r>
              <a:rPr lang="en-US" sz="2000" dirty="0" smtClean="0">
                <a:solidFill>
                  <a:srgbClr val="0000FF"/>
                </a:solidFill>
              </a:rPr>
              <a:t>2 </a:t>
            </a:r>
            <a:r>
              <a:rPr lang="en-US" sz="2000" dirty="0">
                <a:solidFill>
                  <a:srgbClr val="0000FF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numbers.add</a:t>
            </a:r>
            <a:r>
              <a:rPr lang="en-US" sz="2000" dirty="0">
                <a:solidFill>
                  <a:srgbClr val="0000FF"/>
                </a:solidFill>
              </a:rPr>
              <a:t>( </a:t>
            </a:r>
            <a:r>
              <a:rPr lang="en-US" sz="2000" dirty="0" smtClean="0">
                <a:solidFill>
                  <a:srgbClr val="0000FF"/>
                </a:solidFill>
              </a:rPr>
              <a:t>3 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r>
              <a:rPr lang="en-US" sz="2000" dirty="0" smtClean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000" dirty="0" smtClean="0">
                <a:solidFill>
                  <a:srgbClr val="0000FF"/>
                </a:solidFill>
              </a:rPr>
              <a:t>(   </a:t>
            </a:r>
            <a:r>
              <a:rPr lang="en-US" sz="2000" dirty="0" err="1" smtClean="0">
                <a:solidFill>
                  <a:srgbClr val="0000FF"/>
                </a:solidFill>
              </a:rPr>
              <a:t>numbers.size</a:t>
            </a:r>
            <a:r>
              <a:rPr lang="en-US" sz="2000" dirty="0" smtClean="0">
                <a:solidFill>
                  <a:srgbClr val="0000FF"/>
                </a:solidFill>
              </a:rPr>
              <a:t>() );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 this prints out 3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for( 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= 0;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&lt; </a:t>
            </a:r>
            <a:r>
              <a:rPr lang="en-US" sz="2000" dirty="0" err="1" smtClean="0">
                <a:solidFill>
                  <a:srgbClr val="0000FF"/>
                </a:solidFill>
              </a:rPr>
              <a:t>numbers.size</a:t>
            </a:r>
            <a:r>
              <a:rPr lang="en-US" sz="2000" dirty="0" smtClean="0">
                <a:solidFill>
                  <a:srgbClr val="0000FF"/>
                </a:solidFill>
              </a:rPr>
              <a:t>();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000" dirty="0" smtClean="0">
                <a:solidFill>
                  <a:srgbClr val="0000FF"/>
                </a:solidFill>
              </a:rPr>
              <a:t>( </a:t>
            </a:r>
            <a:r>
              <a:rPr lang="en-US" sz="2000" dirty="0" err="1" smtClean="0">
                <a:solidFill>
                  <a:srgbClr val="0000FF"/>
                </a:solidFill>
              </a:rPr>
              <a:t>numbers.get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) );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 print out all elements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}</a:t>
            </a:r>
          </a:p>
          <a:p>
            <a:pPr marL="0" indent="0">
              <a:buNone/>
            </a:pPr>
            <a:endParaRPr lang="en-US" sz="11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numbers.remove</a:t>
            </a:r>
            <a:r>
              <a:rPr lang="en-US" sz="2000" dirty="0" smtClean="0">
                <a:solidFill>
                  <a:srgbClr val="0000FF"/>
                </a:solidFill>
              </a:rPr>
              <a:t>(0);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 we have 2 &amp; 3 left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numbers.set</a:t>
            </a:r>
            <a:r>
              <a:rPr lang="en-US" sz="2000" dirty="0" smtClean="0">
                <a:solidFill>
                  <a:srgbClr val="0000FF"/>
                </a:solidFill>
              </a:rPr>
              <a:t>(1, 15);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// we have 2 &amp; 15 now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0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Array: fixed size. Good if the size is known and fixed</a:t>
            </a:r>
          </a:p>
          <a:p>
            <a:pPr lvl="1"/>
            <a:r>
              <a:rPr lang="en-US" dirty="0" err="1" smtClean="0"/>
              <a:t>myArray</a:t>
            </a:r>
            <a:r>
              <a:rPr lang="en-US" dirty="0" smtClean="0"/>
              <a:t>[ index ] : use as variable</a:t>
            </a:r>
          </a:p>
          <a:p>
            <a:pPr lvl="1"/>
            <a:r>
              <a:rPr lang="en-US" dirty="0" err="1" smtClean="0"/>
              <a:t>myArray.length</a:t>
            </a:r>
            <a:r>
              <a:rPr lang="en-US" dirty="0" smtClean="0"/>
              <a:t> : this is a public instance variable. Not method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dirty="0" err="1" smtClean="0"/>
              <a:t>ArrayList</a:t>
            </a:r>
            <a:r>
              <a:rPr lang="en-US" dirty="0" smtClean="0"/>
              <a:t> – dynamic size. Use methods to manipulate data</a:t>
            </a:r>
          </a:p>
          <a:p>
            <a:pPr lvl="1"/>
            <a:r>
              <a:rPr lang="en-US" dirty="0" smtClean="0"/>
              <a:t>add, get, set, size, remove ….. Check documentation</a:t>
            </a:r>
          </a:p>
          <a:p>
            <a:pPr lvl="1"/>
            <a:r>
              <a:rPr lang="en-US" dirty="0" smtClean="0"/>
              <a:t>Only stores objects. Need wrapper class for primitive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8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about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2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Let’s Get </a:t>
            </a:r>
            <a:r>
              <a:rPr lang="en-US" dirty="0"/>
              <a:t>R</a:t>
            </a:r>
            <a:r>
              <a:rPr lang="en-US" dirty="0" smtClean="0"/>
              <a:t>id of Extra </a:t>
            </a:r>
            <a:r>
              <a:rPr lang="en-US" dirty="0"/>
              <a:t>S</a:t>
            </a:r>
            <a:r>
              <a:rPr lang="en-US" dirty="0" smtClean="0"/>
              <a:t>tuff for Now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System.out.println(</a:t>
            </a:r>
            <a:r>
              <a:rPr lang="en-US" sz="2000" dirty="0" smtClean="0">
                <a:solidFill>
                  <a:srgbClr val="00CB00"/>
                </a:solidFill>
                <a:latin typeface="Consolas" pitchFamily="49" charset="0"/>
              </a:rPr>
              <a:t>"Enter the list of basketball scores " </a:t>
            </a:r>
            <a:r>
              <a:rPr lang="en-US" sz="2000" dirty="0" smtClean="0">
                <a:latin typeface="Consolas" pitchFamily="49" charset="0"/>
              </a:rPr>
              <a:t>+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00CB00"/>
                </a:solidFill>
                <a:latin typeface="Consolas" pitchFamily="49" charset="0"/>
              </a:rPr>
              <a:t>    "(enter a negative number to end your list): "</a:t>
            </a:r>
            <a:r>
              <a:rPr lang="en-US" sz="20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20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while</a:t>
            </a:r>
            <a:r>
              <a:rPr lang="en-US" sz="2000" dirty="0" smtClean="0">
                <a:latin typeface="Consolas" pitchFamily="49" charset="0"/>
              </a:rPr>
              <a:t> ( (score = </a:t>
            </a:r>
            <a:r>
              <a:rPr lang="en-US" sz="2000" dirty="0" err="1" smtClean="0">
                <a:latin typeface="Consolas" pitchFamily="49" charset="0"/>
              </a:rPr>
              <a:t>keyboard.nextInt</a:t>
            </a:r>
            <a:r>
              <a:rPr lang="en-US" sz="2000" dirty="0" smtClean="0">
                <a:latin typeface="Consolas" pitchFamily="49" charset="0"/>
              </a:rPr>
              <a:t>()) &gt;= 0)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</a:rPr>
              <a:t>totalGames</a:t>
            </a:r>
            <a:r>
              <a:rPr lang="en-US" sz="2000" dirty="0" smtClean="0">
                <a:latin typeface="Consolas" pitchFamily="49" charset="0"/>
              </a:rPr>
              <a:t>++;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</a:rPr>
              <a:t>scoreSum</a:t>
            </a:r>
            <a:r>
              <a:rPr lang="en-US" sz="2000" dirty="0" smtClean="0">
                <a:latin typeface="Consolas" pitchFamily="49" charset="0"/>
              </a:rPr>
              <a:t> += score;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if (</a:t>
            </a:r>
            <a:r>
              <a:rPr lang="en-US" sz="2000" dirty="0" err="1" smtClean="0">
                <a:latin typeface="Consolas" pitchFamily="49" charset="0"/>
              </a:rPr>
              <a:t>totalGames</a:t>
            </a:r>
            <a:r>
              <a:rPr lang="en-US" sz="2000" dirty="0" smtClean="0">
                <a:latin typeface="Consolas" pitchFamily="49" charset="0"/>
              </a:rPr>
              <a:t> &gt; 0)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    double</a:t>
            </a:r>
            <a:r>
              <a:rPr lang="en-US" sz="2000" dirty="0" smtClean="0">
                <a:latin typeface="Consolas" pitchFamily="49" charset="0"/>
              </a:rPr>
              <a:t> average = (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dirty="0" smtClean="0">
                <a:latin typeface="Consolas" pitchFamily="49" charset="0"/>
              </a:rPr>
              <a:t>)</a:t>
            </a:r>
            <a:r>
              <a:rPr lang="en-US" sz="2000" dirty="0" err="1" smtClean="0">
                <a:latin typeface="Consolas" pitchFamily="49" charset="0"/>
              </a:rPr>
              <a:t>scoreSum</a:t>
            </a:r>
            <a:r>
              <a:rPr lang="en-US" sz="2000" dirty="0" smtClean="0">
                <a:latin typeface="Consolas" pitchFamily="49" charset="0"/>
              </a:rPr>
              <a:t> / (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dirty="0" smtClean="0">
                <a:latin typeface="Consolas" pitchFamily="49" charset="0"/>
              </a:rPr>
              <a:t>)</a:t>
            </a:r>
            <a:r>
              <a:rPr lang="en-US" sz="2000" dirty="0" err="1" smtClean="0">
                <a:latin typeface="Consolas" pitchFamily="49" charset="0"/>
              </a:rPr>
              <a:t>totalGames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rgbClr val="00CB00"/>
                </a:solidFill>
                <a:latin typeface="Consolas" pitchFamily="49" charset="0"/>
              </a:rPr>
              <a:t>"Average score: "</a:t>
            </a:r>
            <a:r>
              <a:rPr lang="en-US" sz="2000" dirty="0" smtClean="0">
                <a:latin typeface="Consolas" pitchFamily="49" charset="0"/>
              </a:rPr>
              <a:t> + average);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4882D222-3438-40EF-B357-67DD60978EA8}" type="slidenum">
              <a:rPr lang="en-US" sz="1000"/>
              <a:pPr/>
              <a:t>3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9757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…we wanted to know which scores were</a:t>
            </a:r>
          </a:p>
          <a:p>
            <a:pPr lvl="1"/>
            <a:r>
              <a:rPr lang="en-US" dirty="0" smtClean="0"/>
              <a:t>above average?</a:t>
            </a:r>
          </a:p>
          <a:p>
            <a:pPr lvl="1"/>
            <a:r>
              <a:rPr lang="en-US" dirty="0" smtClean="0"/>
              <a:t>below average?</a:t>
            </a:r>
          </a:p>
          <a:p>
            <a:endParaRPr lang="en-US" dirty="0" smtClean="0"/>
          </a:p>
          <a:p>
            <a:r>
              <a:rPr lang="en-US" dirty="0" smtClean="0"/>
              <a:t>How would we do it?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32337C7E-3FFA-4BEA-A7CF-ACB518154970}" type="slidenum">
              <a:rPr lang="en-US" sz="1000"/>
              <a:pPr/>
              <a:t>4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02048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One Possibility…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113"/>
            <a:ext cx="8229600" cy="500062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"Enter 5 basketball scores:"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16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score1 = </a:t>
            </a:r>
            <a:r>
              <a:rPr lang="en-US" sz="1600" dirty="0" err="1" smtClean="0">
                <a:latin typeface="Consolas" pitchFamily="49" charset="0"/>
              </a:rPr>
              <a:t>keyboard.nextInt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score2 = </a:t>
            </a:r>
            <a:r>
              <a:rPr lang="en-US" sz="1600" dirty="0" err="1" smtClean="0">
                <a:latin typeface="Consolas" pitchFamily="49" charset="0"/>
              </a:rPr>
              <a:t>keyboard.nextInt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score3 = </a:t>
            </a:r>
            <a:r>
              <a:rPr lang="en-US" sz="1600" dirty="0" err="1" smtClean="0">
                <a:latin typeface="Consolas" pitchFamily="49" charset="0"/>
              </a:rPr>
              <a:t>keyboard.nextInt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score4 = </a:t>
            </a:r>
            <a:r>
              <a:rPr lang="en-US" sz="1600" dirty="0" err="1" smtClean="0">
                <a:latin typeface="Consolas" pitchFamily="49" charset="0"/>
              </a:rPr>
              <a:t>keyboard.nextInt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score5 = </a:t>
            </a:r>
            <a:r>
              <a:rPr lang="en-US" sz="1600" dirty="0" err="1" smtClean="0">
                <a:latin typeface="Consolas" pitchFamily="49" charset="0"/>
              </a:rPr>
              <a:t>keyboard.nextInt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16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double </a:t>
            </a:r>
            <a:r>
              <a:rPr lang="en-US" sz="1600" dirty="0" smtClean="0">
                <a:latin typeface="Consolas" pitchFamily="49" charset="0"/>
              </a:rPr>
              <a:t>average =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(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600" dirty="0" smtClean="0">
                <a:latin typeface="Consolas" pitchFamily="49" charset="0"/>
              </a:rPr>
              <a:t>) (score1 + score2 + score3 + score4 + score5) / 5.0;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1600" dirty="0" smtClean="0"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"Average score: "</a:t>
            </a:r>
            <a:r>
              <a:rPr lang="en-US" sz="1600" dirty="0" smtClean="0">
                <a:latin typeface="Consolas" pitchFamily="49" charset="0"/>
              </a:rPr>
              <a:t> + average);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1600" dirty="0" smtClean="0"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</a:rPr>
              <a:t>// repeat this for each of the 5 scores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</a:rPr>
              <a:t> (score1 &gt; average)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(score1 + 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": above average"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else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</a:rPr>
              <a:t> (score1 &lt; average)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(score1 + 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": below average"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else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(score1 + 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": equal to the average"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E4A91097-F166-4E61-87E3-731F7AD11A69}" type="slidenum">
              <a:rPr lang="en-US" sz="1000"/>
              <a:pPr/>
              <a:t>5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759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If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</a:t>
            </a:r>
            <a:r>
              <a:rPr lang="en-US" dirty="0" smtClean="0"/>
              <a:t>ad 80 Scores?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064"/>
            <a:ext cx="8229600" cy="48085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System.out.println(</a:t>
            </a:r>
            <a:r>
              <a:rPr lang="en-US" sz="1800" dirty="0" smtClean="0">
                <a:solidFill>
                  <a:srgbClr val="00CB00"/>
                </a:solidFill>
                <a:latin typeface="Consolas" pitchFamily="49" charset="0"/>
              </a:rPr>
              <a:t>"Enter 80 basketball scores:"</a:t>
            </a:r>
            <a:r>
              <a:rPr lang="en-US" sz="18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8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score1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score2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score3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</a:rPr>
              <a:t>// ...are we done yet?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score23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score24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score25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</a:rPr>
              <a:t>// ...how about now?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score67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score68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</a:rPr>
              <a:t>// ...all typing and no play makes Homer...go crazy?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score80 = </a:t>
            </a:r>
            <a:r>
              <a:rPr lang="en-US" sz="1800" dirty="0" err="1" smtClean="0">
                <a:latin typeface="Consolas" pitchFamily="49" charset="0"/>
              </a:rPr>
              <a:t>keyboard.nextInt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</a:rPr>
              <a:t>// ...whew!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8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double </a:t>
            </a:r>
            <a:r>
              <a:rPr lang="en-US" sz="1800" dirty="0" smtClean="0">
                <a:latin typeface="Consolas" pitchFamily="49" charset="0"/>
              </a:rPr>
              <a:t>average = (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800" dirty="0" smtClean="0">
                <a:latin typeface="Consolas" pitchFamily="49" charset="0"/>
              </a:rPr>
              <a:t>) (score1 + score2 + score3 + score4 +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... score23 + score24 + score25 + ...) / 80.0;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System.out.println(</a:t>
            </a:r>
            <a:r>
              <a:rPr lang="en-US" sz="1800" dirty="0" smtClean="0">
                <a:solidFill>
                  <a:srgbClr val="00CB00"/>
                </a:solidFill>
                <a:latin typeface="Consolas" pitchFamily="49" charset="0"/>
              </a:rPr>
              <a:t>"Average score: "</a:t>
            </a:r>
            <a:r>
              <a:rPr lang="en-US" sz="1800" dirty="0" smtClean="0">
                <a:latin typeface="Consolas" pitchFamily="49" charset="0"/>
              </a:rPr>
              <a:t> + average);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itchFamily="49" charset="0"/>
              </a:rPr>
              <a:t>// now do below/above average check for all 80 scores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4D22C0C0-7D04-4133-B620-52844936FF3D}" type="slidenum">
              <a:rPr lang="en-US" sz="1000"/>
              <a:pPr/>
              <a:t>6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7661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Well, </a:t>
            </a:r>
            <a:r>
              <a:rPr lang="en-US" i="1" dirty="0"/>
              <a:t>T</a:t>
            </a:r>
            <a:r>
              <a:rPr lang="en-US" i="1" dirty="0" smtClean="0"/>
              <a:t>hat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as a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50" y="1524332"/>
            <a:ext cx="4556125" cy="48006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Arrays to the rescue!</a:t>
            </a:r>
          </a:p>
          <a:p>
            <a:endParaRPr lang="en-US" sz="800" dirty="0" smtClean="0"/>
          </a:p>
          <a:p>
            <a:r>
              <a:rPr lang="en-US" sz="2600" dirty="0" smtClean="0"/>
              <a:t>An </a:t>
            </a:r>
            <a:r>
              <a:rPr lang="en-US" sz="2600" b="1" i="1" dirty="0" smtClean="0"/>
              <a:t>array</a:t>
            </a:r>
            <a:r>
              <a:rPr lang="en-US" sz="2600" dirty="0" smtClean="0"/>
              <a:t> is a collection of items of the same type</a:t>
            </a:r>
          </a:p>
          <a:p>
            <a:endParaRPr lang="en-US" sz="800" dirty="0" smtClean="0"/>
          </a:p>
          <a:p>
            <a:r>
              <a:rPr lang="en-US" sz="2600" dirty="0" smtClean="0"/>
              <a:t>Like a list of variables, but with a nice, compact way to name them</a:t>
            </a:r>
          </a:p>
          <a:p>
            <a:endParaRPr lang="en-US" sz="800" dirty="0" smtClean="0"/>
          </a:p>
          <a:p>
            <a:r>
              <a:rPr lang="en-US" sz="2600" dirty="0" smtClean="0"/>
              <a:t>A special kind of object in Java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E08760DE-27DB-4270-86C4-4CEF1F353F90}" type="slidenum">
              <a:rPr lang="en-US" sz="1000"/>
              <a:pPr/>
              <a:t>7</a:t>
            </a:fld>
            <a:endParaRPr lang="en-US" sz="100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153150" y="1541463"/>
            <a:ext cx="2054225" cy="4786312"/>
            <a:chOff x="6153150" y="1541899"/>
            <a:chExt cx="2054539" cy="4785907"/>
          </a:xfrm>
        </p:grpSpPr>
        <p:pic>
          <p:nvPicPr>
            <p:cNvPr id="21510" name="Picture 2" descr="C:\Users\Luv\AppData\Local\Microsoft\Windows\Temporary Internet Files\Content.IE5\3U6LCPHI\MCj02321410000[1]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3150" y="1541899"/>
              <a:ext cx="2054539" cy="4785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712870" y="3724526"/>
              <a:ext cx="1019331" cy="322236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>
                <a:defRPr/>
              </a:pPr>
              <a:r>
                <a:rPr lang="en-US" sz="1500" b="1" i="1" dirty="0">
                  <a:solidFill>
                    <a:srgbClr val="FF0000"/>
                  </a:solidFill>
                  <a:latin typeface="+mn-lt"/>
                </a:rPr>
                <a:t>Array Man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974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Creating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[] scores = </a:t>
            </a:r>
            <a:r>
              <a:rPr lang="en-US" sz="28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[5];</a:t>
            </a:r>
          </a:p>
          <a:p>
            <a:pPr>
              <a:buFont typeface="Wingdings 2" pitchFamily="18" charset="2"/>
              <a:buNone/>
            </a:pPr>
            <a:endParaRPr lang="en-US" sz="1000" dirty="0" smtClean="0"/>
          </a:p>
          <a:p>
            <a:r>
              <a:rPr lang="en-US" dirty="0" smtClean="0"/>
              <a:t>This is like declaring 5 strangely named variables of type </a:t>
            </a:r>
            <a:r>
              <a:rPr lang="en-US" dirty="0" err="1" smtClean="0">
                <a:solidFill>
                  <a:srgbClr val="941EDF"/>
                </a:solidFill>
              </a:rPr>
              <a:t>int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>
                <a:latin typeface="Consolas" pitchFamily="49" charset="0"/>
              </a:rPr>
              <a:t>scores[0]</a:t>
            </a:r>
          </a:p>
          <a:p>
            <a:pPr lvl="1"/>
            <a:r>
              <a:rPr lang="en-US" sz="2000" dirty="0" smtClean="0">
                <a:latin typeface="Consolas" pitchFamily="49" charset="0"/>
              </a:rPr>
              <a:t>scores[1]</a:t>
            </a:r>
          </a:p>
          <a:p>
            <a:pPr lvl="1"/>
            <a:r>
              <a:rPr lang="en-US" sz="2000" dirty="0" smtClean="0">
                <a:latin typeface="Consolas" pitchFamily="49" charset="0"/>
              </a:rPr>
              <a:t>scores[2]</a:t>
            </a:r>
          </a:p>
          <a:p>
            <a:pPr lvl="1"/>
            <a:r>
              <a:rPr lang="en-US" sz="2000" dirty="0" smtClean="0">
                <a:latin typeface="Consolas" pitchFamily="49" charset="0"/>
              </a:rPr>
              <a:t>scores[3]</a:t>
            </a:r>
          </a:p>
          <a:p>
            <a:pPr lvl="1"/>
            <a:r>
              <a:rPr lang="en-US" sz="2000" dirty="0" smtClean="0">
                <a:latin typeface="Consolas" pitchFamily="49" charset="0"/>
              </a:rPr>
              <a:t>scores[4]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9B66532B-BDD2-49F9-B0C4-0C6AFA236DA6}" type="slidenum">
              <a:rPr lang="en-US" sz="1000"/>
              <a:pPr/>
              <a:t>8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2253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such as scores[0] and scores[1] that have an integer expression in square brackets are known as:</a:t>
            </a:r>
          </a:p>
          <a:p>
            <a:pPr lvl="1"/>
            <a:r>
              <a:rPr lang="en-US" b="1" i="1" dirty="0" smtClean="0"/>
              <a:t>indexed variables</a:t>
            </a:r>
            <a:r>
              <a:rPr lang="en-US" dirty="0" smtClean="0"/>
              <a:t>, </a:t>
            </a:r>
            <a:r>
              <a:rPr lang="en-US" b="1" i="1" dirty="0" smtClean="0"/>
              <a:t>subscripted variables</a:t>
            </a:r>
            <a:r>
              <a:rPr lang="en-US" dirty="0" smtClean="0"/>
              <a:t>, </a:t>
            </a:r>
            <a:r>
              <a:rPr lang="en-US" b="1" i="1" dirty="0" smtClean="0"/>
              <a:t>array elements</a:t>
            </a:r>
            <a:r>
              <a:rPr lang="en-US" dirty="0" smtClean="0"/>
              <a:t>, or simply </a:t>
            </a:r>
            <a:r>
              <a:rPr lang="en-US" b="1" i="1" dirty="0" smtClean="0"/>
              <a:t>elements</a:t>
            </a:r>
          </a:p>
          <a:p>
            <a:endParaRPr lang="en-US" sz="1000" dirty="0" smtClean="0"/>
          </a:p>
          <a:p>
            <a:r>
              <a:rPr lang="en-US" dirty="0" smtClean="0"/>
              <a:t>An </a:t>
            </a:r>
            <a:r>
              <a:rPr lang="en-US" b="1" i="1" dirty="0" smtClean="0"/>
              <a:t>index</a:t>
            </a:r>
            <a:r>
              <a:rPr lang="en-US" dirty="0" smtClean="0"/>
              <a:t> or </a:t>
            </a:r>
            <a:r>
              <a:rPr lang="en-US" b="1" i="1" dirty="0" smtClean="0"/>
              <a:t>subscript</a:t>
            </a:r>
            <a:r>
              <a:rPr lang="en-US" dirty="0" smtClean="0"/>
              <a:t> is an integer expression inside the square brackets that indicates an array element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FEBEE01C-8A10-4B83-A593-249515B69460}" type="slidenum">
              <a:rPr lang="en-US" sz="1000"/>
              <a:pPr/>
              <a:t>9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02447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3226</TotalTime>
  <Words>1820</Words>
  <Application>Microsoft Macintosh PowerPoint</Application>
  <PresentationFormat>On-screen Show (4:3)</PresentationFormat>
  <Paragraphs>305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java_lecture_template</vt:lpstr>
      <vt:lpstr>COMP 110-001 Array Basics</vt:lpstr>
      <vt:lpstr>Revisit Lab 4</vt:lpstr>
      <vt:lpstr>Let’s Get Rid of Extra Stuff for Now</vt:lpstr>
      <vt:lpstr>What If…</vt:lpstr>
      <vt:lpstr>One Possibility…</vt:lpstr>
      <vt:lpstr>What If We Had 80 Scores?</vt:lpstr>
      <vt:lpstr>Well, That Was a Pain</vt:lpstr>
      <vt:lpstr>Creating an Array</vt:lpstr>
      <vt:lpstr>Indexing</vt:lpstr>
      <vt:lpstr>Indexing</vt:lpstr>
      <vt:lpstr>Indexing</vt:lpstr>
      <vt:lpstr>Array</vt:lpstr>
      <vt:lpstr>Go Back to Our Example…</vt:lpstr>
      <vt:lpstr>Array Details</vt:lpstr>
      <vt:lpstr>Array Details</vt:lpstr>
      <vt:lpstr>Finding the Length of an Existing Array</vt:lpstr>
      <vt:lpstr>Returning to Our Example…</vt:lpstr>
      <vt:lpstr>Be Careful with Your Indices</vt:lpstr>
      <vt:lpstr>A Typical Problem in Programming</vt:lpstr>
      <vt:lpstr>How to Solve This Problem?</vt:lpstr>
      <vt:lpstr>A More Practical Solution</vt:lpstr>
      <vt:lpstr>ArrayList</vt:lpstr>
      <vt:lpstr>ArrayList</vt:lpstr>
      <vt:lpstr>ArrayList</vt:lpstr>
      <vt:lpstr>ArrayList</vt:lpstr>
      <vt:lpstr>Wrapper classes</vt:lpstr>
      <vt:lpstr>Use ArrayList to Store Primitive Values</vt:lpstr>
      <vt:lpstr>Summary</vt:lpstr>
      <vt:lpstr>Next Class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</dc:creator>
  <cp:lastModifiedBy>Yi Hong</cp:lastModifiedBy>
  <cp:revision>1376</cp:revision>
  <dcterms:created xsi:type="dcterms:W3CDTF">2012-08-20T18:10:04Z</dcterms:created>
  <dcterms:modified xsi:type="dcterms:W3CDTF">2015-06-05T08:20:03Z</dcterms:modified>
</cp:coreProperties>
</file>