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9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96" y="-39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1525C-C9E7-E24A-A67A-86E48ADAB5A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7B4B3-7F13-5B4F-8FB8-EF4C7C5A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686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A6944-CA00-EF49-A6B4-603826BF30B2}" type="datetimeFigureOut">
              <a:rPr lang="en-US" smtClean="0"/>
              <a:t>5/14/15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AC18B-F610-C64C-A7C4-7FF63034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2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AC18B-F610-C64C-A7C4-7FF630343F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87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 overloading</a:t>
            </a:r>
          </a:p>
          <a:p>
            <a:r>
              <a:rPr lang="en-US" dirty="0" smtClean="0"/>
              <a:t>Method overriding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AC18B-F610-C64C-A7C4-7FF630343F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8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18FC-2BDB-D343-B2F0-8084741C66E9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1021-08A7-7943-90EE-4070EE0CA280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A0E6-6248-8543-A061-C5A177898F60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FA33-858C-CB47-81B9-A06448812378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D815-A7ED-B942-9B3C-4B199698A104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E476-4995-0B49-B878-A44CB019F0C7}" type="datetime1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055B-856F-0442-A496-614B4367E23A}" type="datetime1">
              <a:rPr lang="en-US" smtClean="0"/>
              <a:t>5/14/15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B7E0-CEF1-D24C-9209-4E46986F2438}" type="datetime1">
              <a:rPr lang="en-US" smtClean="0"/>
              <a:t>5/14/15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4900-7F3E-8246-94C5-F836E5B66309}" type="datetime1">
              <a:rPr lang="en-US" smtClean="0"/>
              <a:t>5/14/15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FEB1-DDB8-8747-9905-7CD94BA883F0}" type="datetime1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8187-EB96-5943-9CE3-F0EFE288E39A}" type="datetime1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0DB11-9FEB-3140-8F2E-FEFBC82466B7}" type="datetime1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2957C5C4-BC56-934D-A9AD-C8B11D267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Programming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May 14,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9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automobile consists of several parts and is capable of doing many useful things</a:t>
            </a:r>
          </a:p>
          <a:p>
            <a:pPr lvl="1"/>
            <a:r>
              <a:rPr lang="en-US" dirty="0" smtClean="0"/>
              <a:t>Awareness of the accelerator pedal, the brake pedal, and the steering wheel is important to the driver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Hiding information: </a:t>
            </a:r>
            <a:r>
              <a:rPr lang="en-US" dirty="0" smtClean="0"/>
              <a:t>awareness of the fuel injectors, the automatic braking control system, the power steering pump is</a:t>
            </a:r>
            <a:r>
              <a:rPr lang="en-US" i="1" dirty="0" smtClean="0"/>
              <a:t> NOT </a:t>
            </a:r>
            <a:r>
              <a:rPr lang="en-US" dirty="0" smtClean="0"/>
              <a:t>important to the driver.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1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17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“many forms”</a:t>
            </a:r>
          </a:p>
          <a:p>
            <a:r>
              <a:rPr lang="en-US" dirty="0" smtClean="0"/>
              <a:t>Allows the same program instruction to mean different things in different contexts</a:t>
            </a:r>
          </a:p>
          <a:p>
            <a:pPr lvl="1"/>
            <a:r>
              <a:rPr lang="en-US" dirty="0" smtClean="0"/>
              <a:t>Example: “Go play your favorite sport”</a:t>
            </a:r>
          </a:p>
          <a:p>
            <a:pPr lvl="2"/>
            <a:r>
              <a:rPr lang="en-US" dirty="0" smtClean="0"/>
              <a:t>To one person, it means to play baseball </a:t>
            </a:r>
          </a:p>
          <a:p>
            <a:pPr lvl="2"/>
            <a:r>
              <a:rPr lang="en-US" dirty="0" smtClean="0"/>
              <a:t>To another person, it means to play soccer</a:t>
            </a:r>
          </a:p>
          <a:p>
            <a:r>
              <a:rPr lang="en-US" dirty="0" smtClean="0"/>
              <a:t>In programming, polymorphism means that one method name, used as an instruction, can cause different actions</a:t>
            </a:r>
          </a:p>
          <a:p>
            <a:r>
              <a:rPr lang="en-US" dirty="0" smtClean="0"/>
              <a:t>More details in Chapter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9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way of organizing related classes</a:t>
            </a:r>
          </a:p>
          <a:p>
            <a:r>
              <a:rPr lang="en-US" dirty="0" smtClean="0"/>
              <a:t>At each level, the classifications become more specialized </a:t>
            </a:r>
            <a:endParaRPr 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15" y="3491075"/>
            <a:ext cx="653415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0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</a:t>
            </a:r>
            <a:r>
              <a:rPr lang="en-US" dirty="0"/>
              <a:t>I</a:t>
            </a:r>
            <a:r>
              <a:rPr lang="en-US" dirty="0" smtClean="0"/>
              <a:t>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 class at higher level is more general</a:t>
            </a:r>
          </a:p>
          <a:p>
            <a:r>
              <a:rPr lang="en-US" sz="3000" dirty="0" smtClean="0"/>
              <a:t>A class at lower level is more specific, and it inherits all the characteristics of classes above it in the hierarchy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928" y="3690441"/>
            <a:ext cx="5535345" cy="298474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85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8043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set of instructions for solving a problem</a:t>
            </a:r>
          </a:p>
          <a:p>
            <a:pPr lvl="1"/>
            <a:r>
              <a:rPr lang="en-US" dirty="0" smtClean="0"/>
              <a:t>The directions must be expressed completely and precisely</a:t>
            </a:r>
          </a:p>
          <a:p>
            <a:r>
              <a:rPr lang="en-US" dirty="0" smtClean="0"/>
              <a:t>By designing methods, programmers provide actions for objects to perform</a:t>
            </a:r>
          </a:p>
          <a:p>
            <a:r>
              <a:rPr lang="en-US" dirty="0" smtClean="0"/>
              <a:t>In this course, we mainly consider a sequence of instructions in a method  (one action)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1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translating algorithm into code</a:t>
            </a:r>
          </a:p>
          <a:p>
            <a:r>
              <a:rPr lang="en-US" dirty="0" smtClean="0"/>
              <a:t>A mixture of English and Java</a:t>
            </a:r>
          </a:p>
          <a:p>
            <a:r>
              <a:rPr lang="en-US" dirty="0" smtClean="0"/>
              <a:t>Write each part of an algorithm in whatever language is easiest for you</a:t>
            </a:r>
          </a:p>
          <a:p>
            <a:r>
              <a:rPr lang="en-US" dirty="0" smtClean="0"/>
              <a:t>An example: </a:t>
            </a:r>
          </a:p>
          <a:p>
            <a:pPr marL="457200" lvl="1" indent="0">
              <a:buNone/>
            </a:pPr>
            <a:r>
              <a:rPr lang="en-US" dirty="0" smtClean="0"/>
              <a:t>For each student A in the class:</a:t>
            </a:r>
          </a:p>
          <a:p>
            <a:pPr marL="457200" lvl="1" indent="0">
              <a:buNone/>
            </a:pPr>
            <a:r>
              <a:rPr lang="en-US" dirty="0" smtClean="0"/>
              <a:t>	If A’s score &gt; 60   Print A + “has passed”</a:t>
            </a:r>
          </a:p>
          <a:p>
            <a:pPr marL="457200" lvl="1" indent="0">
              <a:buNone/>
            </a:pPr>
            <a:r>
              <a:rPr lang="en-US" dirty="0" smtClean="0"/>
              <a:t>	Else Print A + “has Failed”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1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Variables: store a piece of data. Think a variable as a container</a:t>
            </a:r>
          </a:p>
          <a:p>
            <a:r>
              <a:rPr lang="en-US" dirty="0" smtClean="0"/>
              <a:t>Statements: instructions, the smallest standalone element of a programming languages</a:t>
            </a:r>
          </a:p>
          <a:p>
            <a:r>
              <a:rPr lang="en-US" dirty="0" smtClean="0"/>
              <a:t>Syntax: grammar rules for a language </a:t>
            </a:r>
          </a:p>
          <a:p>
            <a:r>
              <a:rPr lang="en-US" dirty="0" smtClean="0"/>
              <a:t>Arguments: information that methods need to carry out its 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0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variable is a program component used to store or represent data</a:t>
            </a:r>
          </a:p>
          <a:p>
            <a:r>
              <a:rPr lang="en-US" dirty="0" smtClean="0"/>
              <a:t>The data currently in a variable is its </a:t>
            </a:r>
            <a:r>
              <a:rPr lang="en-US" dirty="0" smtClean="0">
                <a:solidFill>
                  <a:srgbClr val="FF0000"/>
                </a:solidFill>
              </a:rPr>
              <a:t>value </a:t>
            </a:r>
          </a:p>
          <a:p>
            <a:r>
              <a:rPr lang="en-US" dirty="0" smtClean="0"/>
              <a:t>Name of variable is an </a:t>
            </a:r>
            <a:r>
              <a:rPr lang="en-US" dirty="0" smtClean="0">
                <a:solidFill>
                  <a:srgbClr val="FF0000"/>
                </a:solidFill>
              </a:rPr>
              <a:t>identifier</a:t>
            </a:r>
          </a:p>
          <a:p>
            <a:r>
              <a:rPr lang="en-US" dirty="0" smtClean="0"/>
              <a:t>Can change value throughout program</a:t>
            </a:r>
          </a:p>
          <a:p>
            <a:r>
              <a:rPr lang="en-US" dirty="0" smtClean="0"/>
              <a:t>Choose meaningful variable names</a:t>
            </a:r>
            <a:r>
              <a:rPr lang="en-US" dirty="0" smtClean="0">
                <a:solidFill>
                  <a:srgbClr val="FF0000"/>
                </a:solidFill>
              </a:rPr>
              <a:t>!!!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30924" y="529854"/>
            <a:ext cx="1922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Arial Unicode MS"/>
                <a:cs typeface="Arial Unicode MS"/>
              </a:rPr>
              <a:t>i</a:t>
            </a:r>
            <a:r>
              <a:rPr lang="en-US" sz="2800" dirty="0" err="1" smtClean="0">
                <a:solidFill>
                  <a:srgbClr val="0000FF"/>
                </a:solidFill>
                <a:latin typeface="Arial Unicode MS"/>
                <a:cs typeface="Arial Unicode MS"/>
              </a:rPr>
              <a:t>nt</a:t>
            </a:r>
            <a:r>
              <a:rPr lang="en-US" sz="28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age;</a:t>
            </a:r>
          </a:p>
          <a:p>
            <a:r>
              <a:rPr lang="en-US" sz="2800" dirty="0">
                <a:solidFill>
                  <a:srgbClr val="0000FF"/>
                </a:solidFill>
                <a:latin typeface="Arial Unicode MS"/>
                <a:cs typeface="Arial Unicode MS"/>
              </a:rPr>
              <a:t>a</a:t>
            </a:r>
            <a:r>
              <a:rPr lang="en-US" sz="28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ge = 16;</a:t>
            </a:r>
            <a:endParaRPr lang="en-US" sz="2800" dirty="0">
              <a:solidFill>
                <a:srgbClr val="0000FF"/>
              </a:solidFill>
              <a:latin typeface="Arial Unicode MS"/>
              <a:cs typeface="Arial Unicode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4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04908" cy="4525963"/>
          </a:xfrm>
        </p:spPr>
        <p:txBody>
          <a:bodyPr/>
          <a:lstStyle/>
          <a:p>
            <a:r>
              <a:rPr lang="en-US" dirty="0" smtClean="0"/>
              <a:t>A variable corresponds to a location in memory</a:t>
            </a:r>
          </a:p>
          <a:p>
            <a:pPr lvl="1"/>
            <a:r>
              <a:rPr lang="en-US" dirty="0" smtClean="0"/>
              <a:t>Variable: </a:t>
            </a:r>
            <a:r>
              <a:rPr lang="en-US" dirty="0" err="1" smtClean="0"/>
              <a:t>int</a:t>
            </a:r>
            <a:r>
              <a:rPr lang="en-US" dirty="0" smtClean="0"/>
              <a:t> age</a:t>
            </a:r>
          </a:p>
          <a:p>
            <a:pPr lvl="1"/>
            <a:r>
              <a:rPr lang="en-US" dirty="0" smtClean="0"/>
              <a:t>Use this cell to store the value of the variable “age”</a:t>
            </a:r>
          </a:p>
          <a:p>
            <a:pPr lvl="1"/>
            <a:r>
              <a:rPr lang="en-US" dirty="0" smtClean="0"/>
              <a:t>Prevent this cell from being used by other variables later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945532" y="2032606"/>
            <a:ext cx="0" cy="34968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8594138" y="2032606"/>
            <a:ext cx="0" cy="34968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45532" y="4585554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45532" y="4076705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45532" y="3567856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945532" y="3059006"/>
            <a:ext cx="1645920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45532" y="2550157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04906" y="2926325"/>
            <a:ext cx="2397494" cy="6703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10068" y="5532191"/>
            <a:ext cx="1919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 Unicode MS"/>
                <a:cs typeface="Arial Unicode MS"/>
              </a:rPr>
              <a:t>m</a:t>
            </a:r>
            <a:r>
              <a:rPr lang="en-US" sz="2200" b="1" dirty="0" smtClean="0">
                <a:latin typeface="Arial Unicode MS"/>
                <a:cs typeface="Arial Unicode MS"/>
              </a:rPr>
              <a:t>ain memory</a:t>
            </a:r>
            <a:endParaRPr lang="en-US" sz="2200" b="1" dirty="0">
              <a:latin typeface="Arial Unicode MS"/>
              <a:cs typeface="Arial Unicode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6875" y="2573927"/>
            <a:ext cx="164592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11110000</a:t>
            </a:r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945532" y="5094402"/>
            <a:ext cx="164592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46875" y="3085315"/>
            <a:ext cx="164592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11101001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946875" y="3596704"/>
            <a:ext cx="164592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00101010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946875" y="4108093"/>
            <a:ext cx="164592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10110101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946875" y="4619481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01000101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10068" y="1603901"/>
            <a:ext cx="1919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 Unicode MS"/>
                <a:cs typeface="Arial Unicode MS"/>
              </a:rPr>
              <a:t>Bytes</a:t>
            </a:r>
            <a:endParaRPr lang="en-US" sz="2200" b="1" dirty="0">
              <a:latin typeface="Arial Unicode MS"/>
              <a:cs typeface="Arial Unicode MS"/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6465304" y="2590860"/>
            <a:ext cx="378630" cy="199583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6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1501"/>
          </a:xfrm>
        </p:spPr>
        <p:txBody>
          <a:bodyPr>
            <a:normAutofit/>
          </a:bodyPr>
          <a:lstStyle/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Type variable_1, variable_2, … ;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count, score, </a:t>
            </a:r>
            <a:r>
              <a:rPr lang="en-US" dirty="0" err="1" smtClean="0"/>
              <a:t>myInt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ouble </a:t>
            </a:r>
            <a:r>
              <a:rPr lang="en-US" dirty="0" err="1" smtClean="0"/>
              <a:t>totalCost</a:t>
            </a:r>
            <a:r>
              <a:rPr lang="en-US" dirty="0" smtClean="0"/>
              <a:t>, ratio;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har letter, answer;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We will discuss the data types in Java in the next lecture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30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slides of the previous two lectures have been updated on the course website</a:t>
            </a:r>
          </a:p>
          <a:p>
            <a:r>
              <a:rPr lang="en-US" dirty="0" smtClean="0"/>
              <a:t>There are seven custom textbooks available in the university book store, we can order more if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7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</a:t>
            </a:r>
            <a:r>
              <a:rPr lang="en-US" dirty="0"/>
              <a:t>V</a:t>
            </a:r>
            <a:r>
              <a:rPr lang="en-US" dirty="0" smtClean="0"/>
              <a:t>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Declare</a:t>
            </a:r>
            <a:r>
              <a:rPr lang="en-US" dirty="0" smtClean="0"/>
              <a:t> a variable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age;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Assign</a:t>
            </a:r>
            <a:r>
              <a:rPr lang="en-US" dirty="0" smtClean="0"/>
              <a:t> a value to the variable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ge = 16;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Change</a:t>
            </a:r>
            <a:r>
              <a:rPr lang="en-US" dirty="0" smtClean="0"/>
              <a:t> the value of the variable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ge = age + 1;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3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Name an Identifier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1824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Letters, digits (0-9), the underscore character (_)</a:t>
            </a:r>
          </a:p>
          <a:p>
            <a:r>
              <a:rPr lang="en-US" sz="3000" dirty="0" smtClean="0"/>
              <a:t>The symbol $ is also allowed, but it is reserved for special purposes, so you should not use $ in a Java name</a:t>
            </a:r>
          </a:p>
          <a:p>
            <a:r>
              <a:rPr lang="en-US" sz="3000" dirty="0" smtClean="0"/>
              <a:t>First character </a:t>
            </a:r>
            <a:r>
              <a:rPr lang="en-US" sz="3000" i="1" dirty="0" smtClean="0"/>
              <a:t>cannot</a:t>
            </a:r>
            <a:r>
              <a:rPr lang="en-US" sz="3000" dirty="0" smtClean="0"/>
              <a:t> be a digit</a:t>
            </a:r>
          </a:p>
          <a:p>
            <a:r>
              <a:rPr lang="en-US" sz="3000" dirty="0" smtClean="0"/>
              <a:t>No spaces</a:t>
            </a:r>
          </a:p>
          <a:p>
            <a:r>
              <a:rPr lang="en-US" sz="3000" dirty="0" smtClean="0"/>
              <a:t>Java is case sensitive</a:t>
            </a:r>
          </a:p>
          <a:p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Legal identifiers: </a:t>
            </a:r>
            <a:r>
              <a:rPr lang="en-US" dirty="0" err="1" smtClean="0"/>
              <a:t>pinkFloyd</a:t>
            </a:r>
            <a:r>
              <a:rPr lang="en-US" dirty="0" smtClean="0"/>
              <a:t>, b3Atlas, </a:t>
            </a:r>
            <a:r>
              <a:rPr lang="en-US" dirty="0" err="1" smtClean="0"/>
              <a:t>eyeColor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Illegal identifiers: </a:t>
            </a:r>
            <a:r>
              <a:rPr lang="en-US" dirty="0" err="1" smtClean="0"/>
              <a:t>michael.bolton</a:t>
            </a:r>
            <a:r>
              <a:rPr lang="en-US" dirty="0" smtClean="0"/>
              <a:t>, </a:t>
            </a:r>
            <a:r>
              <a:rPr lang="en-US" dirty="0" err="1" smtClean="0"/>
              <a:t>kenny</a:t>
            </a:r>
            <a:r>
              <a:rPr lang="en-US" dirty="0" smtClean="0"/>
              <a:t>-G, 1CP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9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Reserved words with predefined meanings</a:t>
            </a:r>
          </a:p>
          <a:p>
            <a:r>
              <a:rPr lang="en-US" dirty="0" smtClean="0"/>
              <a:t>You cannot name your variables using keywords</a:t>
            </a:r>
          </a:p>
          <a:p>
            <a:r>
              <a:rPr lang="en-US" dirty="0" smtClean="0"/>
              <a:t>All Java keywords are entirely in lowercase</a:t>
            </a:r>
          </a:p>
          <a:p>
            <a:r>
              <a:rPr lang="en-US" dirty="0" smtClean="0"/>
              <a:t>We will learn them as we go along</a:t>
            </a:r>
          </a:p>
          <a:p>
            <a:pPr lvl="1"/>
            <a:r>
              <a:rPr lang="en-US" dirty="0" smtClean="0"/>
              <a:t>E.g.: if, else, return, new, public, class, static, void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5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Primitive type</a:t>
            </a:r>
          </a:p>
          <a:p>
            <a:r>
              <a:rPr lang="en-US" smtClean="0"/>
              <a:t>Class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81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28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Binary to decimal conversion</a:t>
            </a:r>
          </a:p>
          <a:p>
            <a:pPr lvl="1"/>
            <a:r>
              <a:rPr lang="en-US" dirty="0" smtClean="0"/>
              <a:t>10110</a:t>
            </a:r>
          </a:p>
          <a:p>
            <a:r>
              <a:rPr lang="en-US" dirty="0" smtClean="0"/>
              <a:t>Is Java a high-level language or a low-level language?</a:t>
            </a:r>
          </a:p>
          <a:p>
            <a:r>
              <a:rPr lang="en-US" dirty="0" smtClean="0"/>
              <a:t>How is “</a:t>
            </a:r>
            <a:r>
              <a:rPr lang="en-US" dirty="0" smtClean="0">
                <a:solidFill>
                  <a:srgbClr val="0000FF"/>
                </a:solidFill>
              </a:rPr>
              <a:t>Write once, run everywhere</a:t>
            </a:r>
            <a:r>
              <a:rPr lang="en-US" dirty="0" smtClean="0"/>
              <a:t>” achieved in Java?</a:t>
            </a:r>
          </a:p>
          <a:p>
            <a:r>
              <a:rPr lang="en-US" dirty="0" smtClean="0"/>
              <a:t>What’s output of the following Java statement?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(“Java is great!”);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5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Object-Oriented Programming (OOP)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Intro to encapsulation, polymorphism, and inheritance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Writing algorithms in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Variables, arguments, statements, and syntax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7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Our world is made up of objects, e.g., people, buildings, trees, cars, cabbages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Objects can perform actions, which affect themselves and other objects in the world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Object-oriented programming (OOP) treats a program as a collection of objects that interact by means of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8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670" cy="4979952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Objects: have attributes and behaviors </a:t>
            </a:r>
          </a:p>
          <a:p>
            <a:r>
              <a:rPr lang="en-US" sz="3000" dirty="0" smtClean="0"/>
              <a:t>Methods: each behavior is called a method</a:t>
            </a:r>
          </a:p>
          <a:p>
            <a:r>
              <a:rPr lang="en-US" sz="3000" dirty="0" smtClean="0"/>
              <a:t>Class: Objects of the same kind have the same type and belong to the same class</a:t>
            </a:r>
          </a:p>
          <a:p>
            <a:pPr lvl="1"/>
            <a:r>
              <a:rPr lang="en-US" sz="2600" dirty="0" smtClean="0"/>
              <a:t>Objects within a class have a common set of methods and the same kinds of data</a:t>
            </a:r>
          </a:p>
          <a:p>
            <a:pPr lvl="1"/>
            <a:r>
              <a:rPr lang="en-US" sz="2600" dirty="0" smtClean="0"/>
              <a:t>But each object can have its own data values</a:t>
            </a:r>
          </a:p>
          <a:p>
            <a:r>
              <a:rPr lang="en-US" sz="3000" dirty="0" smtClean="0"/>
              <a:t>An example: students in this class</a:t>
            </a:r>
          </a:p>
          <a:p>
            <a:pPr lvl="1"/>
            <a:r>
              <a:rPr lang="en-US" sz="2600" dirty="0"/>
              <a:t>Attributes: name, age, major, hobbies …</a:t>
            </a:r>
          </a:p>
          <a:p>
            <a:pPr lvl="1"/>
            <a:r>
              <a:rPr lang="en-US" sz="2600" dirty="0"/>
              <a:t>Actions: </a:t>
            </a:r>
            <a:r>
              <a:rPr lang="en-US" sz="2600" dirty="0" smtClean="0"/>
              <a:t>talk, </a:t>
            </a:r>
            <a:r>
              <a:rPr lang="en-US" sz="2600" dirty="0"/>
              <a:t>submit assignment, play games </a:t>
            </a:r>
            <a:r>
              <a:rPr lang="en-US" sz="2600" dirty="0" smtClean="0"/>
              <a:t>…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5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46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we build a large system, we usually divide the whole system into small pieces</a:t>
            </a:r>
          </a:p>
          <a:p>
            <a:r>
              <a:rPr lang="en-US" dirty="0" smtClean="0"/>
              <a:t>Uses objects as building blocks and “object interaction” in programming</a:t>
            </a:r>
          </a:p>
          <a:p>
            <a:r>
              <a:rPr lang="en-US" dirty="0" smtClean="0"/>
              <a:t>Each object only cares about the interactions with them</a:t>
            </a:r>
          </a:p>
          <a:p>
            <a:r>
              <a:rPr lang="en-US" dirty="0" smtClean="0"/>
              <a:t>An example: this lecture</a:t>
            </a:r>
          </a:p>
          <a:p>
            <a:pPr lvl="1"/>
            <a:r>
              <a:rPr lang="en-US" dirty="0" smtClean="0"/>
              <a:t>Objects: instructor, students …</a:t>
            </a:r>
          </a:p>
          <a:p>
            <a:pPr lvl="1"/>
            <a:r>
              <a:rPr lang="en-US" dirty="0" smtClean="0"/>
              <a:t>Object interaction: discuss, submit assignments 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6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primary design principles</a:t>
            </a:r>
          </a:p>
          <a:p>
            <a:pPr lvl="1"/>
            <a:r>
              <a:rPr lang="en-US" dirty="0" smtClean="0"/>
              <a:t>Encapsulation </a:t>
            </a:r>
          </a:p>
          <a:p>
            <a:pPr lvl="1"/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8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Packages things up and hides details</a:t>
            </a:r>
          </a:p>
          <a:p>
            <a:r>
              <a:rPr lang="en-US" dirty="0" smtClean="0"/>
              <a:t>Provides how to use a class, but omits all the details of how it works</a:t>
            </a:r>
          </a:p>
          <a:p>
            <a:r>
              <a:rPr lang="en-US" dirty="0" smtClean="0"/>
              <a:t>Encapsulation is often called </a:t>
            </a:r>
            <a:r>
              <a:rPr lang="en-US" dirty="0" smtClean="0">
                <a:solidFill>
                  <a:srgbClr val="FF0000"/>
                </a:solidFill>
              </a:rPr>
              <a:t>information hiding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302" y="4089449"/>
            <a:ext cx="3522983" cy="270404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0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559</TotalTime>
  <Words>991</Words>
  <Application>Microsoft Macintosh PowerPoint</Application>
  <PresentationFormat>On-screen Show (4:3)</PresentationFormat>
  <Paragraphs>164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java_lecture_template</vt:lpstr>
      <vt:lpstr>COMP 110-001 Programming Basics</vt:lpstr>
      <vt:lpstr>Announcements</vt:lpstr>
      <vt:lpstr>Review</vt:lpstr>
      <vt:lpstr>Today</vt:lpstr>
      <vt:lpstr>Object-Oriented Programming</vt:lpstr>
      <vt:lpstr>OOP Terminology</vt:lpstr>
      <vt:lpstr>Why OOP?</vt:lpstr>
      <vt:lpstr>OOP Design Principles</vt:lpstr>
      <vt:lpstr>Encapsulation</vt:lpstr>
      <vt:lpstr>An Example</vt:lpstr>
      <vt:lpstr>Polymorphism</vt:lpstr>
      <vt:lpstr>Inheritance</vt:lpstr>
      <vt:lpstr>More About Inheritance</vt:lpstr>
      <vt:lpstr>Algorithm</vt:lpstr>
      <vt:lpstr>Pseudocode</vt:lpstr>
      <vt:lpstr>Vocabulary</vt:lpstr>
      <vt:lpstr>Variables</vt:lpstr>
      <vt:lpstr>Variables and Memory</vt:lpstr>
      <vt:lpstr>Variable Declarations</vt:lpstr>
      <vt:lpstr>How to Use Variables</vt:lpstr>
      <vt:lpstr>How to Name an Identifier</vt:lpstr>
      <vt:lpstr>Keywords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110 Programming Basics</dc:title>
  <dc:creator>Yi Hong</dc:creator>
  <cp:lastModifiedBy>Yi Hong</cp:lastModifiedBy>
  <cp:revision>123</cp:revision>
  <dcterms:created xsi:type="dcterms:W3CDTF">2015-05-03T21:43:02Z</dcterms:created>
  <dcterms:modified xsi:type="dcterms:W3CDTF">2015-05-14T19:28:43Z</dcterms:modified>
</cp:coreProperties>
</file>